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omments/comment1.xml" ContentType="application/vnd.openxmlformats-officedocument.presentationml.comment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omments/comment2.xml" ContentType="application/vnd.openxmlformats-officedocument.presentationml.comment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9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0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1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2.xml" ContentType="application/vnd.openxmlformats-officedocument.themeOverride+xml"/>
  <Override PartName="/ppt/notesSlides/notesSlide3.xml" ContentType="application/vnd.openxmlformats-officedocument.presentationml.notesSl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3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4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5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16.xml" ContentType="application/vnd.openxmlformats-officedocument.themeOverrid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theme/themeOverride17.xml" ContentType="application/vnd.openxmlformats-officedocument.themeOverrid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18.xml" ContentType="application/vnd.openxmlformats-officedocument.themeOverrid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theme/themeOverride19.xml" ContentType="application/vnd.openxmlformats-officedocument.themeOverrid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theme/themeOverride20.xml" ContentType="application/vnd.openxmlformats-officedocument.themeOverrid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theme/themeOverride21.xml" ContentType="application/vnd.openxmlformats-officedocument.themeOverrid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theme/themeOverride22.xml" ContentType="application/vnd.openxmlformats-officedocument.themeOverrid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theme/themeOverride23.xml" ContentType="application/vnd.openxmlformats-officedocument.themeOverrid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theme/themeOverride24.xml" ContentType="application/vnd.openxmlformats-officedocument.themeOverrid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theme/themeOverride25.xml" ContentType="application/vnd.openxmlformats-officedocument.themeOverrid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theme/themeOverride26.xml" ContentType="application/vnd.openxmlformats-officedocument.themeOverrid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theme/themeOverride27.xml" ContentType="application/vnd.openxmlformats-officedocument.themeOverrid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theme/themeOverride28.xml" ContentType="application/vnd.openxmlformats-officedocument.themeOverride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theme/themeOverride29.xml" ContentType="application/vnd.openxmlformats-officedocument.themeOverride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theme/themeOverride30.xml" ContentType="application/vnd.openxmlformats-officedocument.themeOverride+xml"/>
  <Override PartName="/ppt/notesSlides/notesSlide4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5.xml" ContentType="application/vnd.openxmlformats-officedocument.presentationml.notesSlide+xml"/>
  <Override PartName="/ppt/charts/chart34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theme/themeOverride31.xml" ContentType="application/vnd.openxmlformats-officedocument.themeOverride+xml"/>
  <Override PartName="/ppt/notesSlides/notesSlide6.xml" ContentType="application/vnd.openxmlformats-officedocument.presentationml.notesSlide+xml"/>
  <Override PartName="/ppt/charts/chart35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theme/themeOverride32.xml" ContentType="application/vnd.openxmlformats-officedocument.themeOverride+xml"/>
  <Override PartName="/ppt/charts/chart36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theme/themeOverride33.xml" ContentType="application/vnd.openxmlformats-officedocument.themeOverride+xml"/>
  <Override PartName="/ppt/charts/chart37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theme/themeOverride34.xml" ContentType="application/vnd.openxmlformats-officedocument.themeOverride+xml"/>
  <Override PartName="/ppt/charts/chart38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notesSlides/notesSlide7.xml" ContentType="application/vnd.openxmlformats-officedocument.presentationml.notesSlide+xml"/>
  <Override PartName="/ppt/charts/chart39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theme/themeOverride35.xml" ContentType="application/vnd.openxmlformats-officedocument.themeOverride+xml"/>
  <Override PartName="/ppt/charts/chart40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theme/themeOverride36.xml" ContentType="application/vnd.openxmlformats-officedocument.themeOverride+xml"/>
  <Override PartName="/ppt/charts/chart41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theme/themeOverride37.xml" ContentType="application/vnd.openxmlformats-officedocument.themeOverride+xml"/>
  <Override PartName="/ppt/charts/chart42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charts/chart43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theme/themeOverride38.xml" ContentType="application/vnd.openxmlformats-officedocument.themeOverride+xml"/>
  <Override PartName="/ppt/charts/chart44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theme/themeOverride39.xml" ContentType="application/vnd.openxmlformats-officedocument.themeOverride+xml"/>
  <Override PartName="/ppt/charts/chart45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theme/themeOverride40.xml" ContentType="application/vnd.openxmlformats-officedocument.themeOverride+xml"/>
  <Override PartName="/ppt/charts/chart46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theme/themeOverride41.xml" ContentType="application/vnd.openxmlformats-officedocument.themeOverride+xml"/>
  <Override PartName="/ppt/notesSlides/notesSlide8.xml" ContentType="application/vnd.openxmlformats-officedocument.presentationml.notesSlide+xml"/>
  <Override PartName="/ppt/charts/chart47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theme/themeOverride42.xml" ContentType="application/vnd.openxmlformats-officedocument.themeOverride+xml"/>
  <Override PartName="/ppt/charts/chart48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theme/themeOverride4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8" r:id="rId2"/>
  </p:sldMasterIdLst>
  <p:notesMasterIdLst>
    <p:notesMasterId r:id="rId55"/>
  </p:notesMasterIdLst>
  <p:sldIdLst>
    <p:sldId id="277" r:id="rId3"/>
    <p:sldId id="274" r:id="rId4"/>
    <p:sldId id="278" r:id="rId5"/>
    <p:sldId id="275" r:id="rId6"/>
    <p:sldId id="280" r:id="rId7"/>
    <p:sldId id="281" r:id="rId8"/>
    <p:sldId id="283" r:id="rId9"/>
    <p:sldId id="348" r:id="rId10"/>
    <p:sldId id="349" r:id="rId11"/>
    <p:sldId id="284" r:id="rId12"/>
    <p:sldId id="285" r:id="rId13"/>
    <p:sldId id="286" r:id="rId14"/>
    <p:sldId id="287" r:id="rId15"/>
    <p:sldId id="289" r:id="rId16"/>
    <p:sldId id="288" r:id="rId17"/>
    <p:sldId id="290" r:id="rId18"/>
    <p:sldId id="306" r:id="rId19"/>
    <p:sldId id="282" r:id="rId20"/>
    <p:sldId id="291" r:id="rId21"/>
    <p:sldId id="307" r:id="rId22"/>
    <p:sldId id="309" r:id="rId23"/>
    <p:sldId id="310" r:id="rId24"/>
    <p:sldId id="315" r:id="rId25"/>
    <p:sldId id="321" r:id="rId26"/>
    <p:sldId id="322" r:id="rId27"/>
    <p:sldId id="323" r:id="rId28"/>
    <p:sldId id="324" r:id="rId29"/>
    <p:sldId id="350" r:id="rId30"/>
    <p:sldId id="351" r:id="rId31"/>
    <p:sldId id="352" r:id="rId32"/>
    <p:sldId id="353" r:id="rId33"/>
    <p:sldId id="354" r:id="rId34"/>
    <p:sldId id="355" r:id="rId35"/>
    <p:sldId id="356" r:id="rId36"/>
    <p:sldId id="357" r:id="rId37"/>
    <p:sldId id="358" r:id="rId38"/>
    <p:sldId id="359" r:id="rId39"/>
    <p:sldId id="334" r:id="rId40"/>
    <p:sldId id="292" r:id="rId41"/>
    <p:sldId id="335" r:id="rId42"/>
    <p:sldId id="293" r:id="rId43"/>
    <p:sldId id="294" r:id="rId44"/>
    <p:sldId id="336" r:id="rId45"/>
    <p:sldId id="295" r:id="rId46"/>
    <p:sldId id="297" r:id="rId47"/>
    <p:sldId id="298" r:id="rId48"/>
    <p:sldId id="299" r:id="rId49"/>
    <p:sldId id="301" r:id="rId50"/>
    <p:sldId id="337" r:id="rId51"/>
    <p:sldId id="345" r:id="rId52"/>
    <p:sldId id="342" r:id="rId53"/>
    <p:sldId id="276" r:id="rId54"/>
  </p:sldIdLst>
  <p:sldSz cx="12192000" cy="6858000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EC Carla Ballesteros" initials="ICB" lastIdx="5" clrIdx="0">
    <p:extLst>
      <p:ext uri="{19B8F6BF-5375-455C-9EA6-DF929625EA0E}">
        <p15:presenceInfo xmlns:p15="http://schemas.microsoft.com/office/powerpoint/2012/main" userId="INEC Carla Ballestero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7B0"/>
    <a:srgbClr val="FEE091"/>
    <a:srgbClr val="E6A14A"/>
    <a:srgbClr val="FFB649"/>
    <a:srgbClr val="FBDA7C"/>
    <a:srgbClr val="FFAD56"/>
    <a:srgbClr val="E6C161"/>
    <a:srgbClr val="E8D582"/>
    <a:srgbClr val="FFEA8F"/>
    <a:srgbClr val="BD7E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26"/>
    <p:restoredTop sz="94611"/>
  </p:normalViewPr>
  <p:slideViewPr>
    <p:cSldViewPr snapToGrid="0" snapToObjects="1">
      <p:cViewPr>
        <p:scale>
          <a:sx n="66" d="100"/>
          <a:sy n="66" d="100"/>
        </p:scale>
        <p:origin x="870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commentAuthors" Target="commentAuthor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cuichan\Desktop\Publicaci&#243;n%20ESPAC%202022\tabulados_preliminare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cuichan\Desktop\Publicaci&#243;n%20ESPAC%202022\excel%20presentaci&#243;n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cuichan\Desktop\Publicaci&#243;n%20ESPAC%202022\excel%20presentaci&#243;n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9.xml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0.xml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1.xml"/><Relationship Id="rId2" Type="http://schemas.microsoft.com/office/2011/relationships/chartColorStyle" Target="colors24.xml"/><Relationship Id="rId1" Type="http://schemas.microsoft.com/office/2011/relationships/chartStyle" Target="style24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2.xml"/><Relationship Id="rId2" Type="http://schemas.microsoft.com/office/2011/relationships/chartColorStyle" Target="colors25.xml"/><Relationship Id="rId1" Type="http://schemas.microsoft.com/office/2011/relationships/chartStyle" Target="style25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3.xml"/><Relationship Id="rId2" Type="http://schemas.microsoft.com/office/2011/relationships/chartColorStyle" Target="colors26.xml"/><Relationship Id="rId1" Type="http://schemas.microsoft.com/office/2011/relationships/chartStyle" Target="style26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4.xml"/><Relationship Id="rId2" Type="http://schemas.microsoft.com/office/2011/relationships/chartColorStyle" Target="colors27.xml"/><Relationship Id="rId1" Type="http://schemas.microsoft.com/office/2011/relationships/chartStyle" Target="style27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5.xml"/><Relationship Id="rId2" Type="http://schemas.microsoft.com/office/2011/relationships/chartColorStyle" Target="colors28.xml"/><Relationship Id="rId1" Type="http://schemas.microsoft.com/office/2011/relationships/chartStyle" Target="style28.xml"/><Relationship Id="rId4" Type="http://schemas.openxmlformats.org/officeDocument/2006/relationships/package" Target="../embeddings/Hoja_de_c_lculo_de_Microsoft_Excel1.xlsx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6.xml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7.xml"/><Relationship Id="rId2" Type="http://schemas.microsoft.com/office/2011/relationships/chartColorStyle" Target="colors30.xml"/><Relationship Id="rId1" Type="http://schemas.microsoft.com/office/2011/relationships/chartStyle" Target="style30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8.xml"/><Relationship Id="rId2" Type="http://schemas.microsoft.com/office/2011/relationships/chartColorStyle" Target="colors31.xml"/><Relationship Id="rId1" Type="http://schemas.microsoft.com/office/2011/relationships/chartStyle" Target="style31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9.xml"/><Relationship Id="rId2" Type="http://schemas.microsoft.com/office/2011/relationships/chartColorStyle" Target="colors32.xml"/><Relationship Id="rId1" Type="http://schemas.microsoft.com/office/2011/relationships/chartStyle" Target="style32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0.xml"/><Relationship Id="rId2" Type="http://schemas.microsoft.com/office/2011/relationships/chartColorStyle" Target="colors33.xml"/><Relationship Id="rId1" Type="http://schemas.microsoft.com/office/2011/relationships/chartStyle" Target="style33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1.xml"/><Relationship Id="rId2" Type="http://schemas.microsoft.com/office/2011/relationships/chartColorStyle" Target="colors34.xml"/><Relationship Id="rId1" Type="http://schemas.microsoft.com/office/2011/relationships/chartStyle" Target="style34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2.xml"/><Relationship Id="rId2" Type="http://schemas.microsoft.com/office/2011/relationships/chartColorStyle" Target="colors35.xml"/><Relationship Id="rId1" Type="http://schemas.microsoft.com/office/2011/relationships/chartStyle" Target="style35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3.xml"/><Relationship Id="rId2" Type="http://schemas.microsoft.com/office/2011/relationships/chartColorStyle" Target="colors36.xml"/><Relationship Id="rId1" Type="http://schemas.microsoft.com/office/2011/relationships/chartStyle" Target="style36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4.xml"/><Relationship Id="rId2" Type="http://schemas.microsoft.com/office/2011/relationships/chartColorStyle" Target="colors37.xml"/><Relationship Id="rId1" Type="http://schemas.microsoft.com/office/2011/relationships/chartStyle" Target="style37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cuichan\Desktop\Publicaci&#243;n%20ESPAC%202022\excel%20presentaci&#243;n.xlsx" TargetMode="External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5.xml"/><Relationship Id="rId2" Type="http://schemas.microsoft.com/office/2011/relationships/chartColorStyle" Target="colors39.xml"/><Relationship Id="rId1" Type="http://schemas.microsoft.com/office/2011/relationships/chartStyle" Target="style39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6.xml"/><Relationship Id="rId2" Type="http://schemas.microsoft.com/office/2011/relationships/chartColorStyle" Target="colors40.xml"/><Relationship Id="rId1" Type="http://schemas.microsoft.com/office/2011/relationships/chartStyle" Target="style40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7.xml"/><Relationship Id="rId2" Type="http://schemas.microsoft.com/office/2011/relationships/chartColorStyle" Target="colors41.xml"/><Relationship Id="rId1" Type="http://schemas.microsoft.com/office/2011/relationships/chartStyle" Target="style41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cuichan\Desktop\Publicaci&#243;n%20ESPAC%202022\excel%20presentaci&#243;n.xlsx" TargetMode="External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8.xml"/><Relationship Id="rId2" Type="http://schemas.microsoft.com/office/2011/relationships/chartColorStyle" Target="colors43.xml"/><Relationship Id="rId1" Type="http://schemas.microsoft.com/office/2011/relationships/chartStyle" Target="style43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9.xml"/><Relationship Id="rId2" Type="http://schemas.microsoft.com/office/2011/relationships/chartColorStyle" Target="colors44.xml"/><Relationship Id="rId1" Type="http://schemas.microsoft.com/office/2011/relationships/chartStyle" Target="style44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0.xml"/><Relationship Id="rId2" Type="http://schemas.microsoft.com/office/2011/relationships/chartColorStyle" Target="colors45.xml"/><Relationship Id="rId1" Type="http://schemas.microsoft.com/office/2011/relationships/chartStyle" Target="style45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1.xml"/><Relationship Id="rId2" Type="http://schemas.microsoft.com/office/2011/relationships/chartColorStyle" Target="colors46.xml"/><Relationship Id="rId1" Type="http://schemas.microsoft.com/office/2011/relationships/chartStyle" Target="style46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2.xml"/><Relationship Id="rId2" Type="http://schemas.microsoft.com/office/2011/relationships/chartColorStyle" Target="colors47.xml"/><Relationship Id="rId1" Type="http://schemas.microsoft.com/office/2011/relationships/chartStyle" Target="style47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3.xml"/><Relationship Id="rId2" Type="http://schemas.microsoft.com/office/2011/relationships/chartColorStyle" Target="colors48.xml"/><Relationship Id="rId1" Type="http://schemas.microsoft.com/office/2011/relationships/chartStyle" Target="style48.xml"/><Relationship Id="rId4" Type="http://schemas.openxmlformats.org/officeDocument/2006/relationships/oleObject" Target="file:///C:\Users\mcuichan\Desktop\Publicaci&#243;n%20ESPAC%202022\excel%20presentaci&#243;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AD47">
                  <a:lumMod val="20000"/>
                  <a:lumOff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971-4F4B-8763-1CEE41C5D13A}"/>
              </c:ext>
            </c:extLst>
          </c:dPt>
          <c:dPt>
            <c:idx val="1"/>
            <c:invertIfNegative val="0"/>
            <c:bubble3D val="0"/>
            <c:spPr>
              <a:solidFill>
                <a:srgbClr val="70AD47">
                  <a:lumMod val="60000"/>
                  <a:lumOff val="4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971-4F4B-8763-1CEE41C5D13A}"/>
              </c:ext>
            </c:extLst>
          </c:dPt>
          <c:dPt>
            <c:idx val="2"/>
            <c:invertIfNegative val="0"/>
            <c:bubble3D val="0"/>
            <c:spPr>
              <a:solidFill>
                <a:srgbClr val="D2E9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971-4F4B-8763-1CEE41C5D13A}"/>
              </c:ext>
            </c:extLst>
          </c:dPt>
          <c:dPt>
            <c:idx val="3"/>
            <c:invertIfNegative val="0"/>
            <c:bubble3D val="0"/>
            <c:spPr>
              <a:solidFill>
                <a:srgbClr val="6EEB8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971-4F4B-8763-1CEE41C5D13A}"/>
              </c:ext>
            </c:extLst>
          </c:dPt>
          <c:dLbls>
            <c:dLbl>
              <c:idx val="4"/>
              <c:layout>
                <c:manualLayout>
                  <c:x val="-8.4615384615384703E-2"/>
                  <c:y val="-1.506223115087404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6971-4F4B-8763-1CEE41C5D13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flores!$F$25:$F$29</c:f>
              <c:strCache>
                <c:ptCount val="5"/>
                <c:pt idx="0">
                  <c:v>Otras flores</c:v>
                </c:pt>
                <c:pt idx="1">
                  <c:v>Delphinium  </c:v>
                </c:pt>
                <c:pt idx="2">
                  <c:v>Girasoles</c:v>
                </c:pt>
                <c:pt idx="3">
                  <c:v>Gysophilla</c:v>
                </c:pt>
                <c:pt idx="4">
                  <c:v>Rosa</c:v>
                </c:pt>
              </c:strCache>
            </c:strRef>
          </c:cat>
          <c:val>
            <c:numRef>
              <c:f>flores!$H$25:$H$29</c:f>
              <c:numCache>
                <c:formatCode>#,##0</c:formatCode>
                <c:ptCount val="5"/>
                <c:pt idx="0">
                  <c:v>1660.7017121808647</c:v>
                </c:pt>
                <c:pt idx="1">
                  <c:v>74.830000000000013</c:v>
                </c:pt>
                <c:pt idx="2">
                  <c:v>172.75157265799677</c:v>
                </c:pt>
                <c:pt idx="3">
                  <c:v>234.47000000000003</c:v>
                </c:pt>
                <c:pt idx="4">
                  <c:v>5711.2778692809234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6971-4F4B-8763-1CEE41C5D1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50"/>
        <c:axId val="-516755952"/>
        <c:axId val="-516758672"/>
      </c:barChart>
      <c:valAx>
        <c:axId val="-516758672"/>
        <c:scaling>
          <c:orientation val="minMax"/>
        </c:scaling>
        <c:delete val="1"/>
        <c:axPos val="b"/>
        <c:numFmt formatCode="#,##0" sourceLinked="1"/>
        <c:majorTickMark val="out"/>
        <c:minorTickMark val="none"/>
        <c:tickLblPos val="nextTo"/>
        <c:crossAx val="-516755952"/>
        <c:crosses val="autoZero"/>
        <c:crossBetween val="between"/>
      </c:valAx>
      <c:catAx>
        <c:axId val="-5167559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5867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9F6-48E3-A497-F43DA37F943E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9F6-48E3-A497-F43DA37F943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9F6-48E3-A497-F43DA37F943E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9F6-48E3-A497-F43DA37F943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9F6-48E3-A497-F43DA37F943E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9F6-48E3-A497-F43DA37F943E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79F6-48E3-A497-F43DA37F943E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6">
                  <a:lumMod val="9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79F6-48E3-A497-F43DA37F943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'Uso del suelo'!$Y$3:$Y$10</c:f>
              <c:strCache>
                <c:ptCount val="8"/>
                <c:pt idx="0">
                  <c:v>Montes y Bosques</c:v>
                </c:pt>
                <c:pt idx="1">
                  <c:v>Pastos Cultivados</c:v>
                </c:pt>
                <c:pt idx="2">
                  <c:v>Permanentes</c:v>
                </c:pt>
                <c:pt idx="3">
                  <c:v>Transitorios y Barbecho</c:v>
                </c:pt>
                <c:pt idx="4">
                  <c:v>Pastos Naturales</c:v>
                </c:pt>
                <c:pt idx="5">
                  <c:v>Páramos</c:v>
                </c:pt>
                <c:pt idx="6">
                  <c:v>Descanso</c:v>
                </c:pt>
                <c:pt idx="7">
                  <c:v>Otros Usos</c:v>
                </c:pt>
              </c:strCache>
            </c:strRef>
          </c:cat>
          <c:val>
            <c:numRef>
              <c:f>'Uso del suelo'!$Z$3:$Z$10</c:f>
              <c:numCache>
                <c:formatCode>_ * #,##0.0_ ;_ * \-#,##0.0_ ;_ * "-"??_ ;_ @_ </c:formatCode>
                <c:ptCount val="8"/>
                <c:pt idx="0">
                  <c:v>5.9862644422791496</c:v>
                </c:pt>
                <c:pt idx="1">
                  <c:v>2.3216235665550369</c:v>
                </c:pt>
                <c:pt idx="2">
                  <c:v>1.3660797397976974</c:v>
                </c:pt>
                <c:pt idx="3">
                  <c:v>0.79434367659029825</c:v>
                </c:pt>
                <c:pt idx="4">
                  <c:v>0.68631465546743631</c:v>
                </c:pt>
                <c:pt idx="5">
                  <c:v>0.22480456242895297</c:v>
                </c:pt>
                <c:pt idx="6">
                  <c:v>0.18024960720337799</c:v>
                </c:pt>
                <c:pt idx="7">
                  <c:v>0.63781909463559616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79F6-48E3-A497-F43DA37F94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1"/>
        <c:axId val="-516757040"/>
        <c:axId val="-516752144"/>
      </c:barChart>
      <c:catAx>
        <c:axId val="-51675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52144"/>
        <c:crosses val="autoZero"/>
        <c:auto val="1"/>
        <c:lblAlgn val="ctr"/>
        <c:lblOffset val="100"/>
        <c:noMultiLvlLbl val="0"/>
      </c:catAx>
      <c:valAx>
        <c:axId val="-516752144"/>
        <c:scaling>
          <c:orientation val="minMax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516757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F8E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A3-4C49-B4C7-7AFEC6B1511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A3-4C49-B4C7-7AFEC6B15113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>
                  <a:lumMod val="9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A3-4C49-B4C7-7AFEC6B15113}"/>
              </c:ext>
            </c:extLst>
          </c:dPt>
          <c:dPt>
            <c:idx val="3"/>
            <c:invertIfNegative val="0"/>
            <c:bubble3D val="0"/>
            <c:spPr>
              <a:solidFill>
                <a:srgbClr val="CFF37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A3-4C49-B4C7-7AFEC6B15113}"/>
              </c:ext>
            </c:extLst>
          </c:dPt>
          <c:dPt>
            <c:idx val="4"/>
            <c:invertIfNegative val="0"/>
            <c:bubble3D val="0"/>
            <c:spPr>
              <a:solidFill>
                <a:srgbClr val="6EEB8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3A3-4C49-B4C7-7AFEC6B15113}"/>
              </c:ext>
            </c:extLst>
          </c:dPt>
          <c:dLbls>
            <c:dLbl>
              <c:idx val="5"/>
              <c:layout>
                <c:manualLayout>
                  <c:x val="-0.11779448621553884"/>
                  <c:y val="-5.52422022586666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A3A3-4C49-B4C7-7AFEC6B1511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permanentes!$E$27:$E$32</c:f>
              <c:strCache>
                <c:ptCount val="6"/>
                <c:pt idx="0">
                  <c:v>Otros permanentes</c:v>
                </c:pt>
                <c:pt idx="1">
                  <c:v>Caña de azúcar/azúcar</c:v>
                </c:pt>
                <c:pt idx="2">
                  <c:v>Plátano</c:v>
                </c:pt>
                <c:pt idx="3">
                  <c:v>Banano </c:v>
                </c:pt>
                <c:pt idx="4">
                  <c:v>Palma africana </c:v>
                </c:pt>
                <c:pt idx="5">
                  <c:v>Cacao </c:v>
                </c:pt>
              </c:strCache>
            </c:strRef>
          </c:cat>
          <c:val>
            <c:numRef>
              <c:f>permanentes!$F$27:$F$32</c:f>
              <c:numCache>
                <c:formatCode>_ * #,##0_ ;_ * \-#,##0_ ;_ * "-"??_ ;_ @_ </c:formatCode>
                <c:ptCount val="6"/>
                <c:pt idx="0">
                  <c:v>223002.16089635389</c:v>
                </c:pt>
                <c:pt idx="1">
                  <c:v>116514.94437658829</c:v>
                </c:pt>
                <c:pt idx="2">
                  <c:v>133144.85535389368</c:v>
                </c:pt>
                <c:pt idx="3">
                  <c:v>172652.83699705329</c:v>
                </c:pt>
                <c:pt idx="4">
                  <c:v>196082.29763042182</c:v>
                </c:pt>
                <c:pt idx="5">
                  <c:v>591556.80703088385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A3A3-4C49-B4C7-7AFEC6B15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-82"/>
        <c:axId val="-516759216"/>
        <c:axId val="-516746704"/>
      </c:barChart>
      <c:catAx>
        <c:axId val="-516759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46704"/>
        <c:crosses val="autoZero"/>
        <c:auto val="1"/>
        <c:lblAlgn val="ctr"/>
        <c:lblOffset val="100"/>
        <c:noMultiLvlLbl val="0"/>
      </c:catAx>
      <c:valAx>
        <c:axId val="-516746704"/>
        <c:scaling>
          <c:orientation val="minMax"/>
        </c:scaling>
        <c:delete val="1"/>
        <c:axPos val="b"/>
        <c:numFmt formatCode="_ * #,##0_ ;_ * \-#,##0_ ;_ * &quot;-&quot;??_ ;_ @_ " sourceLinked="1"/>
        <c:majorTickMark val="none"/>
        <c:minorTickMark val="none"/>
        <c:tickLblPos val="nextTo"/>
        <c:crossAx val="-516759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F8E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822-44F8-B24B-CC3C0D7CA3E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9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822-44F8-B24B-CC3C0D7CA3E9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822-44F8-B24B-CC3C0D7CA3E9}"/>
              </c:ext>
            </c:extLst>
          </c:dPt>
          <c:dPt>
            <c:idx val="3"/>
            <c:invertIfNegative val="0"/>
            <c:bubble3D val="0"/>
            <c:spPr>
              <a:solidFill>
                <a:srgbClr val="CFF37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822-44F8-B24B-CC3C0D7CA3E9}"/>
              </c:ext>
            </c:extLst>
          </c:dPt>
          <c:dPt>
            <c:idx val="4"/>
            <c:invertIfNegative val="0"/>
            <c:bubble3D val="0"/>
            <c:spPr>
              <a:solidFill>
                <a:srgbClr val="6EEB8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822-44F8-B24B-CC3C0D7CA3E9}"/>
              </c:ext>
            </c:extLst>
          </c:dPt>
          <c:dLbls>
            <c:dLbl>
              <c:idx val="4"/>
              <c:layout>
                <c:manualLayout>
                  <c:x val="-0.12500000000000011"/>
                  <c:y val="-8.487556272013328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5822-44F8-B24B-CC3C0D7CA3E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8.055555555555556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5822-44F8-B24B-CC3C0D7CA3E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transitorios!$E$40:$E$45</c:f>
              <c:strCache>
                <c:ptCount val="6"/>
                <c:pt idx="0">
                  <c:v>Otros transitorios</c:v>
                </c:pt>
                <c:pt idx="1">
                  <c:v>Soya</c:v>
                </c:pt>
                <c:pt idx="2">
                  <c:v>Fréjol seco</c:v>
                </c:pt>
                <c:pt idx="3">
                  <c:v>Maíz Suave Seco</c:v>
                </c:pt>
                <c:pt idx="4">
                  <c:v>Arroz</c:v>
                </c:pt>
                <c:pt idx="5">
                  <c:v>Maíz Duro Seco </c:v>
                </c:pt>
              </c:strCache>
            </c:strRef>
          </c:cat>
          <c:val>
            <c:numRef>
              <c:f>transitorios!$F$40:$F$45</c:f>
              <c:numCache>
                <c:formatCode>_ * #,##0_ ;_ * \-#,##0_ ;_ * "-"??_ ;_ @_ </c:formatCode>
                <c:ptCount val="6"/>
                <c:pt idx="0">
                  <c:v>155515.25722540467</c:v>
                </c:pt>
                <c:pt idx="1">
                  <c:v>22163.448591049349</c:v>
                </c:pt>
                <c:pt idx="2">
                  <c:v>26375.510989740917</c:v>
                </c:pt>
                <c:pt idx="3">
                  <c:v>42057.70910663026</c:v>
                </c:pt>
                <c:pt idx="4">
                  <c:v>343061.4091626174</c:v>
                </c:pt>
                <c:pt idx="5">
                  <c:v>372580.6256392494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5822-44F8-B24B-CC3C0D7CA3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axId val="-516753776"/>
        <c:axId val="-516755408"/>
      </c:barChart>
      <c:catAx>
        <c:axId val="-516753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55408"/>
        <c:crosses val="autoZero"/>
        <c:auto val="1"/>
        <c:lblAlgn val="ctr"/>
        <c:lblOffset val="100"/>
        <c:noMultiLvlLbl val="0"/>
      </c:catAx>
      <c:valAx>
        <c:axId val="-516755408"/>
        <c:scaling>
          <c:orientation val="minMax"/>
        </c:scaling>
        <c:delete val="1"/>
        <c:axPos val="b"/>
        <c:numFmt formatCode="_ * #,##0_ ;_ * \-#,##0_ ;_ * &quot;-&quot;??_ ;_ @_ " sourceLinked="1"/>
        <c:majorTickMark val="none"/>
        <c:minorTickMark val="none"/>
        <c:tickLblPos val="nextTo"/>
        <c:crossAx val="-516753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7B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1A-4EFA-865C-31FAFA00E376}"/>
              </c:ext>
            </c:extLst>
          </c:dPt>
          <c:dPt>
            <c:idx val="1"/>
            <c:invertIfNegative val="0"/>
            <c:bubble3D val="0"/>
            <c:spPr>
              <a:solidFill>
                <a:srgbClr val="FEE09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91A-4EFA-865C-31FAFA00E376}"/>
              </c:ext>
            </c:extLst>
          </c:dPt>
          <c:dPt>
            <c:idx val="2"/>
            <c:invertIfNegative val="0"/>
            <c:bubble3D val="0"/>
            <c:spPr>
              <a:solidFill>
                <a:srgbClr val="FBDA7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91A-4EFA-865C-31FAFA00E376}"/>
              </c:ext>
            </c:extLst>
          </c:dPt>
          <c:dPt>
            <c:idx val="3"/>
            <c:invertIfNegative val="0"/>
            <c:bubble3D val="0"/>
            <c:spPr>
              <a:solidFill>
                <a:srgbClr val="FFB64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91A-4EFA-865C-31FAFA00E376}"/>
              </c:ext>
            </c:extLst>
          </c:dPt>
          <c:dPt>
            <c:idx val="4"/>
            <c:invertIfNegative val="0"/>
            <c:bubble3D val="0"/>
            <c:spPr>
              <a:solidFill>
                <a:srgbClr val="E6A14A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Ganado!$C$20:$G$20</c:f>
              <c:strCache>
                <c:ptCount val="5"/>
                <c:pt idx="0">
                  <c:v>Mular </c:v>
                </c:pt>
                <c:pt idx="1">
                  <c:v>Caballar</c:v>
                </c:pt>
                <c:pt idx="2">
                  <c:v>Ovino</c:v>
                </c:pt>
                <c:pt idx="3">
                  <c:v>Porcino </c:v>
                </c:pt>
                <c:pt idx="4">
                  <c:v>Vacuno</c:v>
                </c:pt>
              </c:strCache>
            </c:strRef>
          </c:cat>
          <c:val>
            <c:numRef>
              <c:f>Ganado!$C$21:$G$21</c:f>
              <c:numCache>
                <c:formatCode>#,##0</c:formatCode>
                <c:ptCount val="5"/>
                <c:pt idx="0">
                  <c:v>61914.192314962216</c:v>
                </c:pt>
                <c:pt idx="1">
                  <c:v>155407.35502171621</c:v>
                </c:pt>
                <c:pt idx="2">
                  <c:v>551960.10961790197</c:v>
                </c:pt>
                <c:pt idx="3">
                  <c:v>943249.41672669793</c:v>
                </c:pt>
                <c:pt idx="4">
                  <c:v>3860493.4391539497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91A-4EFA-865C-31FAFA00E3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7"/>
        <c:axId val="-516749968"/>
        <c:axId val="-516754320"/>
      </c:barChart>
      <c:catAx>
        <c:axId val="-5167499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54320"/>
        <c:crosses val="autoZero"/>
        <c:auto val="1"/>
        <c:lblAlgn val="ctr"/>
        <c:lblOffset val="100"/>
        <c:noMultiLvlLbl val="0"/>
      </c:catAx>
      <c:valAx>
        <c:axId val="-51675432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516749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5759890636680919E-2"/>
          <c:y val="0.2951844193309025"/>
          <c:w val="0.83752761184468949"/>
          <c:h val="0.620863605979771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'ganado porcino'!$A$18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6A14A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EE09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0A8-49D1-95F5-849FD3665B90}"/>
              </c:ext>
            </c:extLst>
          </c:dPt>
          <c:dPt>
            <c:idx val="2"/>
            <c:invertIfNegative val="0"/>
            <c:bubble3D val="0"/>
            <c:spPr>
              <a:solidFill>
                <a:srgbClr val="FFF7B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0A8-49D1-95F5-849FD3665B9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'ganado porcino'!$D$4:$F$4</c:f>
              <c:strCache>
                <c:ptCount val="3"/>
                <c:pt idx="0">
                  <c:v>De Raza</c:v>
                </c:pt>
                <c:pt idx="1">
                  <c:v>Criollo</c:v>
                </c:pt>
                <c:pt idx="2">
                  <c:v>Mestizo</c:v>
                </c:pt>
              </c:strCache>
            </c:strRef>
          </c:cat>
          <c:val>
            <c:numRef>
              <c:f>'ganado porcino'!$D$9:$F$9</c:f>
              <c:numCache>
                <c:formatCode>_ * #,##0_ ;_ * \-#,##0_ ;_ * "-"??_ ;_ @_ </c:formatCode>
                <c:ptCount val="3"/>
                <c:pt idx="0">
                  <c:v>436996.42687292671</c:v>
                </c:pt>
                <c:pt idx="1">
                  <c:v>280599.68385207531</c:v>
                </c:pt>
                <c:pt idx="2">
                  <c:v>225653.30600169871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0CA-4465-9C43-843A6B828E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2"/>
        <c:axId val="-516752688"/>
        <c:axId val="-516751056"/>
      </c:barChart>
      <c:catAx>
        <c:axId val="-51675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6751056"/>
        <c:crosses val="autoZero"/>
        <c:auto val="1"/>
        <c:lblAlgn val="ctr"/>
        <c:lblOffset val="100"/>
        <c:noMultiLvlLbl val="0"/>
      </c:catAx>
      <c:valAx>
        <c:axId val="-516751056"/>
        <c:scaling>
          <c:orientation val="minMax"/>
        </c:scaling>
        <c:delete val="1"/>
        <c:axPos val="l"/>
        <c:numFmt formatCode="_ * #,##0_ ;_ * \-#,##0_ ;_ * &quot;-&quot;??_ ;_ @_ " sourceLinked="1"/>
        <c:majorTickMark val="none"/>
        <c:minorTickMark val="none"/>
        <c:tickLblPos val="nextTo"/>
        <c:crossAx val="-516752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E6A14A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EE09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DF7-4AD7-AE32-F2A763D7E5D3}"/>
              </c:ext>
            </c:extLst>
          </c:dPt>
          <c:dPt>
            <c:idx val="2"/>
            <c:invertIfNegative val="0"/>
            <c:bubble3D val="0"/>
            <c:spPr>
              <a:solidFill>
                <a:srgbClr val="FFF7B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DF7-4AD7-AE32-F2A763D7E5D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aves!$F$48:$F$50</c:f>
              <c:strCache>
                <c:ptCount val="3"/>
                <c:pt idx="0">
                  <c:v>Sierra</c:v>
                </c:pt>
                <c:pt idx="1">
                  <c:v>Costa</c:v>
                </c:pt>
                <c:pt idx="2">
                  <c:v>Amazonía</c:v>
                </c:pt>
              </c:strCache>
            </c:strRef>
          </c:cat>
          <c:val>
            <c:numRef>
              <c:f>aves!$H$48:$H$50</c:f>
              <c:numCache>
                <c:formatCode>0.0</c:formatCode>
                <c:ptCount val="3"/>
                <c:pt idx="0">
                  <c:v>11.908160954323465</c:v>
                </c:pt>
                <c:pt idx="1">
                  <c:v>9.7055974709328918</c:v>
                </c:pt>
                <c:pt idx="2">
                  <c:v>0.62770000000000004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FE8-4673-A558-0B11287FBD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-771083216"/>
        <c:axId val="-515373616"/>
      </c:barChart>
      <c:catAx>
        <c:axId val="-771083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73616"/>
        <c:crosses val="autoZero"/>
        <c:auto val="1"/>
        <c:lblAlgn val="ctr"/>
        <c:lblOffset val="100"/>
        <c:noMultiLvlLbl val="0"/>
      </c:catAx>
      <c:valAx>
        <c:axId val="-51537361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-771083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3463049397779E-2"/>
          <c:y val="7.7713304106010517E-2"/>
          <c:w val="0.92130739012044416"/>
          <c:h val="0.79479014904599543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F7B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6A14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50-4E10-AD8C-014F4833E1EA}"/>
              </c:ext>
            </c:extLst>
          </c:dPt>
          <c:dPt>
            <c:idx val="1"/>
            <c:invertIfNegative val="0"/>
            <c:bubble3D val="0"/>
            <c:spPr>
              <a:solidFill>
                <a:srgbClr val="FEE09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50-4E10-AD8C-014F4833E1E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't60'!$J$13:$J$15</c:f>
              <c:strCache>
                <c:ptCount val="3"/>
                <c:pt idx="0">
                  <c:v>Sierra</c:v>
                </c:pt>
                <c:pt idx="1">
                  <c:v>Costa</c:v>
                </c:pt>
                <c:pt idx="2">
                  <c:v>Amazonía</c:v>
                </c:pt>
              </c:strCache>
            </c:strRef>
          </c:cat>
          <c:val>
            <c:numRef>
              <c:f>'t60'!$K$13:$K$15</c:f>
              <c:numCache>
                <c:formatCode>_ * #,##0_ ;_ * \-#,##0_ ;_ * "-"??_ ;_ @_ </c:formatCode>
                <c:ptCount val="3"/>
                <c:pt idx="0">
                  <c:v>517345.90650716564</c:v>
                </c:pt>
                <c:pt idx="1">
                  <c:v>33500.26940595224</c:v>
                </c:pt>
                <c:pt idx="2">
                  <c:v>1113.9337047849456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550-4E10-AD8C-014F4833E1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15375792"/>
        <c:axId val="-515386672"/>
      </c:barChart>
      <c:catAx>
        <c:axId val="-515375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86672"/>
        <c:crosses val="autoZero"/>
        <c:auto val="1"/>
        <c:lblAlgn val="ctr"/>
        <c:lblOffset val="100"/>
        <c:noMultiLvlLbl val="0"/>
      </c:catAx>
      <c:valAx>
        <c:axId val="-515386672"/>
        <c:scaling>
          <c:orientation val="minMax"/>
        </c:scaling>
        <c:delete val="1"/>
        <c:axPos val="l"/>
        <c:numFmt formatCode="_ * #,##0_ ;_ * \-#,##0_ ;_ * &quot;-&quot;??_ ;_ @_ " sourceLinked="1"/>
        <c:majorTickMark val="none"/>
        <c:minorTickMark val="none"/>
        <c:tickLblPos val="nextTo"/>
        <c:crossAx val="-515375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Instrucción formal de las personas productoras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472C4">
                  <a:lumMod val="20000"/>
                  <a:lumOff val="80000"/>
                </a:srgb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747-4BF8-9708-8AECCF798C3D}"/>
              </c:ext>
            </c:extLst>
          </c:dPt>
          <c:dPt>
            <c:idx val="1"/>
            <c:invertIfNegative val="0"/>
            <c:bubble3D val="0"/>
            <c:spPr>
              <a:solidFill>
                <a:srgbClr val="D0EBF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747-4BF8-9708-8AECCF798C3D}"/>
              </c:ext>
            </c:extLst>
          </c:dPt>
          <c:dPt>
            <c:idx val="2"/>
            <c:invertIfNegative val="0"/>
            <c:bubble3D val="0"/>
            <c:spPr>
              <a:solidFill>
                <a:srgbClr val="D0F0F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747-4BF8-9708-8AECCF798C3D}"/>
              </c:ext>
            </c:extLst>
          </c:dPt>
          <c:dPt>
            <c:idx val="3"/>
            <c:invertIfNegative val="0"/>
            <c:bubble3D val="0"/>
            <c:spPr>
              <a:solidFill>
                <a:srgbClr val="8AC5E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747-4BF8-9708-8AECCF798C3D}"/>
              </c:ext>
            </c:extLst>
          </c:dPt>
          <c:dPt>
            <c:idx val="4"/>
            <c:invertIfNegative val="0"/>
            <c:bubble3D val="0"/>
            <c:spPr>
              <a:solidFill>
                <a:srgbClr val="98BCF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747-4BF8-9708-8AECCF798C3D}"/>
              </c:ext>
            </c:extLst>
          </c:dPt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'caracteristicas generales'!$E$6:$E$10</c:f>
              <c:strCache>
                <c:ptCount val="5"/>
                <c:pt idx="0">
                  <c:v>Ninguna</c:v>
                </c:pt>
                <c:pt idx="1">
                  <c:v>Posgrado</c:v>
                </c:pt>
                <c:pt idx="2">
                  <c:v>Superior</c:v>
                </c:pt>
                <c:pt idx="3">
                  <c:v>Secundaria</c:v>
                </c:pt>
                <c:pt idx="4">
                  <c:v>Primaria</c:v>
                </c:pt>
              </c:strCache>
            </c:strRef>
          </c:cat>
          <c:val>
            <c:numRef>
              <c:f>'caracteristicas generales'!$F$6:$F$10</c:f>
              <c:numCache>
                <c:formatCode>0.0%</c:formatCode>
                <c:ptCount val="5"/>
                <c:pt idx="0">
                  <c:v>0.13586920474895536</c:v>
                </c:pt>
                <c:pt idx="1">
                  <c:v>9.88260263978245E-3</c:v>
                </c:pt>
                <c:pt idx="2">
                  <c:v>0.11676726139152352</c:v>
                </c:pt>
                <c:pt idx="3">
                  <c:v>0.18574650129336073</c:v>
                </c:pt>
                <c:pt idx="4">
                  <c:v>0.55170126683027132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747-4BF8-9708-8AECCF798C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45"/>
        <c:axId val="-515385584"/>
        <c:axId val="-515379056"/>
      </c:barChart>
      <c:catAx>
        <c:axId val="-515385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79056"/>
        <c:crosses val="autoZero"/>
        <c:auto val="1"/>
        <c:lblAlgn val="ctr"/>
        <c:lblOffset val="100"/>
        <c:noMultiLvlLbl val="0"/>
      </c:catAx>
      <c:valAx>
        <c:axId val="-515379056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-51538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Autoidentificación</a:t>
            </a:r>
            <a:r>
              <a:rPr lang="es-EC" sz="1200" b="1" baseline="0"/>
              <a:t> étnica</a:t>
            </a:r>
            <a:endParaRPr lang="es-EC" sz="12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9803843269591301"/>
          <c:y val="0.1753087285190498"/>
          <c:w val="0.39201837270341205"/>
          <c:h val="0.68496178707616673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D52-449D-A26D-82D97CCE66A2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D52-449D-A26D-82D97CCE66A2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D52-449D-A26D-82D97CCE66A2}"/>
              </c:ext>
            </c:extLst>
          </c:dPt>
          <c:dPt>
            <c:idx val="3"/>
            <c:invertIfNegative val="0"/>
            <c:bubble3D val="0"/>
            <c:spPr>
              <a:solidFill>
                <a:srgbClr val="D0F0FE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D52-449D-A26D-82D97CCE66A2}"/>
              </c:ext>
            </c:extLst>
          </c:dPt>
          <c:dPt>
            <c:idx val="4"/>
            <c:invertIfNegative val="0"/>
            <c:bubble3D val="0"/>
            <c:spPr>
              <a:solidFill>
                <a:srgbClr val="8AC5E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D52-449D-A26D-82D97CCE66A2}"/>
              </c:ext>
            </c:extLst>
          </c:dPt>
          <c:dPt>
            <c:idx val="5"/>
            <c:invertIfNegative val="0"/>
            <c:bubble3D val="0"/>
            <c:spPr>
              <a:solidFill>
                <a:srgbClr val="98BCF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ED52-449D-A26D-82D97CCE66A2}"/>
              </c:ext>
            </c:extLst>
          </c:dPt>
          <c:dLbls>
            <c:dLbl>
              <c:idx val="0"/>
              <c:layout>
                <c:manualLayout>
                  <c:x val="1.1090884825837408E-2"/>
                  <c:y val="2.02781588016930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D52-449D-A26D-82D97CCE66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107833978379407E-3"/>
                  <c:y val="-2.2246852908379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D52-449D-A26D-82D97CCE66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89661461808882E-3"/>
                  <c:y val="-4.43443776260048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ED52-449D-A26D-82D97CCE66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'caracteristicas generales'!$B$40:$B$45</c:f>
              <c:strCache>
                <c:ptCount val="6"/>
                <c:pt idx="0">
                  <c:v>Otro</c:v>
                </c:pt>
                <c:pt idx="1">
                  <c:v>Afroecuatoriano</c:v>
                </c:pt>
                <c:pt idx="2">
                  <c:v>Blanco</c:v>
                </c:pt>
                <c:pt idx="3">
                  <c:v>Montubio</c:v>
                </c:pt>
                <c:pt idx="4">
                  <c:v>Indígena</c:v>
                </c:pt>
                <c:pt idx="5">
                  <c:v>Mestizo</c:v>
                </c:pt>
              </c:strCache>
            </c:strRef>
          </c:cat>
          <c:val>
            <c:numRef>
              <c:f>'caracteristicas generales'!$C$40:$C$45</c:f>
              <c:numCache>
                <c:formatCode>###0.0%</c:formatCode>
                <c:ptCount val="6"/>
                <c:pt idx="0">
                  <c:v>7.6606752006367317E-3</c:v>
                </c:pt>
                <c:pt idx="1">
                  <c:v>1.3464217019300921E-2</c:v>
                </c:pt>
                <c:pt idx="2">
                  <c:v>1.5387676593486768E-2</c:v>
                </c:pt>
                <c:pt idx="3">
                  <c:v>0.10088213835643696</c:v>
                </c:pt>
                <c:pt idx="4">
                  <c:v>0.17679246534456458</c:v>
                </c:pt>
                <c:pt idx="5">
                  <c:v>0.68564701200504075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ED52-449D-A26D-82D97CCE6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515387216"/>
        <c:axId val="-515378512"/>
      </c:barChart>
      <c:valAx>
        <c:axId val="-515378512"/>
        <c:scaling>
          <c:orientation val="minMax"/>
        </c:scaling>
        <c:delete val="1"/>
        <c:axPos val="b"/>
        <c:numFmt formatCode="###0.0%" sourceLinked="1"/>
        <c:majorTickMark val="out"/>
        <c:minorTickMark val="none"/>
        <c:tickLblPos val="nextTo"/>
        <c:crossAx val="-515387216"/>
        <c:crosses val="autoZero"/>
        <c:crossBetween val="between"/>
      </c:valAx>
      <c:catAx>
        <c:axId val="-5153872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7851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Rango</a:t>
            </a:r>
            <a:r>
              <a:rPr lang="es-EC" sz="1200" b="1" baseline="0"/>
              <a:t> de edad</a:t>
            </a:r>
            <a:endParaRPr lang="es-EC" sz="12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C03-4DC0-9FC4-FF5FA3C78592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C03-4DC0-9FC4-FF5FA3C78592}"/>
              </c:ext>
            </c:extLst>
          </c:dPt>
          <c:dPt>
            <c:idx val="2"/>
            <c:invertIfNegative val="0"/>
            <c:bubble3D val="0"/>
            <c:spPr>
              <a:solidFill>
                <a:srgbClr val="D0F0F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C03-4DC0-9FC4-FF5FA3C78592}"/>
              </c:ext>
            </c:extLst>
          </c:dPt>
          <c:dPt>
            <c:idx val="3"/>
            <c:invertIfNegative val="0"/>
            <c:bubble3D val="0"/>
            <c:spPr>
              <a:solidFill>
                <a:srgbClr val="98BCF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C03-4DC0-9FC4-FF5FA3C78592}"/>
              </c:ext>
            </c:extLst>
          </c:dPt>
          <c:dPt>
            <c:idx val="4"/>
            <c:invertIfNegative val="0"/>
            <c:bubble3D val="0"/>
            <c:spPr>
              <a:solidFill>
                <a:srgbClr val="8AC5E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C03-4DC0-9FC4-FF5FA3C78592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C03-4DC0-9FC4-FF5FA3C7859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'caracteristicas generales'!$B$49:$G$49</c:f>
              <c:strCache>
                <c:ptCount val="6"/>
                <c:pt idx="0">
                  <c:v> Entre 15 y 24 años</c:v>
                </c:pt>
                <c:pt idx="1">
                  <c:v>Entre 25 y 34 años</c:v>
                </c:pt>
                <c:pt idx="2">
                  <c:v> Entre 35 y 44años</c:v>
                </c:pt>
                <c:pt idx="3">
                  <c:v>Entre 45 y 64 años</c:v>
                </c:pt>
                <c:pt idx="4">
                  <c:v>65 años y más</c:v>
                </c:pt>
                <c:pt idx="5">
                  <c:v> No informa</c:v>
                </c:pt>
              </c:strCache>
            </c:strRef>
          </c:cat>
          <c:val>
            <c:numRef>
              <c:f>'caracteristicas generales'!$B$50:$G$50</c:f>
              <c:numCache>
                <c:formatCode>###0.0%</c:formatCode>
                <c:ptCount val="6"/>
                <c:pt idx="0">
                  <c:v>1.1142800291835247E-2</c:v>
                </c:pt>
                <c:pt idx="1">
                  <c:v>6.3739470716986144E-2</c:v>
                </c:pt>
                <c:pt idx="2">
                  <c:v>0.1489686277110831</c:v>
                </c:pt>
                <c:pt idx="3">
                  <c:v>0.45904357630828413</c:v>
                </c:pt>
                <c:pt idx="4">
                  <c:v>0.30821781521522851</c:v>
                </c:pt>
                <c:pt idx="5">
                  <c:v>8.8877097565828751E-3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AC03-4DC0-9FC4-FF5FA3C785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15385040"/>
        <c:axId val="-515377424"/>
      </c:barChart>
      <c:dateAx>
        <c:axId val="-515385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77424"/>
        <c:crosses val="autoZero"/>
        <c:auto val="0"/>
        <c:lblOffset val="100"/>
        <c:baseTimeUnit val="days"/>
      </c:dateAx>
      <c:valAx>
        <c:axId val="-515377424"/>
        <c:scaling>
          <c:orientation val="minMax"/>
        </c:scaling>
        <c:delete val="1"/>
        <c:axPos val="l"/>
        <c:numFmt formatCode="###0.0%" sourceLinked="1"/>
        <c:majorTickMark val="none"/>
        <c:minorTickMark val="none"/>
        <c:tickLblPos val="nextTo"/>
        <c:crossAx val="-515385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Superficie con uso agropecuario </a:t>
            </a:r>
          </a:p>
          <a:p>
            <a:pPr>
              <a:defRPr/>
            </a:pPr>
            <a:r>
              <a:rPr lang="es-EC" sz="1200" dirty="0"/>
              <a:t>(millones de </a:t>
            </a:r>
            <a:r>
              <a:rPr lang="es-EC" sz="1200" dirty="0" smtClean="0"/>
              <a:t>ha</a:t>
            </a:r>
            <a:r>
              <a:rPr lang="es-EC" sz="1200" dirty="0"/>
              <a:t>)</a:t>
            </a:r>
          </a:p>
        </c:rich>
      </c:tx>
      <c:layout>
        <c:manualLayout>
          <c:xMode val="edge"/>
          <c:yMode val="edge"/>
          <c:x val="0.23175534251981389"/>
          <c:y val="2.57393748626398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'Uso del suelo'!$O$3</c:f>
              <c:strCache>
                <c:ptCount val="1"/>
                <c:pt idx="0">
                  <c:v>Superficie con labor agropecuaria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'Uso del suelo'!$A$6:$A$8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'Uso del suelo'!$O$6:$O$8</c:f>
              <c:numCache>
                <c:formatCode>0.00</c:formatCode>
                <c:ptCount val="3"/>
                <c:pt idx="0">
                  <c:v>5.2047838071740244</c:v>
                </c:pt>
                <c:pt idx="1">
                  <c:v>5.2880565784399982</c:v>
                </c:pt>
                <c:pt idx="2">
                  <c:v>5.168561461137867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E11-4BFA-832E-FCB6089353E1}"/>
            </c:ext>
          </c:extLst>
        </c:ser>
        <c:ser>
          <c:idx val="1"/>
          <c:order val="1"/>
          <c:tx>
            <c:strRef>
              <c:f>'Uso del suelo'!$P$3</c:f>
              <c:strCache>
                <c:ptCount val="1"/>
                <c:pt idx="0">
                  <c:v>Superficie con montes y bosques, páramos, descanso y otros usos</c:v>
                </c:pt>
              </c:strCache>
            </c:strRef>
          </c:tx>
          <c:spPr>
            <a:solidFill>
              <a:srgbClr val="CFEA7A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'Uso del suelo'!$A$6:$A$8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'Uso del suelo'!$P$6:$P$8</c:f>
              <c:numCache>
                <c:formatCode>0.00</c:formatCode>
                <c:ptCount val="3"/>
                <c:pt idx="0">
                  <c:v>7.2585357398761348</c:v>
                </c:pt>
                <c:pt idx="1">
                  <c:v>7.0285512204400264</c:v>
                </c:pt>
                <c:pt idx="2">
                  <c:v>7.0294619024286575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E11-4BFA-832E-FCB6089353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515384496"/>
        <c:axId val="-515377968"/>
      </c:barChart>
      <c:catAx>
        <c:axId val="-515384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77968"/>
        <c:crosses val="autoZero"/>
        <c:auto val="1"/>
        <c:lblAlgn val="ctr"/>
        <c:lblOffset val="100"/>
        <c:noMultiLvlLbl val="0"/>
      </c:catAx>
      <c:valAx>
        <c:axId val="-515377968"/>
        <c:scaling>
          <c:orientation val="minMax"/>
        </c:scaling>
        <c:delete val="1"/>
        <c:axPos val="l"/>
        <c:numFmt formatCode="0.00" sourceLinked="1"/>
        <c:majorTickMark val="out"/>
        <c:minorTickMark val="none"/>
        <c:tickLblPos val="nextTo"/>
        <c:crossAx val="-51538449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Uso de suelo </a:t>
            </a:r>
          </a:p>
          <a:p>
            <a:pPr>
              <a:defRPr sz="1200"/>
            </a:pPr>
            <a:r>
              <a:rPr lang="es-EC" sz="1200" b="0" dirty="0"/>
              <a:t>(millones de </a:t>
            </a:r>
            <a:r>
              <a:rPr lang="es-EC" sz="1200" b="0" dirty="0" smtClean="0"/>
              <a:t>ha)</a:t>
            </a:r>
            <a:endParaRPr lang="es-EC" sz="1200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'Uso del suelo'!$A$19</c:f>
              <c:strCache>
                <c:ptCount val="1"/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'Uso del suelo'!$D$18:$K$18</c:f>
              <c:strCache>
                <c:ptCount val="8"/>
                <c:pt idx="0">
                  <c:v>Montes y Bosques</c:v>
                </c:pt>
                <c:pt idx="1">
                  <c:v>Pastos Cultivados</c:v>
                </c:pt>
                <c:pt idx="2">
                  <c:v>Permanentes</c:v>
                </c:pt>
                <c:pt idx="3">
                  <c:v>Pastos Naturales</c:v>
                </c:pt>
                <c:pt idx="4">
                  <c:v>Transitorios y Barbecho</c:v>
                </c:pt>
                <c:pt idx="5">
                  <c:v>Páramos</c:v>
                </c:pt>
                <c:pt idx="6">
                  <c:v>Descanso</c:v>
                </c:pt>
                <c:pt idx="7">
                  <c:v>Otros Usos</c:v>
                </c:pt>
              </c:strCache>
            </c:strRef>
          </c:cat>
          <c:val>
            <c:numRef>
              <c:f>'Uso del suelo'!$D$19:$K$19</c:f>
              <c:numCache>
                <c:formatCode>_ * #,##0.0_ ;_ * \-#,##0.0_ ;_ * "-"??_ ;_ @_ </c:formatCode>
                <c:ptCount val="8"/>
                <c:pt idx="0">
                  <c:v>6.1125866035554139</c:v>
                </c:pt>
                <c:pt idx="1">
                  <c:v>2.0677596510352108</c:v>
                </c:pt>
                <c:pt idx="2">
                  <c:v>1.4430126214215371</c:v>
                </c:pt>
                <c:pt idx="3">
                  <c:v>0.87147347590688595</c:v>
                </c:pt>
                <c:pt idx="4">
                  <c:v>0.82253805881039022</c:v>
                </c:pt>
                <c:pt idx="5">
                  <c:v>0.24917372554577302</c:v>
                </c:pt>
                <c:pt idx="6">
                  <c:v>0.21501745137098005</c:v>
                </c:pt>
                <c:pt idx="7">
                  <c:v>0.68175795940396722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BC1-45B3-AD3F-705C8FA66E36}"/>
            </c:ext>
          </c:extLst>
        </c:ser>
        <c:ser>
          <c:idx val="1"/>
          <c:order val="1"/>
          <c:tx>
            <c:strRef>
              <c:f>'Uso del suelo'!$A$20</c:f>
              <c:strCache>
                <c:ptCount val="1"/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'Uso del suelo'!$D$18:$K$18</c:f>
              <c:strCache>
                <c:ptCount val="8"/>
                <c:pt idx="0">
                  <c:v>Montes y Bosques</c:v>
                </c:pt>
                <c:pt idx="1">
                  <c:v>Pastos Cultivados</c:v>
                </c:pt>
                <c:pt idx="2">
                  <c:v>Permanentes</c:v>
                </c:pt>
                <c:pt idx="3">
                  <c:v>Pastos Naturales</c:v>
                </c:pt>
                <c:pt idx="4">
                  <c:v>Transitorios y Barbecho</c:v>
                </c:pt>
                <c:pt idx="5">
                  <c:v>Páramos</c:v>
                </c:pt>
                <c:pt idx="6">
                  <c:v>Descanso</c:v>
                </c:pt>
                <c:pt idx="7">
                  <c:v>Otros Usos</c:v>
                </c:pt>
              </c:strCache>
            </c:strRef>
          </c:cat>
          <c:val>
            <c:numRef>
              <c:f>'Uso del suelo'!$D$20:$K$20</c:f>
              <c:numCache>
                <c:formatCode>_ * #,##0.0_ ;_ * \-#,##0.0_ ;_ * "-"??_ ;_ @_ </c:formatCode>
                <c:ptCount val="8"/>
                <c:pt idx="0">
                  <c:v>5.9005600086618397</c:v>
                </c:pt>
                <c:pt idx="1">
                  <c:v>2.3765512446523855</c:v>
                </c:pt>
                <c:pt idx="2">
                  <c:v>1.4233723173757673</c:v>
                </c:pt>
                <c:pt idx="3">
                  <c:v>0.64613948961379686</c:v>
                </c:pt>
                <c:pt idx="4">
                  <c:v>0.84199352679804929</c:v>
                </c:pt>
                <c:pt idx="5">
                  <c:v>0.23307404138328061</c:v>
                </c:pt>
                <c:pt idx="6">
                  <c:v>0.18216005040785324</c:v>
                </c:pt>
                <c:pt idx="7">
                  <c:v>0.71275711998705293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BC1-45B3-AD3F-705C8FA66E36}"/>
            </c:ext>
          </c:extLst>
        </c:ser>
        <c:ser>
          <c:idx val="2"/>
          <c:order val="2"/>
          <c:tx>
            <c:strRef>
              <c:f>'Uso del suelo'!$A$21</c:f>
              <c:strCache>
                <c:ptCount val="1"/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'Uso del suelo'!$D$18:$K$18</c:f>
              <c:strCache>
                <c:ptCount val="8"/>
                <c:pt idx="0">
                  <c:v>Montes y Bosques</c:v>
                </c:pt>
                <c:pt idx="1">
                  <c:v>Pastos Cultivados</c:v>
                </c:pt>
                <c:pt idx="2">
                  <c:v>Permanentes</c:v>
                </c:pt>
                <c:pt idx="3">
                  <c:v>Pastos Naturales</c:v>
                </c:pt>
                <c:pt idx="4">
                  <c:v>Transitorios y Barbecho</c:v>
                </c:pt>
                <c:pt idx="5">
                  <c:v>Páramos</c:v>
                </c:pt>
                <c:pt idx="6">
                  <c:v>Descanso</c:v>
                </c:pt>
                <c:pt idx="7">
                  <c:v>Otros Usos</c:v>
                </c:pt>
              </c:strCache>
            </c:strRef>
          </c:cat>
          <c:val>
            <c:numRef>
              <c:f>'Uso del suelo'!$D$21:$K$21</c:f>
              <c:numCache>
                <c:formatCode>_ * #,##0.0_ ;_ * \-#,##0.0_ ;_ * "-"??_ ;_ @_ </c:formatCode>
                <c:ptCount val="8"/>
                <c:pt idx="0">
                  <c:v>5.9862644422791496</c:v>
                </c:pt>
                <c:pt idx="1">
                  <c:v>2.3216235665550369</c:v>
                </c:pt>
                <c:pt idx="2">
                  <c:v>1.3660797397976974</c:v>
                </c:pt>
                <c:pt idx="3">
                  <c:v>0.68631465546743631</c:v>
                </c:pt>
                <c:pt idx="4">
                  <c:v>0.79434367659029825</c:v>
                </c:pt>
                <c:pt idx="5">
                  <c:v>0.22480456242895297</c:v>
                </c:pt>
                <c:pt idx="6">
                  <c:v>0.18024960720337799</c:v>
                </c:pt>
                <c:pt idx="7">
                  <c:v>0.63781909463559616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BC1-45B3-AD3F-705C8FA66E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5374704"/>
        <c:axId val="-515383408"/>
      </c:barChart>
      <c:catAx>
        <c:axId val="-515374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5383408"/>
        <c:crossesAt val="0"/>
        <c:auto val="1"/>
        <c:lblAlgn val="ctr"/>
        <c:lblOffset val="100"/>
        <c:noMultiLvlLbl val="0"/>
      </c:catAx>
      <c:valAx>
        <c:axId val="-515383408"/>
        <c:scaling>
          <c:orientation val="minMax"/>
          <c:min val="0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51537470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s-EC" sz="1100" b="1" dirty="0">
                <a:latin typeface="Century Gothic" panose="020B0502020202020204" pitchFamily="34" charset="0"/>
              </a:rPr>
              <a:t>Superficie con labor </a:t>
            </a:r>
            <a:r>
              <a:rPr lang="es-EC" sz="1100" b="1" dirty="0" smtClean="0">
                <a:latin typeface="Century Gothic" panose="020B0502020202020204" pitchFamily="34" charset="0"/>
              </a:rPr>
              <a:t>agropecuaria</a:t>
            </a:r>
          </a:p>
          <a:p>
            <a:pPr>
              <a:defRPr sz="1100" b="1">
                <a:latin typeface="Century Gothic" panose="020B0502020202020204" pitchFamily="34" charset="0"/>
              </a:defRPr>
            </a:pPr>
            <a:r>
              <a:rPr lang="es-EC" sz="1100" b="0" dirty="0" smtClean="0">
                <a:latin typeface="Century Gothic" panose="020B0502020202020204" pitchFamily="34" charset="0"/>
              </a:rPr>
              <a:t>(porcentaje)</a:t>
            </a:r>
            <a:endParaRPr lang="es-EC" sz="1100" b="0" dirty="0">
              <a:latin typeface="Century Gothic" panose="020B0502020202020204" pitchFamily="34" charset="0"/>
            </a:endParaRPr>
          </a:p>
        </c:rich>
      </c:tx>
      <c:layout>
        <c:manualLayout>
          <c:xMode val="edge"/>
          <c:yMode val="edge"/>
          <c:x val="0.26124999999999998"/>
          <c:y val="9.2592592592592587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6384993282534253"/>
          <c:y val="0.17496015911467144"/>
          <c:w val="0.4584113109328018"/>
          <c:h val="0.59095977249819931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751-4979-8C83-B0180CE9E92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751-4979-8C83-B0180CE9E92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751-4979-8C83-B0180CE9E92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751-4979-8C83-B0180CE9E923}"/>
              </c:ext>
            </c:extLst>
          </c:dPt>
          <c:dLbls>
            <c:dLbl>
              <c:idx val="0"/>
              <c:layout>
                <c:manualLayout>
                  <c:x val="0.19181939501280079"/>
                  <c:y val="-4.919347347408758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751-4979-8C83-B0180CE9E92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0067152209804929"/>
                  <c:y val="0.14985497541541731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751-4979-8C83-B0180CE9E92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1282401811078151"/>
                  <c:y val="-5.261427685501390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7751-4979-8C83-B0180CE9E92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191604346318189E-2"/>
                  <c:y val="-0.1037570381705632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7751-4979-8C83-B0180CE9E92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es-EC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'Uso del suelo'!$B$54:$E$54</c:f>
              <c:strCache>
                <c:ptCount val="4"/>
                <c:pt idx="0">
                  <c:v>Pastos Cultivados</c:v>
                </c:pt>
                <c:pt idx="1">
                  <c:v>Cultivos Permanentes</c:v>
                </c:pt>
                <c:pt idx="2">
                  <c:v>Cultivos Transitorios y Barbecho</c:v>
                </c:pt>
                <c:pt idx="3">
                  <c:v>Pastos Naturales</c:v>
                </c:pt>
              </c:strCache>
            </c:strRef>
          </c:cat>
          <c:val>
            <c:numRef>
              <c:f>'Uso del suelo'!$B$55:$E$55</c:f>
              <c:numCache>
                <c:formatCode>#,##0.0</c:formatCode>
                <c:ptCount val="4"/>
                <c:pt idx="0">
                  <c:v>2.3216235665550369</c:v>
                </c:pt>
                <c:pt idx="1">
                  <c:v>1.3660797397976974</c:v>
                </c:pt>
                <c:pt idx="2">
                  <c:v>0.79434367659029825</c:v>
                </c:pt>
                <c:pt idx="3">
                  <c:v>0.68631465546743631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751-4979-8C83-B0180CE9E92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8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7386577507334256E-2"/>
          <c:y val="0.83215236882800414"/>
          <c:w val="0.91963475618379675"/>
          <c:h val="0.105854316687233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s-EC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Superficie por uso agropecuario</a:t>
            </a:r>
          </a:p>
          <a:p>
            <a:pPr>
              <a:defRPr>
                <a:latin typeface="Century Gothic" panose="020B0502020202020204" pitchFamily="34" charset="0"/>
              </a:defRPr>
            </a:pPr>
            <a:r>
              <a:rPr lang="es-EC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(millones de </a:t>
            </a:r>
            <a:r>
              <a:rPr lang="es-EC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ha</a:t>
            </a:r>
            <a:r>
              <a:rPr lang="es-EC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'Uso del suelo'!$A$35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'Uso del suelo'!$B$32:$E$32</c:f>
              <c:strCache>
                <c:ptCount val="4"/>
                <c:pt idx="0">
                  <c:v>Pastos Cultivados</c:v>
                </c:pt>
                <c:pt idx="1">
                  <c:v>Cultivos Permanentes</c:v>
                </c:pt>
                <c:pt idx="2">
                  <c:v>Cultivos Transitorios y Barbecho</c:v>
                </c:pt>
                <c:pt idx="3">
                  <c:v>Pastos Naturales</c:v>
                </c:pt>
              </c:strCache>
            </c:strRef>
          </c:cat>
          <c:val>
            <c:numRef>
              <c:f>'Uso del suelo'!$B$35:$E$35</c:f>
              <c:numCache>
                <c:formatCode>#,##0.0</c:formatCode>
                <c:ptCount val="4"/>
                <c:pt idx="0">
                  <c:v>2.0677596510352108</c:v>
                </c:pt>
                <c:pt idx="1">
                  <c:v>1.4430126214215371</c:v>
                </c:pt>
                <c:pt idx="2">
                  <c:v>0.82253805881039022</c:v>
                </c:pt>
                <c:pt idx="3">
                  <c:v>0.87147347590688595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6E0-4FC0-B42A-9C9FB7048B00}"/>
            </c:ext>
          </c:extLst>
        </c:ser>
        <c:ser>
          <c:idx val="1"/>
          <c:order val="1"/>
          <c:tx>
            <c:strRef>
              <c:f>'Uso del suelo'!$A$36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'Uso del suelo'!$B$32:$E$32</c:f>
              <c:strCache>
                <c:ptCount val="4"/>
                <c:pt idx="0">
                  <c:v>Pastos Cultivados</c:v>
                </c:pt>
                <c:pt idx="1">
                  <c:v>Cultivos Permanentes</c:v>
                </c:pt>
                <c:pt idx="2">
                  <c:v>Cultivos Transitorios y Barbecho</c:v>
                </c:pt>
                <c:pt idx="3">
                  <c:v>Pastos Naturales</c:v>
                </c:pt>
              </c:strCache>
            </c:strRef>
          </c:cat>
          <c:val>
            <c:numRef>
              <c:f>'Uso del suelo'!$B$36:$E$36</c:f>
              <c:numCache>
                <c:formatCode>#,##0.0</c:formatCode>
                <c:ptCount val="4"/>
                <c:pt idx="0">
                  <c:v>2.3765512446523855</c:v>
                </c:pt>
                <c:pt idx="1">
                  <c:v>1.4233723173757673</c:v>
                </c:pt>
                <c:pt idx="2">
                  <c:v>0.84199352679804929</c:v>
                </c:pt>
                <c:pt idx="3">
                  <c:v>0.64613948961379686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6E0-4FC0-B42A-9C9FB7048B00}"/>
            </c:ext>
          </c:extLst>
        </c:ser>
        <c:ser>
          <c:idx val="2"/>
          <c:order val="2"/>
          <c:tx>
            <c:strRef>
              <c:f>'Uso del suelo'!$A$37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'Uso del suelo'!$B$32:$E$32</c:f>
              <c:strCache>
                <c:ptCount val="4"/>
                <c:pt idx="0">
                  <c:v>Pastos Cultivados</c:v>
                </c:pt>
                <c:pt idx="1">
                  <c:v>Cultivos Permanentes</c:v>
                </c:pt>
                <c:pt idx="2">
                  <c:v>Cultivos Transitorios y Barbecho</c:v>
                </c:pt>
                <c:pt idx="3">
                  <c:v>Pastos Naturales</c:v>
                </c:pt>
              </c:strCache>
            </c:strRef>
          </c:cat>
          <c:val>
            <c:numRef>
              <c:f>'Uso del suelo'!$B$37:$E$37</c:f>
              <c:numCache>
                <c:formatCode>#,##0.0</c:formatCode>
                <c:ptCount val="4"/>
                <c:pt idx="0">
                  <c:v>2.3216235665550369</c:v>
                </c:pt>
                <c:pt idx="1">
                  <c:v>1.3660797397976974</c:v>
                </c:pt>
                <c:pt idx="2">
                  <c:v>0.79434367659029825</c:v>
                </c:pt>
                <c:pt idx="3">
                  <c:v>0.68631465546743631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6E0-4FC0-B42A-9C9FB7048B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1"/>
        <c:overlap val="3"/>
        <c:axId val="-513972432"/>
        <c:axId val="-513973520"/>
      </c:barChart>
      <c:catAx>
        <c:axId val="-5139724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513973520"/>
        <c:crosses val="autoZero"/>
        <c:auto val="1"/>
        <c:lblAlgn val="ctr"/>
        <c:lblOffset val="100"/>
        <c:noMultiLvlLbl val="0"/>
      </c:catAx>
      <c:valAx>
        <c:axId val="-513973520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-51397243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cultivos permanentes</a:t>
            </a:r>
          </a:p>
          <a:p>
            <a:pPr>
              <a:defRPr/>
            </a:pPr>
            <a:r>
              <a:rPr lang="es-EC" sz="1200"/>
              <a:t>(millones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permanentes!$G$7</c:f>
              <c:strCache>
                <c:ptCount val="1"/>
                <c:pt idx="0">
                  <c:v> 2.022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6EEB8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CD-473A-AF28-D4EFE6644437}"/>
              </c:ext>
            </c:extLst>
          </c:dPt>
          <c:dPt>
            <c:idx val="2"/>
            <c:invertIfNegative val="0"/>
            <c:bubble3D val="0"/>
            <c:spPr>
              <a:solidFill>
                <a:srgbClr val="CFF37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CD-473A-AF28-D4EFE664443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permanentes!$H$2:$J$2</c:f>
              <c:strCache>
                <c:ptCount val="3"/>
                <c:pt idx="0">
                  <c:v>Caña de azúcar</c:v>
                </c:pt>
                <c:pt idx="1">
                  <c:v>Banano</c:v>
                </c:pt>
                <c:pt idx="2">
                  <c:v>Palma Africana</c:v>
                </c:pt>
              </c:strCache>
            </c:strRef>
          </c:cat>
          <c:val>
            <c:numRef>
              <c:f>permanentes!$H$7:$J$7</c:f>
              <c:numCache>
                <c:formatCode>_ * #,##0.0_ ;_ * \-#,##0.0_ ;_ * "-"??_ ;_ @_ </c:formatCode>
                <c:ptCount val="3"/>
                <c:pt idx="0">
                  <c:v>7.7404920981691241</c:v>
                </c:pt>
                <c:pt idx="1">
                  <c:v>6.0787887052924372</c:v>
                </c:pt>
                <c:pt idx="2">
                  <c:v>2.2964022335077918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563-4022-8E77-0EDB57EC8B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axId val="-513974064"/>
        <c:axId val="-513978416"/>
      </c:barChart>
      <c:catAx>
        <c:axId val="-513974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78416"/>
        <c:crosses val="autoZero"/>
        <c:auto val="1"/>
        <c:lblAlgn val="ctr"/>
        <c:lblOffset val="100"/>
        <c:noMultiLvlLbl val="0"/>
      </c:catAx>
      <c:valAx>
        <c:axId val="-513978416"/>
        <c:scaling>
          <c:orientation val="minMax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513974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plantada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>
        <c:manualLayout>
          <c:xMode val="edge"/>
          <c:yMode val="edge"/>
          <c:x val="0.16489566929133859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789426225657265"/>
          <c:y val="0.20500285487789027"/>
          <c:w val="0.47710626937466155"/>
          <c:h val="0.73774091218446591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6EEB8C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46-436F-AC08-D9BF97F2DF75}"/>
              </c:ext>
            </c:extLst>
          </c:dPt>
          <c:dPt>
            <c:idx val="1"/>
            <c:bubble3D val="0"/>
            <c:spPr>
              <a:solidFill>
                <a:srgbClr val="CFEA7A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D46-436F-AC08-D9BF97F2DF75}"/>
              </c:ext>
            </c:extLst>
          </c:dPt>
          <c:dPt>
            <c:idx val="2"/>
            <c:bubble3D val="0"/>
            <c:spPr>
              <a:solidFill>
                <a:srgbClr val="9ADCA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46-436F-AC08-D9BF97F2DF75}"/>
              </c:ext>
            </c:extLst>
          </c:dPt>
          <c:dPt>
            <c:idx val="3"/>
            <c:bubble3D val="0"/>
            <c:spPr>
              <a:solidFill>
                <a:srgbClr val="4BC16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D46-436F-AC08-D9BF97F2DF75}"/>
              </c:ext>
            </c:extLst>
          </c:dPt>
          <c:dLbls>
            <c:dLbl>
              <c:idx val="0"/>
              <c:layout>
                <c:manualLayout>
                  <c:x val="-0.11510345518755169"/>
                  <c:y val="0.1626070030092639"/>
                </c:manualLayout>
              </c:layout>
              <c:tx>
                <c:rich>
                  <a:bodyPr/>
                  <a:lstStyle/>
                  <a:p>
                    <a:fld id="{910AF95E-D40B-40CC-9DCE-F570AC4F09B6}" type="CATEGORYNAME">
                      <a:rPr lang="en-US" smtClean="0"/>
                      <a:pPr/>
                      <a:t>[NOMBRE DE CATEGORÍA]</a:t>
                    </a:fld>
                    <a:r>
                      <a:rPr lang="en-US" baseline="0" dirty="0"/>
                      <a:t>
</a:t>
                    </a:r>
                    <a:fld id="{922F4884-883A-4333-87AC-489CD0B1BD3C}" type="PERCENTAGE">
                      <a:rPr lang="en-US" baseline="0"/>
                      <a:pPr/>
                      <a:t>[PORCENTAJE]</a:t>
                    </a:fld>
                    <a:endParaRPr 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D46-436F-AC08-D9BF97F2DF75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3312803021014896"/>
                  <c:y val="6.393132780301083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2D46-436F-AC08-D9BF97F2DF7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4866119852435919"/>
                  <c:y val="-0.195007217673867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D46-436F-AC08-D9BF97F2DF7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2106038567551462"/>
                  <c:y val="4.476147372230013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2D46-436F-AC08-D9BF97F2DF7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permanentes!$E$29:$E$32</c:f>
              <c:strCache>
                <c:ptCount val="4"/>
                <c:pt idx="0">
                  <c:v>Palma africana </c:v>
                </c:pt>
                <c:pt idx="1">
                  <c:v>Banano </c:v>
                </c:pt>
                <c:pt idx="2">
                  <c:v>Otros permanentes</c:v>
                </c:pt>
                <c:pt idx="3">
                  <c:v>Cacao </c:v>
                </c:pt>
              </c:strCache>
            </c:strRef>
          </c:cat>
          <c:val>
            <c:numRef>
              <c:f>permanentes!$F$29:$F$32</c:f>
              <c:numCache>
                <c:formatCode>_ * #,##0_ ;_ * \-#,##0_ ;_ * "-"??_ ;_ @_ </c:formatCode>
                <c:ptCount val="4"/>
                <c:pt idx="0">
                  <c:v>196082.29763042182</c:v>
                </c:pt>
                <c:pt idx="1">
                  <c:v>172652.83699705329</c:v>
                </c:pt>
                <c:pt idx="2">
                  <c:v>472661.96062683582</c:v>
                </c:pt>
                <c:pt idx="3">
                  <c:v>591556.80703088385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2D46-436F-AC08-D9BF97F2DF7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plantada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4515422081747931"/>
          <c:y val="0.22939447350627085"/>
          <c:w val="0.46747806069900949"/>
          <c:h val="0.7676624107346565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D66-41C8-8A89-688F5452F6E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D66-41C8-8A89-688F5452F6E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D66-41C8-8A89-688F5452F6E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D66-41C8-8A89-688F5452F6E3}"/>
              </c:ext>
            </c:extLst>
          </c:dPt>
          <c:dLbls>
            <c:dLbl>
              <c:idx val="0"/>
              <c:layout>
                <c:manualLayout>
                  <c:x val="0.20606829288685952"/>
                  <c:y val="-1.90883859888361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D66-41C8-8A89-688F5452F6E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0223219771626832"/>
                  <c:y val="3.657421056092070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D66-41C8-8A89-688F5452F6E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2737990503024905E-3"/>
                  <c:y val="4.6730756717148422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D66-41C8-8A89-688F5452F6E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1948170968504151E-2"/>
                  <c:y val="4.157990556242405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FD66-41C8-8A89-688F5452F6E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caña!$D$199:$D$202</c:f>
              <c:strCache>
                <c:ptCount val="4"/>
                <c:pt idx="0">
                  <c:v> Guayas </c:v>
                </c:pt>
                <c:pt idx="1">
                  <c:v> Cañar </c:v>
                </c:pt>
                <c:pt idx="2">
                  <c:v> Imbabura </c:v>
                </c:pt>
                <c:pt idx="3">
                  <c:v>Otras provincias</c:v>
                </c:pt>
              </c:strCache>
            </c:strRef>
          </c:cat>
          <c:val>
            <c:numRef>
              <c:f>caña!$E$199:$E$202</c:f>
              <c:numCache>
                <c:formatCode>_ * #,##0_ ;_ * \-#,##0_ ;_ * "-"??_ ;_ @_ </c:formatCode>
                <c:ptCount val="4"/>
                <c:pt idx="0">
                  <c:v>101087.73300773509</c:v>
                </c:pt>
                <c:pt idx="1">
                  <c:v>6728.4754398073374</c:v>
                </c:pt>
                <c:pt idx="2">
                  <c:v>2772.5597742521331</c:v>
                </c:pt>
                <c:pt idx="3">
                  <c:v>5926.1761547937531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D66-41C8-8A89-688F5452F6E3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1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caña de azúcar 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caña!$J$5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caña!$K$2:$M$2</c:f>
              <c:strCache>
                <c:ptCount val="3"/>
                <c:pt idx="0">
                  <c:v>Guayas</c:v>
                </c:pt>
                <c:pt idx="1">
                  <c:v>Imbabura</c:v>
                </c:pt>
                <c:pt idx="2">
                  <c:v>Loja</c:v>
                </c:pt>
              </c:strCache>
            </c:strRef>
          </c:cat>
          <c:val>
            <c:numRef>
              <c:f>caña!$K$5:$M$5</c:f>
              <c:numCache>
                <c:formatCode>#,##0</c:formatCode>
                <c:ptCount val="3"/>
                <c:pt idx="0">
                  <c:v>8263.745566745125</c:v>
                </c:pt>
                <c:pt idx="1">
                  <c:v>200.80678423104155</c:v>
                </c:pt>
                <c:pt idx="2">
                  <c:v>209.09090909090909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73F-4116-B2A5-80AEADF3FB9F}"/>
            </c:ext>
          </c:extLst>
        </c:ser>
        <c:ser>
          <c:idx val="1"/>
          <c:order val="1"/>
          <c:tx>
            <c:strRef>
              <c:f>caña!$J$6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caña!$K$2:$M$2</c:f>
              <c:strCache>
                <c:ptCount val="3"/>
                <c:pt idx="0">
                  <c:v>Guayas</c:v>
                </c:pt>
                <c:pt idx="1">
                  <c:v>Imbabura</c:v>
                </c:pt>
                <c:pt idx="2">
                  <c:v>Loja</c:v>
                </c:pt>
              </c:strCache>
            </c:strRef>
          </c:cat>
          <c:val>
            <c:numRef>
              <c:f>caña!$K$6:$M$6</c:f>
              <c:numCache>
                <c:formatCode>#,##0</c:formatCode>
                <c:ptCount val="3"/>
                <c:pt idx="0">
                  <c:v>8631.2951410736732</c:v>
                </c:pt>
                <c:pt idx="1">
                  <c:v>333.75486032851717</c:v>
                </c:pt>
                <c:pt idx="2">
                  <c:v>149.90503349672233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73F-4116-B2A5-80AEADF3FB9F}"/>
            </c:ext>
          </c:extLst>
        </c:ser>
        <c:ser>
          <c:idx val="2"/>
          <c:order val="2"/>
          <c:tx>
            <c:strRef>
              <c:f>caña!$J$7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caña!$K$2:$M$2</c:f>
              <c:strCache>
                <c:ptCount val="3"/>
                <c:pt idx="0">
                  <c:v>Guayas</c:v>
                </c:pt>
                <c:pt idx="1">
                  <c:v>Imbabura</c:v>
                </c:pt>
                <c:pt idx="2">
                  <c:v>Loja</c:v>
                </c:pt>
              </c:strCache>
            </c:strRef>
          </c:cat>
          <c:val>
            <c:numRef>
              <c:f>caña!$K$7:$M$7</c:f>
              <c:numCache>
                <c:formatCode>#,##0</c:formatCode>
                <c:ptCount val="3"/>
                <c:pt idx="0">
                  <c:v>6637.6326335751382</c:v>
                </c:pt>
                <c:pt idx="1">
                  <c:v>232.10564146688185</c:v>
                </c:pt>
                <c:pt idx="2">
                  <c:v>214.71833094739574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73F-4116-B2A5-80AEADF3FB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3970800"/>
        <c:axId val="-513980048"/>
      </c:barChart>
      <c:lineChart>
        <c:grouping val="standard"/>
        <c:varyColors val="0"/>
        <c:ser>
          <c:idx val="3"/>
          <c:order val="3"/>
          <c:tx>
            <c:strRef>
              <c:f>caña!$J$8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caña!$K$2:$M$2</c:f>
              <c:strCache>
                <c:ptCount val="3"/>
                <c:pt idx="0">
                  <c:v>Guayas</c:v>
                </c:pt>
                <c:pt idx="1">
                  <c:v>Imbabura</c:v>
                </c:pt>
                <c:pt idx="2">
                  <c:v>Loja</c:v>
                </c:pt>
              </c:strCache>
            </c:strRef>
          </c:cat>
          <c:val>
            <c:numRef>
              <c:f>caña!$K$8:$M$8</c:f>
              <c:numCache>
                <c:formatCode>_ * #,##0.0_ ;_ * \-#,##0.0_ ;_ * "-"??_ ;_ @_ </c:formatCode>
                <c:ptCount val="3"/>
                <c:pt idx="0">
                  <c:v>66.685175125715347</c:v>
                </c:pt>
                <c:pt idx="1">
                  <c:v>155.25510372448824</c:v>
                </c:pt>
                <c:pt idx="2">
                  <c:v>103.84415134369691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E73F-4116-B2A5-80AEADF3FB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3978960"/>
        <c:axId val="-513969712"/>
      </c:lineChart>
      <c:catAx>
        <c:axId val="-51397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80048"/>
        <c:crosses val="autoZero"/>
        <c:auto val="1"/>
        <c:lblAlgn val="ctr"/>
        <c:lblOffset val="100"/>
        <c:noMultiLvlLbl val="0"/>
      </c:catAx>
      <c:valAx>
        <c:axId val="-513980048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70800"/>
        <c:crosses val="autoZero"/>
        <c:crossBetween val="between"/>
      </c:valAx>
      <c:valAx>
        <c:axId val="-513969712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78960"/>
        <c:crosses val="max"/>
        <c:crossBetween val="between"/>
      </c:valAx>
      <c:catAx>
        <c:axId val="-5139789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3969712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plantada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4702569074988942"/>
          <c:y val="0.22910865152055679"/>
          <c:w val="0.46747806069900949"/>
          <c:h val="0.7676624107346565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2F-4028-B969-5648D628F8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2F-4028-B969-5648D628F8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D2F-4028-B969-5648D628F8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D2F-4028-B969-5648D628F803}"/>
              </c:ext>
            </c:extLst>
          </c:dPt>
          <c:dLbls>
            <c:dLbl>
              <c:idx val="0"/>
              <c:layout>
                <c:manualLayout>
                  <c:x val="0.15091304594218757"/>
                  <c:y val="-0.1271881669129210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D2F-4028-B969-5648D628F8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6919414190869405E-2"/>
                  <c:y val="0.2540379290375640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D2F-4028-B969-5648D628F8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358277405130677"/>
                  <c:y val="-7.561737349219890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D2F-4028-B969-5648D628F8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1843888023611385"/>
                  <c:y val="-1.426241419623077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D2F-4028-B969-5648D628F8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caña!$D$209:$D$212</c:f>
              <c:strCache>
                <c:ptCount val="4"/>
                <c:pt idx="0">
                  <c:v> Los Ríos </c:v>
                </c:pt>
                <c:pt idx="1">
                  <c:v> Guayas </c:v>
                </c:pt>
                <c:pt idx="2">
                  <c:v> El Oro </c:v>
                </c:pt>
                <c:pt idx="3">
                  <c:v>Otras provincias</c:v>
                </c:pt>
              </c:strCache>
            </c:strRef>
          </c:cat>
          <c:val>
            <c:numRef>
              <c:f>caña!$E$209:$E$212</c:f>
              <c:numCache>
                <c:formatCode>_ * #,##0_ ;_ * \-#,##0_ ;_ * "-"??_ ;_ @_ </c:formatCode>
                <c:ptCount val="4"/>
                <c:pt idx="0">
                  <c:v>64827.396301354231</c:v>
                </c:pt>
                <c:pt idx="1">
                  <c:v>48352.603681479057</c:v>
                </c:pt>
                <c:pt idx="2">
                  <c:v>43306.600585491455</c:v>
                </c:pt>
                <c:pt idx="3">
                  <c:v>16166.236428728573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D2F-4028-B969-5648D628F803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85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caña de azúcar 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34988269073439965"/>
          <c:y val="0.22850254974228043"/>
          <c:w val="0.5787090224344158"/>
          <c:h val="0.457648197335639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caña!$S$5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caña!$T$2:$V$2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El Oro</c:v>
                </c:pt>
              </c:strCache>
            </c:strRef>
          </c:cat>
          <c:val>
            <c:numRef>
              <c:f>caña!$T$5:$V$5</c:f>
              <c:numCache>
                <c:formatCode>#,##0</c:formatCode>
                <c:ptCount val="3"/>
                <c:pt idx="0">
                  <c:v>2495.7313674899415</c:v>
                </c:pt>
                <c:pt idx="1">
                  <c:v>1568.7443986632913</c:v>
                </c:pt>
                <c:pt idx="2">
                  <c:v>1481.4515329060162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4A-4A05-A2F3-D0AC1391AD42}"/>
            </c:ext>
          </c:extLst>
        </c:ser>
        <c:ser>
          <c:idx val="1"/>
          <c:order val="1"/>
          <c:tx>
            <c:strRef>
              <c:f>caña!$S$6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caña!$T$2:$V$2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El Oro</c:v>
                </c:pt>
              </c:strCache>
            </c:strRef>
          </c:cat>
          <c:val>
            <c:numRef>
              <c:f>caña!$T$6:$V$6</c:f>
              <c:numCache>
                <c:formatCode>#,##0</c:formatCode>
                <c:ptCount val="3"/>
                <c:pt idx="0">
                  <c:v>2571.356161167289</c:v>
                </c:pt>
                <c:pt idx="1">
                  <c:v>2098.273792022112</c:v>
                </c:pt>
                <c:pt idx="2">
                  <c:v>1502.0984809150245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44A-4A05-A2F3-D0AC1391AD42}"/>
            </c:ext>
          </c:extLst>
        </c:ser>
        <c:ser>
          <c:idx val="2"/>
          <c:order val="2"/>
          <c:tx>
            <c:strRef>
              <c:f>caña!$S$7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caña!$T$2:$V$2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El Oro</c:v>
                </c:pt>
              </c:strCache>
            </c:strRef>
          </c:cat>
          <c:val>
            <c:numRef>
              <c:f>caña!$T$7:$V$7</c:f>
              <c:numCache>
                <c:formatCode>#,##0</c:formatCode>
                <c:ptCount val="3"/>
                <c:pt idx="0">
                  <c:v>2572.3526141284233</c:v>
                </c:pt>
                <c:pt idx="1">
                  <c:v>1937.0633150408983</c:v>
                </c:pt>
                <c:pt idx="2">
                  <c:v>1235.0019205545789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44A-4A05-A2F3-D0AC1391AD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3981680"/>
        <c:axId val="-513975696"/>
      </c:barChart>
      <c:lineChart>
        <c:grouping val="standard"/>
        <c:varyColors val="0"/>
        <c:ser>
          <c:idx val="3"/>
          <c:order val="3"/>
          <c:tx>
            <c:strRef>
              <c:f>caña!$S$8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caña!$T$2:$V$2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El Oro</c:v>
                </c:pt>
              </c:strCache>
            </c:strRef>
          </c:cat>
          <c:val>
            <c:numRef>
              <c:f>caña!$T$8:$V$8</c:f>
              <c:numCache>
                <c:formatCode>0.0</c:formatCode>
                <c:ptCount val="3"/>
                <c:pt idx="0">
                  <c:v>41.1293728067091</c:v>
                </c:pt>
                <c:pt idx="1">
                  <c:v>40.284316607304618</c:v>
                </c:pt>
                <c:pt idx="2">
                  <c:v>29.280027400454237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844A-4A05-A2F3-D0AC1391AD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3975152"/>
        <c:axId val="-513968080"/>
      </c:lineChart>
      <c:catAx>
        <c:axId val="-513981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75696"/>
        <c:crosses val="autoZero"/>
        <c:auto val="1"/>
        <c:lblAlgn val="ctr"/>
        <c:lblOffset val="100"/>
        <c:noMultiLvlLbl val="0"/>
      </c:catAx>
      <c:valAx>
        <c:axId val="-513975696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81680"/>
        <c:crosses val="autoZero"/>
        <c:crossBetween val="between"/>
      </c:valAx>
      <c:valAx>
        <c:axId val="-513968080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3975152"/>
        <c:crosses val="max"/>
        <c:crossBetween val="between"/>
      </c:valAx>
      <c:catAx>
        <c:axId val="-5139751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3968080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plantada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844768475028572"/>
          <c:y val="0.22424018178828242"/>
          <c:w val="0.46747806069900949"/>
          <c:h val="0.7676624107346565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C75-4621-A2E7-0ED254D311A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75-4621-A2E7-0ED254D311A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C75-4621-A2E7-0ED254D311A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C75-4621-A2E7-0ED254D311A8}"/>
              </c:ext>
            </c:extLst>
          </c:dPt>
          <c:dLbls>
            <c:dLbl>
              <c:idx val="0"/>
              <c:layout>
                <c:manualLayout>
                  <c:x val="0.20418541453940664"/>
                  <c:y val="-5.412231741906239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C75-4621-A2E7-0ED254D311A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8897483009288663E-4"/>
                  <c:y val="0.2291476854563353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C75-4621-A2E7-0ED254D311A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2404935231043045"/>
                  <c:y val="8.163402580222535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2C75-4621-A2E7-0ED254D311A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4626846449433054"/>
                  <c:y val="-0.2301645278939333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2C75-4621-A2E7-0ED254D311A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caña!$D$260:$D$263</c:f>
              <c:strCache>
                <c:ptCount val="4"/>
                <c:pt idx="0">
                  <c:v>Esmeraldas</c:v>
                </c:pt>
                <c:pt idx="1">
                  <c:v>Los Ríos</c:v>
                </c:pt>
                <c:pt idx="2">
                  <c:v>Guayas</c:v>
                </c:pt>
                <c:pt idx="3">
                  <c:v>Otras provincias</c:v>
                </c:pt>
              </c:strCache>
            </c:strRef>
          </c:cat>
          <c:val>
            <c:numRef>
              <c:f>caña!$E$260:$E$263</c:f>
              <c:numCache>
                <c:formatCode>General</c:formatCode>
                <c:ptCount val="4"/>
                <c:pt idx="0">
                  <c:v>63862.097593048988</c:v>
                </c:pt>
                <c:pt idx="1">
                  <c:v>46292.912850873028</c:v>
                </c:pt>
                <c:pt idx="2">
                  <c:v>25257.527446362568</c:v>
                </c:pt>
                <c:pt idx="3" formatCode="_ * #,##0_ ;_ * \-#,##0_ ;_ * &quot;-&quot;??_ ;_ @_ ">
                  <c:v>60669.759740137299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C75-4621-A2E7-0ED254D311A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201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caña de azúcar 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caña!$AC$5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caña!$AD$2:$AF$2</c:f>
              <c:strCache>
                <c:ptCount val="3"/>
                <c:pt idx="0">
                  <c:v>Esmeraldas</c:v>
                </c:pt>
                <c:pt idx="1">
                  <c:v>Los Ríos</c:v>
                </c:pt>
                <c:pt idx="2">
                  <c:v>Sucumbíos</c:v>
                </c:pt>
              </c:strCache>
            </c:strRef>
          </c:cat>
          <c:val>
            <c:numRef>
              <c:f>caña!$AD$5:$AF$5</c:f>
              <c:numCache>
                <c:formatCode>#,##0</c:formatCode>
                <c:ptCount val="3"/>
                <c:pt idx="0">
                  <c:v>666.39571379101358</c:v>
                </c:pt>
                <c:pt idx="1">
                  <c:v>695.16839119583904</c:v>
                </c:pt>
                <c:pt idx="2">
                  <c:v>492.01992997075371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185-4FCC-A60C-E45931F40F17}"/>
            </c:ext>
          </c:extLst>
        </c:ser>
        <c:ser>
          <c:idx val="1"/>
          <c:order val="1"/>
          <c:tx>
            <c:strRef>
              <c:f>caña!$AC$6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caña!$AD$2:$AF$2</c:f>
              <c:strCache>
                <c:ptCount val="3"/>
                <c:pt idx="0">
                  <c:v>Esmeraldas</c:v>
                </c:pt>
                <c:pt idx="1">
                  <c:v>Los Ríos</c:v>
                </c:pt>
                <c:pt idx="2">
                  <c:v>Sucumbíos</c:v>
                </c:pt>
              </c:strCache>
            </c:strRef>
          </c:cat>
          <c:val>
            <c:numRef>
              <c:f>caña!$AD$6:$AF$6</c:f>
              <c:numCache>
                <c:formatCode>#,##0</c:formatCode>
                <c:ptCount val="3"/>
                <c:pt idx="0">
                  <c:v>681.07280700272611</c:v>
                </c:pt>
                <c:pt idx="1">
                  <c:v>820.70670571810604</c:v>
                </c:pt>
                <c:pt idx="2">
                  <c:v>358.77988480520918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185-4FCC-A60C-E45931F40F17}"/>
            </c:ext>
          </c:extLst>
        </c:ser>
        <c:ser>
          <c:idx val="2"/>
          <c:order val="2"/>
          <c:tx>
            <c:strRef>
              <c:f>caña!$AC$7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caña!$AD$2:$AF$2</c:f>
              <c:strCache>
                <c:ptCount val="3"/>
                <c:pt idx="0">
                  <c:v>Esmeraldas</c:v>
                </c:pt>
                <c:pt idx="1">
                  <c:v>Los Ríos</c:v>
                </c:pt>
                <c:pt idx="2">
                  <c:v>Sucumbíos</c:v>
                </c:pt>
              </c:strCache>
            </c:strRef>
          </c:cat>
          <c:val>
            <c:numRef>
              <c:f>caña!$AD$7:$AF$7</c:f>
              <c:numCache>
                <c:formatCode>#,##0</c:formatCode>
                <c:ptCount val="3"/>
                <c:pt idx="0">
                  <c:v>820.2405773112207</c:v>
                </c:pt>
                <c:pt idx="1">
                  <c:v>770.46362373976183</c:v>
                </c:pt>
                <c:pt idx="2">
                  <c:v>299.69473865023292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185-4FCC-A60C-E45931F40F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2667840"/>
        <c:axId val="-512673824"/>
      </c:barChart>
      <c:lineChart>
        <c:grouping val="standard"/>
        <c:varyColors val="0"/>
        <c:ser>
          <c:idx val="3"/>
          <c:order val="3"/>
          <c:tx>
            <c:strRef>
              <c:f>caña!$AC$8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caña!$AD$2:$AF$2</c:f>
              <c:strCache>
                <c:ptCount val="3"/>
                <c:pt idx="0">
                  <c:v>Esmeraldas</c:v>
                </c:pt>
                <c:pt idx="1">
                  <c:v>Los Ríos</c:v>
                </c:pt>
                <c:pt idx="2">
                  <c:v>Sucumbíos</c:v>
                </c:pt>
              </c:strCache>
            </c:strRef>
          </c:cat>
          <c:val>
            <c:numRef>
              <c:f>caña!$AD$8:$AF$8</c:f>
              <c:numCache>
                <c:formatCode>0.0</c:formatCode>
                <c:ptCount val="3"/>
                <c:pt idx="0">
                  <c:v>16.079713615774914</c:v>
                </c:pt>
                <c:pt idx="1">
                  <c:v>17.542044057604095</c:v>
                </c:pt>
                <c:pt idx="2">
                  <c:v>15.481329114693226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185-4FCC-A60C-E45931F40F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2669472"/>
        <c:axId val="-512677632"/>
      </c:lineChart>
      <c:catAx>
        <c:axId val="-51266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73824"/>
        <c:crosses val="autoZero"/>
        <c:auto val="1"/>
        <c:lblAlgn val="ctr"/>
        <c:lblOffset val="100"/>
        <c:noMultiLvlLbl val="0"/>
      </c:catAx>
      <c:valAx>
        <c:axId val="-512673824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67840"/>
        <c:crosses val="autoZero"/>
        <c:crossBetween val="between"/>
      </c:valAx>
      <c:valAx>
        <c:axId val="-512677632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69472"/>
        <c:crosses val="max"/>
        <c:crossBetween val="between"/>
      </c:valAx>
      <c:catAx>
        <c:axId val="-5126694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2677632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plantada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5176794584279999"/>
          <c:y val="0.19559910939675779"/>
          <c:w val="0.46747806069900949"/>
          <c:h val="0.7676624107346565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97-45DA-B3AA-6D3831C60F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97-45DA-B3AA-6D3831C60F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E97-45DA-B3AA-6D3831C60F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E97-45DA-B3AA-6D3831C60F03}"/>
              </c:ext>
            </c:extLst>
          </c:dPt>
          <c:dLbls>
            <c:dLbl>
              <c:idx val="0"/>
              <c:layout>
                <c:manualLayout>
                  <c:x val="0.15657424379018423"/>
                  <c:y val="3.181359423805445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E97-45DA-B3AA-6D3831C60F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3835706823555288E-2"/>
                  <c:y val="0.1929940283231219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E97-45DA-B3AA-6D3831C60F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4332938602431192"/>
                  <c:y val="0.1185694032837708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CE97-45DA-B3AA-6D3831C60F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0556436547956538"/>
                  <c:y val="-0.2207929049601239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E97-45DA-B3AA-6D3831C60F0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caña!$D$234:$D$237</c:f>
              <c:strCache>
                <c:ptCount val="4"/>
                <c:pt idx="0">
                  <c:v> Los Ríos </c:v>
                </c:pt>
                <c:pt idx="1">
                  <c:v> Manabí </c:v>
                </c:pt>
                <c:pt idx="2">
                  <c:v> Guayas </c:v>
                </c:pt>
                <c:pt idx="3">
                  <c:v>Otras provincias</c:v>
                </c:pt>
              </c:strCache>
            </c:strRef>
          </c:cat>
          <c:val>
            <c:numRef>
              <c:f>caña!$E$234:$E$237</c:f>
              <c:numCache>
                <c:formatCode>_ * #,##0_ ;_ * \-#,##0_ ;_ * "-"??_ ;_ @_ </c:formatCode>
                <c:ptCount val="4"/>
                <c:pt idx="0">
                  <c:v>131145.7162112009</c:v>
                </c:pt>
                <c:pt idx="1">
                  <c:v>122664.40655167629</c:v>
                </c:pt>
                <c:pt idx="2">
                  <c:v>98935.375069807778</c:v>
                </c:pt>
                <c:pt idx="3">
                  <c:v>238811.30919820032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E97-45DA-B3AA-6D3831C60F03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238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caña de azúcar 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caña!$AM$5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caña!$AN$2:$AP$2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Manabí</c:v>
                </c:pt>
              </c:strCache>
            </c:strRef>
          </c:cat>
          <c:val>
            <c:numRef>
              <c:f>caña!$AN$5:$AP$5</c:f>
              <c:numCache>
                <c:formatCode>_ * #,##0_ ;_ * \-#,##0_ ;_ * "-"??_ ;_ @_ </c:formatCode>
                <c:ptCount val="3"/>
                <c:pt idx="0">
                  <c:v>93.008442045346442</c:v>
                </c:pt>
                <c:pt idx="1">
                  <c:v>91.384685460312198</c:v>
                </c:pt>
                <c:pt idx="2">
                  <c:v>45.194825427200826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62C-425C-BB4D-94E5307BF136}"/>
            </c:ext>
          </c:extLst>
        </c:ser>
        <c:ser>
          <c:idx val="1"/>
          <c:order val="1"/>
          <c:tx>
            <c:strRef>
              <c:f>caña!$AM$6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caña!$AN$2:$AP$2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Manabí</c:v>
                </c:pt>
              </c:strCache>
            </c:strRef>
          </c:cat>
          <c:val>
            <c:numRef>
              <c:f>caña!$AN$6:$AP$6</c:f>
              <c:numCache>
                <c:formatCode>_ * #,##0_ ;_ * \-#,##0_ ;_ * "-"??_ ;_ @_ </c:formatCode>
                <c:ptCount val="3"/>
                <c:pt idx="0">
                  <c:v>83.677056195832705</c:v>
                </c:pt>
                <c:pt idx="1">
                  <c:v>72.334685240281075</c:v>
                </c:pt>
                <c:pt idx="2">
                  <c:v>44.825446113359732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62C-425C-BB4D-94E5307BF136}"/>
            </c:ext>
          </c:extLst>
        </c:ser>
        <c:ser>
          <c:idx val="2"/>
          <c:order val="2"/>
          <c:tx>
            <c:strRef>
              <c:f>caña!$AM$7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caña!$AN$2:$AP$2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Manabí</c:v>
                </c:pt>
              </c:strCache>
            </c:strRef>
          </c:cat>
          <c:val>
            <c:numRef>
              <c:f>caña!$AN$7:$AP$7</c:f>
              <c:numCache>
                <c:formatCode>_ * #,##0_ ;_ * \-#,##0_ ;_ * "-"??_ ;_ @_ </c:formatCode>
                <c:ptCount val="3"/>
                <c:pt idx="0">
                  <c:v>104.27042785486664</c:v>
                </c:pt>
                <c:pt idx="1">
                  <c:v>68.959582177266483</c:v>
                </c:pt>
                <c:pt idx="2">
                  <c:v>49.972812438516257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62C-425C-BB4D-94E5307BF1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2672192"/>
        <c:axId val="-512666208"/>
      </c:barChart>
      <c:lineChart>
        <c:grouping val="standard"/>
        <c:varyColors val="0"/>
        <c:ser>
          <c:idx val="3"/>
          <c:order val="3"/>
          <c:tx>
            <c:strRef>
              <c:f>caña!$AM$8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caña!$AN$2:$AP$2</c:f>
              <c:strCache>
                <c:ptCount val="3"/>
                <c:pt idx="0">
                  <c:v>Los Ríos</c:v>
                </c:pt>
                <c:pt idx="1">
                  <c:v>Guayas</c:v>
                </c:pt>
                <c:pt idx="2">
                  <c:v>Manabí</c:v>
                </c:pt>
              </c:strCache>
            </c:strRef>
          </c:cat>
          <c:val>
            <c:numRef>
              <c:f>caña!$AN$8:$AP$8</c:f>
              <c:numCache>
                <c:formatCode>_ * #,##0.0_ ;_ * \-#,##0.0_ ;_ * "-"??_ ;_ @_ </c:formatCode>
                <c:ptCount val="3"/>
                <c:pt idx="0">
                  <c:v>0.8675774362207378</c:v>
                </c:pt>
                <c:pt idx="1">
                  <c:v>0.75779300215973633</c:v>
                </c:pt>
                <c:pt idx="2">
                  <c:v>0.48060355218636103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462C-425C-BB4D-94E5307BF1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2665664"/>
        <c:axId val="-512671648"/>
      </c:lineChart>
      <c:catAx>
        <c:axId val="-512672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66208"/>
        <c:crosses val="autoZero"/>
        <c:auto val="1"/>
        <c:lblAlgn val="ctr"/>
        <c:lblOffset val="100"/>
        <c:noMultiLvlLbl val="0"/>
      </c:catAx>
      <c:valAx>
        <c:axId val="-512666208"/>
        <c:scaling>
          <c:orientation val="minMax"/>
        </c:scaling>
        <c:delete val="0"/>
        <c:axPos val="l"/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72192"/>
        <c:crosses val="autoZero"/>
        <c:crossBetween val="between"/>
      </c:valAx>
      <c:valAx>
        <c:axId val="-512671648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65664"/>
        <c:crosses val="max"/>
        <c:crossBetween val="between"/>
      </c:valAx>
      <c:catAx>
        <c:axId val="-5126656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2671648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sembrada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>
        <c:manualLayout>
          <c:xMode val="edge"/>
          <c:yMode val="edge"/>
          <c:x val="0.16489566929133859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789426225657265"/>
          <c:y val="0.20500285487789027"/>
          <c:w val="0.47710626937466155"/>
          <c:h val="0.73774091218446591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FEA7A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BF-464E-9DAA-E32E12DFD2BD}"/>
              </c:ext>
            </c:extLst>
          </c:dPt>
          <c:dPt>
            <c:idx val="1"/>
            <c:bubble3D val="0"/>
            <c:spPr>
              <a:solidFill>
                <a:srgbClr val="9ADCA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BF-464E-9DAA-E32E12DFD2BD}"/>
              </c:ext>
            </c:extLst>
          </c:dPt>
          <c:dPt>
            <c:idx val="2"/>
            <c:bubble3D val="0"/>
            <c:spPr>
              <a:solidFill>
                <a:srgbClr val="4BC16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BF-464E-9DAA-E32E12DFD2BD}"/>
              </c:ext>
            </c:extLst>
          </c:dPt>
          <c:dPt>
            <c:idx val="3"/>
            <c:bubble3D val="0"/>
            <c:spPr>
              <a:solidFill>
                <a:srgbClr val="6EEB8C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BF-464E-9DAA-E32E12DFD2BD}"/>
              </c:ext>
            </c:extLst>
          </c:dPt>
          <c:dLbls>
            <c:dLbl>
              <c:idx val="0"/>
              <c:layout>
                <c:manualLayout>
                  <c:x val="-3.3890816936238562E-4"/>
                  <c:y val="2.1865333835206962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399415387960619"/>
                  <c:y val="-0.1941434249024755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0396972371790817"/>
                  <c:y val="-0.1280653146998179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5654896785981399E-2"/>
                  <c:y val="0.2205674502436897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transitorios!$E$42:$E$45</c:f>
              <c:strCache>
                <c:ptCount val="4"/>
                <c:pt idx="0">
                  <c:v>Maíz Suave Seco</c:v>
                </c:pt>
                <c:pt idx="1">
                  <c:v>Otros transitorios</c:v>
                </c:pt>
                <c:pt idx="2">
                  <c:v>Maíz Duro Seco </c:v>
                </c:pt>
                <c:pt idx="3">
                  <c:v>Arroz</c:v>
                </c:pt>
              </c:strCache>
            </c:strRef>
          </c:cat>
          <c:val>
            <c:numRef>
              <c:f>transitorios!$F$42:$F$45</c:f>
              <c:numCache>
                <c:formatCode>_ * #,##0_ ;_ * \-#,##0_ ;_ * "-"??_ ;_ @_ </c:formatCode>
                <c:ptCount val="4"/>
                <c:pt idx="0">
                  <c:v>42057.70910663026</c:v>
                </c:pt>
                <c:pt idx="1">
                  <c:v>204054.21680619495</c:v>
                </c:pt>
                <c:pt idx="2">
                  <c:v>372580.6256392494</c:v>
                </c:pt>
                <c:pt idx="3">
                  <c:v>343061.4091626174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DABF-464E-9DAA-E32E12DFD2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85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i="0" baseline="0">
                <a:effectLst/>
              </a:rPr>
              <a:t>Producción de cultivos transitorios</a:t>
            </a:r>
            <a:endParaRPr lang="es-EC" sz="1200">
              <a:effectLst/>
            </a:endParaRPr>
          </a:p>
          <a:p>
            <a:pPr>
              <a:defRPr/>
            </a:pPr>
            <a:r>
              <a:rPr lang="es-EC" sz="1200" b="0" i="0" baseline="0">
                <a:effectLst/>
              </a:rPr>
              <a:t>(millones de Tm)</a:t>
            </a:r>
            <a:endParaRPr lang="es-EC" sz="120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BC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7E-4D0A-8279-27984C46F0A4}"/>
              </c:ext>
            </c:extLst>
          </c:dPt>
          <c:dPt>
            <c:idx val="2"/>
            <c:invertIfNegative val="0"/>
            <c:bubble3D val="0"/>
            <c:spPr>
              <a:solidFill>
                <a:srgbClr val="CFEA7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57E-4D0A-8279-27984C46F0A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transitorios!$E$96:$E$98</c:f>
              <c:strCache>
                <c:ptCount val="3"/>
                <c:pt idx="0">
                  <c:v>Maíz duro seco</c:v>
                </c:pt>
                <c:pt idx="1">
                  <c:v>Arroz</c:v>
                </c:pt>
                <c:pt idx="2">
                  <c:v>Papa</c:v>
                </c:pt>
              </c:strCache>
            </c:strRef>
          </c:cat>
          <c:val>
            <c:numRef>
              <c:f>transitorios!$G$96:$G$98</c:f>
              <c:numCache>
                <c:formatCode>_ * #,##0.0_ ;_ * \-#,##0.0_ ;_ * "-"??_ ;_ @_ </c:formatCode>
                <c:ptCount val="3"/>
                <c:pt idx="0">
                  <c:v>1.6411312340330528</c:v>
                </c:pt>
                <c:pt idx="1">
                  <c:v>1.5612713030377652</c:v>
                </c:pt>
                <c:pt idx="2">
                  <c:v>0.2514333928493781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57E-4D0A-8279-27984C46F0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12673280"/>
        <c:axId val="-512672736"/>
      </c:barChart>
      <c:catAx>
        <c:axId val="-512673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72736"/>
        <c:crosses val="autoZero"/>
        <c:auto val="1"/>
        <c:lblAlgn val="ctr"/>
        <c:lblOffset val="100"/>
        <c:noMultiLvlLbl val="0"/>
      </c:catAx>
      <c:valAx>
        <c:axId val="-512672736"/>
        <c:scaling>
          <c:orientation val="minMax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512673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sembrada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>
        <c:manualLayout>
          <c:xMode val="edge"/>
          <c:yMode val="edge"/>
          <c:x val="0.16489561458002575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789426225657265"/>
          <c:y val="0.20500285487789027"/>
          <c:w val="0.47710626937466155"/>
          <c:h val="0.7377409121844659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BF-464E-9DAA-E32E12DFD2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BF-464E-9DAA-E32E12DFD2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BF-464E-9DAA-E32E12DFD2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BF-464E-9DAA-E32E12DFD2BD}"/>
              </c:ext>
            </c:extLst>
          </c:dPt>
          <c:dLbls>
            <c:dLbl>
              <c:idx val="0"/>
              <c:layout>
                <c:manualLayout>
                  <c:x val="0.11140162839820995"/>
                  <c:y val="-0.2225242443669480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010575173237436"/>
                  <c:y val="0.2509818345567951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4364807600867066"/>
                  <c:y val="9.775806565272017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73532474566293"/>
                  <c:y val="-0.1408447035049674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transitorios!$E$202:$E$205</c:f>
              <c:strCache>
                <c:ptCount val="4"/>
                <c:pt idx="0">
                  <c:v> Los Ríos </c:v>
                </c:pt>
                <c:pt idx="1">
                  <c:v> Manabí </c:v>
                </c:pt>
                <c:pt idx="2">
                  <c:v> Guayas </c:v>
                </c:pt>
                <c:pt idx="3">
                  <c:v>Otras provincias</c:v>
                </c:pt>
              </c:strCache>
            </c:strRef>
          </c:cat>
          <c:val>
            <c:numRef>
              <c:f>transitorios!$F$202:$F$205</c:f>
              <c:numCache>
                <c:formatCode>_(* #,##0.00_);_(* \(#,##0.00\);_(* "-"??_);_(@_)</c:formatCode>
                <c:ptCount val="4"/>
                <c:pt idx="0">
                  <c:v>142735.86733208582</c:v>
                </c:pt>
                <c:pt idx="1">
                  <c:v>113945.1582853803</c:v>
                </c:pt>
                <c:pt idx="2">
                  <c:v>64215.864270023849</c:v>
                </c:pt>
                <c:pt idx="3">
                  <c:v>51683.735751759115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DABF-464E-9DAA-E32E12DFD2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4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maíz duro seco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caña!$AW$5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caña!$AX$2:$AZ$2</c:f>
              <c:strCache>
                <c:ptCount val="3"/>
                <c:pt idx="0">
                  <c:v>Los Ríos</c:v>
                </c:pt>
                <c:pt idx="1">
                  <c:v>Manabí</c:v>
                </c:pt>
                <c:pt idx="2">
                  <c:v>Guayas</c:v>
                </c:pt>
              </c:strCache>
            </c:strRef>
          </c:cat>
          <c:val>
            <c:numRef>
              <c:f>caña!$AX$5:$AZ$5</c:f>
              <c:numCache>
                <c:formatCode>_ * #,##0_ ;_ * \-#,##0_ ;_ * "-"??_ ;_ @_ </c:formatCode>
                <c:ptCount val="3"/>
                <c:pt idx="0">
                  <c:v>642.76054543499879</c:v>
                </c:pt>
                <c:pt idx="1">
                  <c:v>280.7567553636348</c:v>
                </c:pt>
                <c:pt idx="2">
                  <c:v>247.71194763477408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E7C-4098-A28B-144B7F0D806C}"/>
            </c:ext>
          </c:extLst>
        </c:ser>
        <c:ser>
          <c:idx val="1"/>
          <c:order val="1"/>
          <c:tx>
            <c:strRef>
              <c:f>caña!$AW$6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caña!$AX$2:$AZ$2</c:f>
              <c:strCache>
                <c:ptCount val="3"/>
                <c:pt idx="0">
                  <c:v>Los Ríos</c:v>
                </c:pt>
                <c:pt idx="1">
                  <c:v>Manabí</c:v>
                </c:pt>
                <c:pt idx="2">
                  <c:v>Guayas</c:v>
                </c:pt>
              </c:strCache>
            </c:strRef>
          </c:cat>
          <c:val>
            <c:numRef>
              <c:f>caña!$AX$6:$AZ$6</c:f>
              <c:numCache>
                <c:formatCode>_ * #,##0_ ;_ * \-#,##0_ ;_ * "-"??_ ;_ @_ </c:formatCode>
                <c:ptCount val="3"/>
                <c:pt idx="0">
                  <c:v>782.01500942585619</c:v>
                </c:pt>
                <c:pt idx="1">
                  <c:v>507.0640278291994</c:v>
                </c:pt>
                <c:pt idx="2">
                  <c:v>254.34320059545277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E7C-4098-A28B-144B7F0D806C}"/>
            </c:ext>
          </c:extLst>
        </c:ser>
        <c:ser>
          <c:idx val="2"/>
          <c:order val="2"/>
          <c:tx>
            <c:strRef>
              <c:f>caña!$AW$7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caña!$AX$2:$AZ$2</c:f>
              <c:strCache>
                <c:ptCount val="3"/>
                <c:pt idx="0">
                  <c:v>Los Ríos</c:v>
                </c:pt>
                <c:pt idx="1">
                  <c:v>Manabí</c:v>
                </c:pt>
                <c:pt idx="2">
                  <c:v>Guayas</c:v>
                </c:pt>
              </c:strCache>
            </c:strRef>
          </c:cat>
          <c:val>
            <c:numRef>
              <c:f>caña!$AX$7:$AZ$7</c:f>
              <c:numCache>
                <c:formatCode>_ * #,##0_ ;_ * \-#,##0_ ;_ * "-"??_ ;_ @_ </c:formatCode>
                <c:ptCount val="3"/>
                <c:pt idx="0">
                  <c:v>694.34275780729422</c:v>
                </c:pt>
                <c:pt idx="1">
                  <c:v>490.35862629382444</c:v>
                </c:pt>
                <c:pt idx="2">
                  <c:v>303.84709230470122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E7C-4098-A28B-144B7F0D80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2676544"/>
        <c:axId val="-512674368"/>
      </c:barChart>
      <c:lineChart>
        <c:grouping val="standard"/>
        <c:varyColors val="0"/>
        <c:ser>
          <c:idx val="3"/>
          <c:order val="3"/>
          <c:tx>
            <c:strRef>
              <c:f>caña!$AW$8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caña!$AX$2:$AZ$2</c:f>
              <c:strCache>
                <c:ptCount val="3"/>
                <c:pt idx="0">
                  <c:v>Los Ríos</c:v>
                </c:pt>
                <c:pt idx="1">
                  <c:v>Manabí</c:v>
                </c:pt>
                <c:pt idx="2">
                  <c:v>Guayas</c:v>
                </c:pt>
              </c:strCache>
            </c:strRef>
          </c:cat>
          <c:val>
            <c:numRef>
              <c:f>caña!$AX$8:$AZ$8</c:f>
              <c:numCache>
                <c:formatCode>_ * #,##0.0_ ;_ * \-#,##0.0_ ;_ * "-"??_ ;_ @_ </c:formatCode>
                <c:ptCount val="3"/>
                <c:pt idx="0">
                  <c:v>4.8757921217693774</c:v>
                </c:pt>
                <c:pt idx="1">
                  <c:v>4.4810360108458784</c:v>
                </c:pt>
                <c:pt idx="2">
                  <c:v>4.8696870977734612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E7C-4098-A28B-144B7F0D80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0265248"/>
        <c:axId val="-510277760"/>
      </c:lineChart>
      <c:catAx>
        <c:axId val="-512676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74368"/>
        <c:crosses val="autoZero"/>
        <c:auto val="1"/>
        <c:lblAlgn val="ctr"/>
        <c:lblOffset val="100"/>
        <c:noMultiLvlLbl val="0"/>
      </c:catAx>
      <c:valAx>
        <c:axId val="-512674368"/>
        <c:scaling>
          <c:orientation val="minMax"/>
        </c:scaling>
        <c:delete val="0"/>
        <c:axPos val="l"/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2676544"/>
        <c:crosses val="autoZero"/>
        <c:crossBetween val="between"/>
      </c:valAx>
      <c:valAx>
        <c:axId val="-510277760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65248"/>
        <c:crosses val="max"/>
        <c:crossBetween val="between"/>
      </c:valAx>
      <c:catAx>
        <c:axId val="-5102652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0277760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sembrada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>
        <c:manualLayout>
          <c:xMode val="edge"/>
          <c:yMode val="edge"/>
          <c:x val="0.16489566929133859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789426225657265"/>
          <c:y val="0.20500285487789027"/>
          <c:w val="0.47710626937466155"/>
          <c:h val="0.7377409121844659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BF-464E-9DAA-E32E12DFD2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BF-464E-9DAA-E32E12DFD2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BF-464E-9DAA-E32E12DFD2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BF-464E-9DAA-E32E12DFD2BD}"/>
              </c:ext>
            </c:extLst>
          </c:dPt>
          <c:dLbls>
            <c:dLbl>
              <c:idx val="0"/>
              <c:layout>
                <c:manualLayout>
                  <c:x val="0.19332944587512699"/>
                  <c:y val="-5.273776437918543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98781769909216"/>
                  <c:y val="0.1183844689385072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8213830112118952E-4"/>
                  <c:y val="1.042620929647651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929083999009285E-3"/>
                  <c:y val="1.5288365997764778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transitorios!$E$228:$E$231</c:f>
              <c:strCache>
                <c:ptCount val="4"/>
                <c:pt idx="0">
                  <c:v> Guayas </c:v>
                </c:pt>
                <c:pt idx="1">
                  <c:v> Los Ríos </c:v>
                </c:pt>
                <c:pt idx="2">
                  <c:v> Manabí </c:v>
                </c:pt>
                <c:pt idx="3">
                  <c:v>Otras provincias</c:v>
                </c:pt>
              </c:strCache>
            </c:strRef>
          </c:cat>
          <c:val>
            <c:numRef>
              <c:f>transitorios!$F$228:$F$231</c:f>
              <c:numCache>
                <c:formatCode>_ * #,##0_ ;_ * \-#,##0_ ;_ * "-"??_ ;_ @_ </c:formatCode>
                <c:ptCount val="4"/>
                <c:pt idx="0">
                  <c:v>222623.87009962631</c:v>
                </c:pt>
                <c:pt idx="1">
                  <c:v>87386.362961572973</c:v>
                </c:pt>
                <c:pt idx="2">
                  <c:v>18537.90926203191</c:v>
                </c:pt>
                <c:pt idx="3">
                  <c:v>14513.266839386159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DABF-464E-9DAA-E32E12DFD2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4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arroz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caña!$BE$5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caña!$BF$2:$BH$2</c:f>
              <c:strCache>
                <c:ptCount val="3"/>
                <c:pt idx="0">
                  <c:v>Guayas</c:v>
                </c:pt>
                <c:pt idx="1">
                  <c:v>Los Ríos</c:v>
                </c:pt>
                <c:pt idx="2">
                  <c:v>Manabí</c:v>
                </c:pt>
              </c:strCache>
            </c:strRef>
          </c:cat>
          <c:val>
            <c:numRef>
              <c:f>caña!$BF$5:$BH$5</c:f>
              <c:numCache>
                <c:formatCode>_ * #,##0_ ;_ * \-#,##0_ ;_ * "-"??_ ;_ @_ </c:formatCode>
                <c:ptCount val="3"/>
                <c:pt idx="0">
                  <c:v>879.93415397267404</c:v>
                </c:pt>
                <c:pt idx="1">
                  <c:v>305.99357133867329</c:v>
                </c:pt>
                <c:pt idx="2">
                  <c:v>23.542553371055217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AF5-4E9F-A2BF-C9CC7D91EBD7}"/>
            </c:ext>
          </c:extLst>
        </c:ser>
        <c:ser>
          <c:idx val="1"/>
          <c:order val="1"/>
          <c:tx>
            <c:strRef>
              <c:f>caña!$BE$6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caña!$BF$2:$BH$2</c:f>
              <c:strCache>
                <c:ptCount val="3"/>
                <c:pt idx="0">
                  <c:v>Guayas</c:v>
                </c:pt>
                <c:pt idx="1">
                  <c:v>Los Ríos</c:v>
                </c:pt>
                <c:pt idx="2">
                  <c:v>Manabí</c:v>
                </c:pt>
              </c:strCache>
            </c:strRef>
          </c:cat>
          <c:val>
            <c:numRef>
              <c:f>caña!$BF$6:$BH$6</c:f>
              <c:numCache>
                <c:formatCode>_ * #,##0_ ;_ * \-#,##0_ ;_ * "-"??_ ;_ @_ </c:formatCode>
                <c:ptCount val="3"/>
                <c:pt idx="0">
                  <c:v>940.56555496929082</c:v>
                </c:pt>
                <c:pt idx="1">
                  <c:v>452.20930306389511</c:v>
                </c:pt>
                <c:pt idx="2">
                  <c:v>41.07528417721592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AF5-4E9F-A2BF-C9CC7D91EBD7}"/>
            </c:ext>
          </c:extLst>
        </c:ser>
        <c:ser>
          <c:idx val="2"/>
          <c:order val="2"/>
          <c:tx>
            <c:strRef>
              <c:f>caña!$BE$7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caña!$BF$2:$BH$2</c:f>
              <c:strCache>
                <c:ptCount val="3"/>
                <c:pt idx="0">
                  <c:v>Guayas</c:v>
                </c:pt>
                <c:pt idx="1">
                  <c:v>Los Ríos</c:v>
                </c:pt>
                <c:pt idx="2">
                  <c:v>Manabí</c:v>
                </c:pt>
              </c:strCache>
            </c:strRef>
          </c:cat>
          <c:val>
            <c:numRef>
              <c:f>caña!$BF$7:$BH$7</c:f>
              <c:numCache>
                <c:formatCode>_ * #,##0_ ;_ * \-#,##0_ ;_ * "-"??_ ;_ @_ </c:formatCode>
                <c:ptCount val="3"/>
                <c:pt idx="0">
                  <c:v>983.53191225467867</c:v>
                </c:pt>
                <c:pt idx="1">
                  <c:v>406.9093071426388</c:v>
                </c:pt>
                <c:pt idx="2">
                  <c:v>76.783849831727977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AF5-4E9F-A2BF-C9CC7D91EB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0269056"/>
        <c:axId val="-510278304"/>
      </c:barChart>
      <c:lineChart>
        <c:grouping val="standard"/>
        <c:varyColors val="0"/>
        <c:ser>
          <c:idx val="3"/>
          <c:order val="3"/>
          <c:tx>
            <c:strRef>
              <c:f>caña!$BE$8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caña!$BF$2:$BH$2</c:f>
              <c:strCache>
                <c:ptCount val="3"/>
                <c:pt idx="0">
                  <c:v>Guayas</c:v>
                </c:pt>
                <c:pt idx="1">
                  <c:v>Los Ríos</c:v>
                </c:pt>
                <c:pt idx="2">
                  <c:v>Manabí</c:v>
                </c:pt>
              </c:strCache>
            </c:strRef>
          </c:cat>
          <c:val>
            <c:numRef>
              <c:f>caña!$BF$8:$BH$8</c:f>
              <c:numCache>
                <c:formatCode>_ * #,##0.0_ ;_ * \-#,##0.0_ ;_ * "-"??_ ;_ @_ </c:formatCode>
                <c:ptCount val="3"/>
                <c:pt idx="0">
                  <c:v>4.5096836400029892</c:v>
                </c:pt>
                <c:pt idx="1">
                  <c:v>4.6922002807788248</c:v>
                </c:pt>
                <c:pt idx="2">
                  <c:v>4.1419908117142157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5AF5-4E9F-A2BF-C9CC7D91EB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0273408"/>
        <c:axId val="-510279392"/>
      </c:lineChart>
      <c:catAx>
        <c:axId val="-510269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78304"/>
        <c:crosses val="autoZero"/>
        <c:auto val="1"/>
        <c:lblAlgn val="ctr"/>
        <c:lblOffset val="100"/>
        <c:noMultiLvlLbl val="0"/>
      </c:catAx>
      <c:valAx>
        <c:axId val="-510278304"/>
        <c:scaling>
          <c:orientation val="minMax"/>
        </c:scaling>
        <c:delete val="0"/>
        <c:axPos val="l"/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69056"/>
        <c:crosses val="autoZero"/>
        <c:crossBetween val="between"/>
      </c:valAx>
      <c:valAx>
        <c:axId val="-510279392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73408"/>
        <c:crosses val="max"/>
        <c:crossBetween val="between"/>
      </c:valAx>
      <c:catAx>
        <c:axId val="-5102734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0279392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Participación en la superficie sembrada </a:t>
            </a:r>
            <a:r>
              <a:rPr lang="es-EC" sz="1200" b="1" dirty="0" smtClean="0"/>
              <a:t>total</a:t>
            </a:r>
          </a:p>
          <a:p>
            <a:pPr>
              <a:defRPr sz="1200" b="1"/>
            </a:pPr>
            <a:r>
              <a:rPr lang="es-EC" sz="1200" b="0" dirty="0" smtClean="0"/>
              <a:t>(porcentaje)</a:t>
            </a:r>
            <a:endParaRPr lang="es-EC" sz="1200" b="0" dirty="0"/>
          </a:p>
        </c:rich>
      </c:tx>
      <c:layout>
        <c:manualLayout>
          <c:xMode val="edge"/>
          <c:yMode val="edge"/>
          <c:x val="0.15903044006962641"/>
          <c:y val="5.43589357188056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3789426225657265"/>
          <c:y val="0.20500285487789027"/>
          <c:w val="0.47710626937466155"/>
          <c:h val="0.7377409121844659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BF-464E-9DAA-E32E12DFD2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BF-464E-9DAA-E32E12DFD2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BF-464E-9DAA-E32E12DFD2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BF-464E-9DAA-E32E12DFD2BD}"/>
              </c:ext>
            </c:extLst>
          </c:dPt>
          <c:dLbls>
            <c:dLbl>
              <c:idx val="0"/>
              <c:layout>
                <c:manualLayout>
                  <c:x val="0.12831380164821177"/>
                  <c:y val="-0.2066942926694842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286736707688336"/>
                  <c:y val="9.508340795562422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3525023751798987E-2"/>
                  <c:y val="0.1594287341366759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2262615405880321"/>
                  <c:y val="-2.541282884654283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ABF-464E-9DAA-E32E12DFD2B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transitorios!$E$185:$E$188</c:f>
              <c:strCache>
                <c:ptCount val="4"/>
                <c:pt idx="0">
                  <c:v>Carchi</c:v>
                </c:pt>
                <c:pt idx="1">
                  <c:v>Cotopaxi</c:v>
                </c:pt>
                <c:pt idx="2">
                  <c:v>Chimborazo</c:v>
                </c:pt>
                <c:pt idx="3">
                  <c:v>Otras provincias</c:v>
                </c:pt>
              </c:strCache>
            </c:strRef>
          </c:cat>
          <c:val>
            <c:numRef>
              <c:f>transitorios!$F$185:$F$188</c:f>
              <c:numCache>
                <c:formatCode>_ * #,##0_ ;_ * \-#,##0_ ;_ * "-"??_ ;_ @_ </c:formatCode>
                <c:ptCount val="4"/>
                <c:pt idx="0">
                  <c:v>4679.3436091914764</c:v>
                </c:pt>
                <c:pt idx="1">
                  <c:v>3391.3542041245137</c:v>
                </c:pt>
                <c:pt idx="2">
                  <c:v>2642.9936734511484</c:v>
                </c:pt>
                <c:pt idx="3">
                  <c:v>8676.683294241162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DABF-464E-9DAA-E32E12DFD2BD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7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Producción de papa</a:t>
            </a:r>
          </a:p>
          <a:p>
            <a:pPr>
              <a:defRPr sz="1200"/>
            </a:pPr>
            <a:r>
              <a:rPr lang="es-EC" sz="1200"/>
              <a:t>(miles de Tm)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caña!$BO$5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caña!$BP$2:$BR$2</c:f>
              <c:strCache>
                <c:ptCount val="3"/>
                <c:pt idx="0">
                  <c:v>Carchi</c:v>
                </c:pt>
                <c:pt idx="1">
                  <c:v>Tungurahua</c:v>
                </c:pt>
                <c:pt idx="2">
                  <c:v>Cotopaxi</c:v>
                </c:pt>
              </c:strCache>
            </c:strRef>
          </c:cat>
          <c:val>
            <c:numRef>
              <c:f>caña!$BP$5:$BR$5</c:f>
              <c:numCache>
                <c:formatCode>_ * #,##0_ ;_ * \-#,##0_ ;_ * "-"??_ ;_ @_ </c:formatCode>
                <c:ptCount val="3"/>
                <c:pt idx="0">
                  <c:v>187.68383346764111</c:v>
                </c:pt>
                <c:pt idx="1">
                  <c:v>53.067546490616785</c:v>
                </c:pt>
                <c:pt idx="2">
                  <c:v>47.598173452355333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C9A-48C8-BC06-016DD27846C0}"/>
            </c:ext>
          </c:extLst>
        </c:ser>
        <c:ser>
          <c:idx val="1"/>
          <c:order val="1"/>
          <c:tx>
            <c:strRef>
              <c:f>caña!$BO$6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caña!$BP$2:$BR$2</c:f>
              <c:strCache>
                <c:ptCount val="3"/>
                <c:pt idx="0">
                  <c:v>Carchi</c:v>
                </c:pt>
                <c:pt idx="1">
                  <c:v>Tungurahua</c:v>
                </c:pt>
                <c:pt idx="2">
                  <c:v>Cotopaxi</c:v>
                </c:pt>
              </c:strCache>
            </c:strRef>
          </c:cat>
          <c:val>
            <c:numRef>
              <c:f>caña!$BP$6:$BR$6</c:f>
              <c:numCache>
                <c:formatCode>_ * #,##0_ ;_ * \-#,##0_ ;_ * "-"??_ ;_ @_ </c:formatCode>
                <c:ptCount val="3"/>
                <c:pt idx="0">
                  <c:v>101.00749212226027</c:v>
                </c:pt>
                <c:pt idx="1">
                  <c:v>31.448755621665558</c:v>
                </c:pt>
                <c:pt idx="2">
                  <c:v>29.877996654358856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C9A-48C8-BC06-016DD27846C0}"/>
            </c:ext>
          </c:extLst>
        </c:ser>
        <c:ser>
          <c:idx val="2"/>
          <c:order val="2"/>
          <c:tx>
            <c:strRef>
              <c:f>caña!$BO$7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caña!$BP$2:$BR$2</c:f>
              <c:strCache>
                <c:ptCount val="3"/>
                <c:pt idx="0">
                  <c:v>Carchi</c:v>
                </c:pt>
                <c:pt idx="1">
                  <c:v>Tungurahua</c:v>
                </c:pt>
                <c:pt idx="2">
                  <c:v>Cotopaxi</c:v>
                </c:pt>
              </c:strCache>
            </c:strRef>
          </c:cat>
          <c:val>
            <c:numRef>
              <c:f>caña!$BP$7:$BR$7</c:f>
              <c:numCache>
                <c:formatCode>_ * #,##0_ ;_ * \-#,##0_ ;_ * "-"??_ ;_ @_ </c:formatCode>
                <c:ptCount val="3"/>
                <c:pt idx="0">
                  <c:v>109.38457573220292</c:v>
                </c:pt>
                <c:pt idx="1">
                  <c:v>25.901983372252044</c:v>
                </c:pt>
                <c:pt idx="2">
                  <c:v>41.572431768328713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C9A-48C8-BC06-016DD27846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0278848"/>
        <c:axId val="-510266336"/>
      </c:barChart>
      <c:lineChart>
        <c:grouping val="standard"/>
        <c:varyColors val="0"/>
        <c:ser>
          <c:idx val="3"/>
          <c:order val="3"/>
          <c:tx>
            <c:strRef>
              <c:f>caña!$BO$8</c:f>
              <c:strCache>
                <c:ptCount val="1"/>
                <c:pt idx="0">
                  <c:v>Rendimiento 2022 (tm/ha)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caña!$BP$2:$BR$2</c:f>
              <c:strCache>
                <c:ptCount val="3"/>
                <c:pt idx="0">
                  <c:v>Carchi</c:v>
                </c:pt>
                <c:pt idx="1">
                  <c:v>Tungurahua</c:v>
                </c:pt>
                <c:pt idx="2">
                  <c:v>Cotopaxi</c:v>
                </c:pt>
              </c:strCache>
            </c:strRef>
          </c:cat>
          <c:val>
            <c:numRef>
              <c:f>caña!$BP$8:$BR$8</c:f>
              <c:numCache>
                <c:formatCode>_ * #,##0.0_ ;_ * \-#,##0.0_ ;_ * "-"??_ ;_ @_ </c:formatCode>
                <c:ptCount val="3"/>
                <c:pt idx="0">
                  <c:v>24.483143138700232</c:v>
                </c:pt>
                <c:pt idx="1">
                  <c:v>13.036860027968153</c:v>
                </c:pt>
                <c:pt idx="2">
                  <c:v>13.413673744610938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BC9A-48C8-BC06-016DD27846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0276672"/>
        <c:axId val="-510271776"/>
      </c:lineChart>
      <c:catAx>
        <c:axId val="-510278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66336"/>
        <c:crosses val="autoZero"/>
        <c:auto val="1"/>
        <c:lblAlgn val="ctr"/>
        <c:lblOffset val="100"/>
        <c:noMultiLvlLbl val="0"/>
      </c:catAx>
      <c:valAx>
        <c:axId val="-510266336"/>
        <c:scaling>
          <c:orientation val="minMax"/>
        </c:scaling>
        <c:delete val="0"/>
        <c:axPos val="l"/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78848"/>
        <c:crosses val="autoZero"/>
        <c:crossBetween val="between"/>
      </c:valAx>
      <c:valAx>
        <c:axId val="-510271776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76672"/>
        <c:crosses val="max"/>
        <c:crossBetween val="between"/>
      </c:valAx>
      <c:catAx>
        <c:axId val="-5102766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10271776"/>
        <c:crosses val="autoZero"/>
        <c:auto val="1"/>
        <c:lblAlgn val="ctr"/>
        <c:lblOffset val="100"/>
        <c:noMultiLvlLbl val="0"/>
      </c:catAx>
      <c:dTable>
        <c:showHorzBorder val="0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 dirty="0"/>
              <a:t>Superficie plantada por tipo de pasto</a:t>
            </a:r>
          </a:p>
          <a:p>
            <a:pPr>
              <a:defRPr sz="1100"/>
            </a:pPr>
            <a:r>
              <a:rPr lang="es-EC" sz="1100" dirty="0"/>
              <a:t>(miles de </a:t>
            </a:r>
            <a:r>
              <a:rPr lang="es-EC" sz="1100" dirty="0" smtClean="0"/>
              <a:t>ha</a:t>
            </a:r>
            <a:r>
              <a:rPr lang="es-EC" sz="1100" dirty="0"/>
              <a:t>)</a:t>
            </a:r>
          </a:p>
        </c:rich>
      </c:tx>
      <c:layout>
        <c:manualLayout>
          <c:xMode val="edge"/>
          <c:yMode val="edge"/>
          <c:x val="0.28075542962338285"/>
          <c:y val="3.8523267986456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'pasto cultivado'!$G$5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'pasto cultivado'!$H$2:$J$2</c:f>
              <c:strCache>
                <c:ptCount val="3"/>
                <c:pt idx="0">
                  <c:v>Saboya</c:v>
                </c:pt>
                <c:pt idx="1">
                  <c:v>Pasto mixto</c:v>
                </c:pt>
                <c:pt idx="2">
                  <c:v>Pasto miel</c:v>
                </c:pt>
              </c:strCache>
            </c:strRef>
          </c:cat>
          <c:val>
            <c:numRef>
              <c:f>'pasto cultivado'!$H$5:$J$5</c:f>
              <c:numCache>
                <c:formatCode>_ * #,##0_ ;_ * \-#,##0_ ;_ * "-"??_ ;_ @_ </c:formatCode>
                <c:ptCount val="3"/>
                <c:pt idx="0">
                  <c:v>845.78537915638765</c:v>
                </c:pt>
                <c:pt idx="1">
                  <c:v>523.71811493478162</c:v>
                </c:pt>
                <c:pt idx="2">
                  <c:v>134.0564490767666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2A4-4A26-A0E9-903D363D6F92}"/>
            </c:ext>
          </c:extLst>
        </c:ser>
        <c:ser>
          <c:idx val="1"/>
          <c:order val="1"/>
          <c:tx>
            <c:strRef>
              <c:f>'pasto cultivado'!$G$6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'pasto cultivado'!$H$2:$J$2</c:f>
              <c:strCache>
                <c:ptCount val="3"/>
                <c:pt idx="0">
                  <c:v>Saboya</c:v>
                </c:pt>
                <c:pt idx="1">
                  <c:v>Pasto mixto</c:v>
                </c:pt>
                <c:pt idx="2">
                  <c:v>Pasto miel</c:v>
                </c:pt>
              </c:strCache>
            </c:strRef>
          </c:cat>
          <c:val>
            <c:numRef>
              <c:f>'pasto cultivado'!$H$6:$J$6</c:f>
              <c:numCache>
                <c:formatCode>_ * #,##0_ ;_ * \-#,##0_ ;_ * "-"??_ ;_ @_ </c:formatCode>
                <c:ptCount val="3"/>
                <c:pt idx="0">
                  <c:v>897.30626031658471</c:v>
                </c:pt>
                <c:pt idx="1">
                  <c:v>658.02451003694114</c:v>
                </c:pt>
                <c:pt idx="2">
                  <c:v>182.75605404346049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2A4-4A26-A0E9-903D363D6F92}"/>
            </c:ext>
          </c:extLst>
        </c:ser>
        <c:ser>
          <c:idx val="2"/>
          <c:order val="2"/>
          <c:tx>
            <c:strRef>
              <c:f>'pasto cultivado'!$G$7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'pasto cultivado'!$H$2:$J$2</c:f>
              <c:strCache>
                <c:ptCount val="3"/>
                <c:pt idx="0">
                  <c:v>Saboya</c:v>
                </c:pt>
                <c:pt idx="1">
                  <c:v>Pasto mixto</c:v>
                </c:pt>
                <c:pt idx="2">
                  <c:v>Pasto miel</c:v>
                </c:pt>
              </c:strCache>
            </c:strRef>
          </c:cat>
          <c:val>
            <c:numRef>
              <c:f>'pasto cultivado'!$H$7:$J$7</c:f>
              <c:numCache>
                <c:formatCode>_ * #,##0_ ;_ * \-#,##0_ ;_ * "-"??_ ;_ @_ </c:formatCode>
                <c:ptCount val="3"/>
                <c:pt idx="0">
                  <c:v>773.80559624115017</c:v>
                </c:pt>
                <c:pt idx="1">
                  <c:v>754.79666818585213</c:v>
                </c:pt>
                <c:pt idx="2">
                  <c:v>174.2760280460904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2A4-4A26-A0E9-903D363D6F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10275040"/>
        <c:axId val="-510270688"/>
      </c:barChart>
      <c:catAx>
        <c:axId val="-510275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510270688"/>
        <c:crosses val="autoZero"/>
        <c:auto val="1"/>
        <c:lblAlgn val="ctr"/>
        <c:lblOffset val="100"/>
        <c:noMultiLvlLbl val="0"/>
      </c:catAx>
      <c:valAx>
        <c:axId val="-510270688"/>
        <c:scaling>
          <c:orientation val="minMax"/>
        </c:scaling>
        <c:delete val="1"/>
        <c:axPos val="l"/>
        <c:numFmt formatCode="_ * #,##0_ ;_ * \-#,##0_ ;_ * &quot;-&quot;??_ ;_ @_ " sourceLinked="1"/>
        <c:majorTickMark val="none"/>
        <c:minorTickMark val="none"/>
        <c:tickLblPos val="nextTo"/>
        <c:crossAx val="-51027504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Superficie plantada con flores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6929768153980754"/>
          <c:y val="0.22235965296004667"/>
          <c:w val="0.46140463692038497"/>
          <c:h val="0.76900772820064156"/>
        </c:manualLayout>
      </c:layout>
      <c:pieChart>
        <c:varyColors val="1"/>
        <c:ser>
          <c:idx val="0"/>
          <c:order val="0"/>
          <c:spPr>
            <a:ln>
              <a:solidFill>
                <a:srgbClr val="D2E95D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rgbClr val="D2E95D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18-44E7-9F28-2D36914F9BC4}"/>
              </c:ext>
            </c:extLst>
          </c:dPt>
          <c:dPt>
            <c:idx val="1"/>
            <c:bubble3D val="0"/>
            <c:explosion val="5"/>
            <c:spPr>
              <a:solidFill>
                <a:srgbClr val="CFEA7A"/>
              </a:solidFill>
              <a:ln w="19050">
                <a:solidFill>
                  <a:srgbClr val="D2E95D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818-44E7-9F28-2D36914F9BC4}"/>
              </c:ext>
            </c:extLst>
          </c:dPt>
          <c:dLbls>
            <c:dLbl>
              <c:idx val="0"/>
              <c:layout>
                <c:manualLayout>
                  <c:x val="0.19633013333482152"/>
                  <c:y val="-9.419686777563400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18-44E7-9F28-2D36914F9BC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261393890810465"/>
                  <c:y val="6.057047504823486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18-44E7-9F28-2D36914F9BC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flores!$E$8:$E$9</c:f>
              <c:strCache>
                <c:ptCount val="2"/>
                <c:pt idx="0">
                  <c:v>Permanentes</c:v>
                </c:pt>
                <c:pt idx="1">
                  <c:v>Transitorias</c:v>
                </c:pt>
              </c:strCache>
            </c:strRef>
          </c:cat>
          <c:val>
            <c:numRef>
              <c:f>flores!$F$8:$F$9</c:f>
              <c:numCache>
                <c:formatCode>_ * #,##0_ ;_ * \-#,##0_ ;_ * "-"??_ ;_ @_ </c:formatCode>
                <c:ptCount val="2"/>
                <c:pt idx="0">
                  <c:v>6456.4033921442124</c:v>
                </c:pt>
                <c:pt idx="1">
                  <c:v>1397.6277619755751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818-44E7-9F28-2D36914F9BC4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1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sz="1200" b="1" i="0" baseline="0">
                <a:effectLst/>
              </a:rPr>
              <a:t>Superficie plantada y cosechada por tipo de flor </a:t>
            </a:r>
            <a:endParaRPr lang="es-EC" sz="1200">
              <a:effectLst/>
            </a:endParaRPr>
          </a:p>
          <a:p>
            <a:pPr>
              <a:defRPr sz="1200"/>
            </a:pPr>
            <a:r>
              <a:rPr lang="es-MX" sz="1200" b="0" i="0" baseline="0">
                <a:effectLst/>
              </a:rPr>
              <a:t>(hectáreas)</a:t>
            </a:r>
            <a:endParaRPr lang="es-EC" sz="1200">
              <a:effectLst/>
            </a:endParaRPr>
          </a:p>
        </c:rich>
      </c:tx>
      <c:layout>
        <c:manualLayout>
          <c:xMode val="edge"/>
          <c:yMode val="edge"/>
          <c:x val="0.14759853322215025"/>
          <c:y val="2.73730809437161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1257023567346325"/>
          <c:y val="0.23864015042052936"/>
          <c:w val="0.7636201946645389"/>
          <c:h val="0.658662859055498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flores!$G$24</c:f>
              <c:strCache>
                <c:ptCount val="1"/>
                <c:pt idx="0">
                  <c:v>Cosechada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flores!$F$26:$F$29</c:f>
              <c:strCache>
                <c:ptCount val="4"/>
                <c:pt idx="0">
                  <c:v>Otras flores</c:v>
                </c:pt>
                <c:pt idx="1">
                  <c:v>Girasoles</c:v>
                </c:pt>
                <c:pt idx="2">
                  <c:v>Gysophilla</c:v>
                </c:pt>
                <c:pt idx="3">
                  <c:v>Rosa</c:v>
                </c:pt>
              </c:strCache>
            </c:strRef>
          </c:cat>
          <c:val>
            <c:numRef>
              <c:f>flores!$G$26:$G$29</c:f>
              <c:numCache>
                <c:formatCode>#,##0</c:formatCode>
                <c:ptCount val="4"/>
                <c:pt idx="0">
                  <c:v>1519.9336252116746</c:v>
                </c:pt>
                <c:pt idx="1">
                  <c:v>172.75157265799677</c:v>
                </c:pt>
                <c:pt idx="2">
                  <c:v>228.22</c:v>
                </c:pt>
                <c:pt idx="3">
                  <c:v>5190.5779632672529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3DE-4C41-AD80-4CC5D38AC677}"/>
            </c:ext>
          </c:extLst>
        </c:ser>
        <c:ser>
          <c:idx val="1"/>
          <c:order val="1"/>
          <c:tx>
            <c:strRef>
              <c:f>flores!$H$24</c:f>
              <c:strCache>
                <c:ptCount val="1"/>
                <c:pt idx="0">
                  <c:v>Plantada</c:v>
                </c:pt>
              </c:strCache>
            </c:strRef>
          </c:tx>
          <c:spPr>
            <a:solidFill>
              <a:srgbClr val="CFF37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flores!$F$26:$F$29</c:f>
              <c:strCache>
                <c:ptCount val="4"/>
                <c:pt idx="0">
                  <c:v>Otras flores</c:v>
                </c:pt>
                <c:pt idx="1">
                  <c:v>Girasoles</c:v>
                </c:pt>
                <c:pt idx="2">
                  <c:v>Gysophilla</c:v>
                </c:pt>
                <c:pt idx="3">
                  <c:v>Rosa</c:v>
                </c:pt>
              </c:strCache>
            </c:strRef>
          </c:cat>
          <c:val>
            <c:numRef>
              <c:f>flores!$H$26:$H$29</c:f>
              <c:numCache>
                <c:formatCode>#,##0</c:formatCode>
                <c:ptCount val="4"/>
                <c:pt idx="0">
                  <c:v>1735.5317121808646</c:v>
                </c:pt>
                <c:pt idx="1">
                  <c:v>172.75157265799677</c:v>
                </c:pt>
                <c:pt idx="2">
                  <c:v>234.47000000000003</c:v>
                </c:pt>
                <c:pt idx="3">
                  <c:v>5711.2778692809234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3DE-4C41-AD80-4CC5D38AC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3"/>
        <c:overlap val="5"/>
        <c:axId val="-488539584"/>
        <c:axId val="-488538496"/>
      </c:barChart>
      <c:catAx>
        <c:axId val="-48853958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8538496"/>
        <c:crosses val="autoZero"/>
        <c:auto val="1"/>
        <c:lblAlgn val="ctr"/>
        <c:lblOffset val="100"/>
        <c:noMultiLvlLbl val="0"/>
      </c:catAx>
      <c:valAx>
        <c:axId val="-488538496"/>
        <c:scaling>
          <c:orientation val="minMax"/>
        </c:scaling>
        <c:delete val="1"/>
        <c:axPos val="b"/>
        <c:numFmt formatCode="#,##0" sourceLinked="1"/>
        <c:majorTickMark val="out"/>
        <c:minorTickMark val="none"/>
        <c:tickLblPos val="nextTo"/>
        <c:crossAx val="-488539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sz="1100" b="1"/>
              <a:t>Superficie plantada y cosechada</a:t>
            </a:r>
            <a:endParaRPr lang="es-EC" sz="1100" b="1"/>
          </a:p>
          <a:p>
            <a:pPr>
              <a:defRPr sz="1100"/>
            </a:pPr>
            <a:r>
              <a:rPr lang="es-MX" sz="1100"/>
              <a:t>(hectáreas)</a:t>
            </a:r>
            <a:endParaRPr lang="es-EC" sz="11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2.3298217010967171E-2"/>
          <c:y val="0.25393948154046464"/>
          <c:w val="0.95340356597806564"/>
          <c:h val="0.567066661340939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flores!$A$80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flores!$C$77:$D$77</c:f>
              <c:strCache>
                <c:ptCount val="2"/>
                <c:pt idx="0">
                  <c:v>Plantada</c:v>
                </c:pt>
                <c:pt idx="1">
                  <c:v>Cosechada</c:v>
                </c:pt>
              </c:strCache>
            </c:strRef>
          </c:cat>
          <c:val>
            <c:numRef>
              <c:f>flores!$C$80:$D$80</c:f>
              <c:numCache>
                <c:formatCode>#,##0</c:formatCode>
                <c:ptCount val="2"/>
                <c:pt idx="0" formatCode="_ * #,##0_ ;_ * \-#,##0_ ;_ * &quot;-&quot;??_ ;_ @_ ">
                  <c:v>3813.7786457502839</c:v>
                </c:pt>
                <c:pt idx="1">
                  <c:v>3719.5751275635898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62A-4915-9E9F-9481E11B6A45}"/>
            </c:ext>
          </c:extLst>
        </c:ser>
        <c:ser>
          <c:idx val="1"/>
          <c:order val="1"/>
          <c:tx>
            <c:strRef>
              <c:f>flores!$A$81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flores!$C$77:$D$77</c:f>
              <c:strCache>
                <c:ptCount val="2"/>
                <c:pt idx="0">
                  <c:v>Plantada</c:v>
                </c:pt>
                <c:pt idx="1">
                  <c:v>Cosechada</c:v>
                </c:pt>
              </c:strCache>
            </c:strRef>
          </c:cat>
          <c:val>
            <c:numRef>
              <c:f>flores!$C$81:$D$81</c:f>
              <c:numCache>
                <c:formatCode>#,##0</c:formatCode>
                <c:ptCount val="2"/>
                <c:pt idx="0" formatCode="_ * #,##0_ ;_ * \-#,##0_ ;_ * &quot;-&quot;??_ ;_ @_ ">
                  <c:v>6059.0657312994226</c:v>
                </c:pt>
                <c:pt idx="1">
                  <c:v>5588.106013031861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62A-4915-9E9F-9481E11B6A45}"/>
            </c:ext>
          </c:extLst>
        </c:ser>
        <c:ser>
          <c:idx val="2"/>
          <c:order val="2"/>
          <c:tx>
            <c:strRef>
              <c:f>flores!$A$82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flores!$C$77:$D$77</c:f>
              <c:strCache>
                <c:ptCount val="2"/>
                <c:pt idx="0">
                  <c:v>Plantada</c:v>
                </c:pt>
                <c:pt idx="1">
                  <c:v>Cosechada</c:v>
                </c:pt>
              </c:strCache>
            </c:strRef>
          </c:cat>
          <c:val>
            <c:numRef>
              <c:f>flores!$C$82:$D$82</c:f>
              <c:numCache>
                <c:formatCode>#,##0</c:formatCode>
                <c:ptCount val="2"/>
                <c:pt idx="0" formatCode="_ * #,##0_ ;_ * \-#,##0_ ;_ * &quot;-&quot;??_ ;_ @_ ">
                  <c:v>5711.2778692809234</c:v>
                </c:pt>
                <c:pt idx="1">
                  <c:v>5190.5779632672529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62A-4915-9E9F-9481E11B6A4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9"/>
        <c:axId val="-488540672"/>
        <c:axId val="-488535776"/>
      </c:barChart>
      <c:catAx>
        <c:axId val="-488540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8535776"/>
        <c:crosses val="autoZero"/>
        <c:auto val="1"/>
        <c:lblAlgn val="ctr"/>
        <c:lblOffset val="100"/>
        <c:noMultiLvlLbl val="0"/>
      </c:catAx>
      <c:valAx>
        <c:axId val="-488535776"/>
        <c:scaling>
          <c:orientation val="minMax"/>
        </c:scaling>
        <c:delete val="1"/>
        <c:axPos val="l"/>
        <c:numFmt formatCode="_ * #,##0_ ;_ * \-#,##0_ ;_ * &quot;-&quot;??_ ;_ @_ " sourceLinked="1"/>
        <c:majorTickMark val="none"/>
        <c:minorTickMark val="none"/>
        <c:tickLblPos val="nextTo"/>
        <c:crossAx val="-488540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6170540280148966"/>
          <c:y val="0.93780278698365482"/>
          <c:w val="0.22575672091854679"/>
          <c:h val="5.8699377313235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/>
              <a:t>Ventas por unidad de embalaje </a:t>
            </a:r>
          </a:p>
          <a:p>
            <a:pPr>
              <a:defRPr sz="1100"/>
            </a:pPr>
            <a:r>
              <a:rPr lang="es-EC" sz="1100"/>
              <a:t>(millones de unidades)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bar"/>
        <c:grouping val="clustered"/>
        <c:varyColors val="1"/>
        <c:ser>
          <c:idx val="0"/>
          <c:order val="0"/>
          <c:spPr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6EEB8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619-46A4-88B1-F0E177897F6B}"/>
              </c:ext>
            </c:extLst>
          </c:dPt>
          <c:dPt>
            <c:idx val="1"/>
            <c:invertIfNegative val="0"/>
            <c:bubble3D val="0"/>
            <c:spPr>
              <a:solidFill>
                <a:srgbClr val="CFF37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619-46A4-88B1-F0E177897F6B}"/>
              </c:ext>
            </c:extLst>
          </c:dPt>
          <c:dPt>
            <c:idx val="2"/>
            <c:invertIfNegative val="0"/>
            <c:bubble3D val="0"/>
            <c:spPr>
              <a:solidFill>
                <a:srgbClr val="48E66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619-46A4-88B1-F0E177897F6B}"/>
              </c:ext>
            </c:extLst>
          </c:dPt>
          <c:dPt>
            <c:idx val="3"/>
            <c:invertIfNegative val="0"/>
            <c:bubble3D val="0"/>
            <c:spPr>
              <a:solidFill>
                <a:srgbClr val="4BC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619-46A4-88B1-F0E177897F6B}"/>
              </c:ext>
            </c:extLst>
          </c:dPt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flores!$E$108:$E$111</c:f>
              <c:strCache>
                <c:ptCount val="4"/>
                <c:pt idx="0">
                  <c:v>Full Tabaco</c:v>
                </c:pt>
                <c:pt idx="1">
                  <c:v>Tabaco</c:v>
                </c:pt>
                <c:pt idx="2">
                  <c:v>Bouquet</c:v>
                </c:pt>
                <c:pt idx="3">
                  <c:v>Bonche</c:v>
                </c:pt>
              </c:strCache>
            </c:strRef>
          </c:cat>
          <c:val>
            <c:numRef>
              <c:f>flores!$F$108:$F$111</c:f>
              <c:numCache>
                <c:formatCode>#,##0.00</c:formatCode>
                <c:ptCount val="4"/>
                <c:pt idx="0">
                  <c:v>2.5573068165808226</c:v>
                </c:pt>
                <c:pt idx="1">
                  <c:v>2.1064939587664444</c:v>
                </c:pt>
                <c:pt idx="2">
                  <c:v>14.414563693868839</c:v>
                </c:pt>
                <c:pt idx="3">
                  <c:v>39.062787690484093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619-46A4-88B1-F0E177897F6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6"/>
        <c:axId val="-488536864"/>
        <c:axId val="-488543392"/>
      </c:barChart>
      <c:catAx>
        <c:axId val="-4885368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8543392"/>
        <c:crosses val="autoZero"/>
        <c:auto val="1"/>
        <c:lblAlgn val="ctr"/>
        <c:lblOffset val="100"/>
        <c:noMultiLvlLbl val="0"/>
      </c:catAx>
      <c:valAx>
        <c:axId val="-488543392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-48853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Existencia de ganado </a:t>
            </a:r>
          </a:p>
          <a:p>
            <a:pPr>
              <a:defRPr/>
            </a:pPr>
            <a:r>
              <a:rPr lang="es-EC" sz="1200" dirty="0"/>
              <a:t>(miles de cabezas)</a:t>
            </a:r>
          </a:p>
        </c:rich>
      </c:tx>
      <c:layout>
        <c:manualLayout>
          <c:xMode val="edge"/>
          <c:yMode val="edge"/>
          <c:x val="0.36408281012871058"/>
          <c:y val="6.75768353939439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Ganado!$B$12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Ganado!$C$9:$G$9</c:f>
              <c:strCache>
                <c:ptCount val="5"/>
                <c:pt idx="0">
                  <c:v>Vacuno</c:v>
                </c:pt>
                <c:pt idx="1">
                  <c:v>Porcino </c:v>
                </c:pt>
                <c:pt idx="2">
                  <c:v>Ovino</c:v>
                </c:pt>
                <c:pt idx="3">
                  <c:v>Caballar</c:v>
                </c:pt>
                <c:pt idx="4">
                  <c:v>Mular </c:v>
                </c:pt>
              </c:strCache>
            </c:strRef>
          </c:cat>
          <c:val>
            <c:numRef>
              <c:f>Ganado!$C$12:$G$12</c:f>
              <c:numCache>
                <c:formatCode>#,##0</c:formatCode>
                <c:ptCount val="5"/>
                <c:pt idx="0">
                  <c:v>4336.0234145171098</c:v>
                </c:pt>
                <c:pt idx="1">
                  <c:v>1059.8459554382155</c:v>
                </c:pt>
                <c:pt idx="2">
                  <c:v>496.57246487857617</c:v>
                </c:pt>
                <c:pt idx="3">
                  <c:v>172.56889261362926</c:v>
                </c:pt>
                <c:pt idx="4">
                  <c:v>63.020802058434526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087-4CCB-A559-07CE570B15A7}"/>
            </c:ext>
          </c:extLst>
        </c:ser>
        <c:ser>
          <c:idx val="1"/>
          <c:order val="1"/>
          <c:tx>
            <c:strRef>
              <c:f>Ganado!$B$13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Ganado!$C$9:$G$9</c:f>
              <c:strCache>
                <c:ptCount val="5"/>
                <c:pt idx="0">
                  <c:v>Vacuno</c:v>
                </c:pt>
                <c:pt idx="1">
                  <c:v>Porcino </c:v>
                </c:pt>
                <c:pt idx="2">
                  <c:v>Ovino</c:v>
                </c:pt>
                <c:pt idx="3">
                  <c:v>Caballar</c:v>
                </c:pt>
                <c:pt idx="4">
                  <c:v>Mular </c:v>
                </c:pt>
              </c:strCache>
            </c:strRef>
          </c:cat>
          <c:val>
            <c:numRef>
              <c:f>Ganado!$C$13:$G$13</c:f>
              <c:numCache>
                <c:formatCode>#,##0</c:formatCode>
                <c:ptCount val="5"/>
                <c:pt idx="0">
                  <c:v>4066.9297494581506</c:v>
                </c:pt>
                <c:pt idx="1">
                  <c:v>1053.9231137467964</c:v>
                </c:pt>
                <c:pt idx="2">
                  <c:v>528.8275591719123</c:v>
                </c:pt>
                <c:pt idx="3">
                  <c:v>192.18721017951003</c:v>
                </c:pt>
                <c:pt idx="4">
                  <c:v>66.912522159056365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CA-43BB-8797-527879488EE7}"/>
            </c:ext>
          </c:extLst>
        </c:ser>
        <c:ser>
          <c:idx val="2"/>
          <c:order val="2"/>
          <c:tx>
            <c:strRef>
              <c:f>Ganado!$B$14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Ganado!$C$9:$G$9</c:f>
              <c:strCache>
                <c:ptCount val="5"/>
                <c:pt idx="0">
                  <c:v>Vacuno</c:v>
                </c:pt>
                <c:pt idx="1">
                  <c:v>Porcino </c:v>
                </c:pt>
                <c:pt idx="2">
                  <c:v>Ovino</c:v>
                </c:pt>
                <c:pt idx="3">
                  <c:v>Caballar</c:v>
                </c:pt>
                <c:pt idx="4">
                  <c:v>Mular </c:v>
                </c:pt>
              </c:strCache>
            </c:strRef>
          </c:cat>
          <c:val>
            <c:numRef>
              <c:f>Ganado!$C$14:$G$14</c:f>
              <c:numCache>
                <c:formatCode>#,##0</c:formatCode>
                <c:ptCount val="5"/>
                <c:pt idx="0">
                  <c:v>3860.4934391539496</c:v>
                </c:pt>
                <c:pt idx="1">
                  <c:v>943.24941672669797</c:v>
                </c:pt>
                <c:pt idx="2">
                  <c:v>551.96010961790194</c:v>
                </c:pt>
                <c:pt idx="3">
                  <c:v>155.4073550217162</c:v>
                </c:pt>
                <c:pt idx="4">
                  <c:v>61.914192314962214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CCA-43BB-8797-527879488E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488542304"/>
        <c:axId val="-488543936"/>
      </c:barChart>
      <c:catAx>
        <c:axId val="-48854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8543936"/>
        <c:crosses val="autoZero"/>
        <c:auto val="1"/>
        <c:lblAlgn val="ctr"/>
        <c:lblOffset val="100"/>
        <c:noMultiLvlLbl val="0"/>
      </c:catAx>
      <c:valAx>
        <c:axId val="-48854393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48854230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sz="1200" b="1">
                <a:solidFill>
                  <a:schemeClr val="tx1">
                    <a:lumMod val="65000"/>
                    <a:lumOff val="35000"/>
                  </a:schemeClr>
                </a:solidFill>
              </a:rPr>
              <a:t>Existencia de ganado vacuno por regiones</a:t>
            </a:r>
            <a:endParaRPr lang="es-EC" sz="1200" b="1">
              <a:solidFill>
                <a:schemeClr val="tx1">
                  <a:lumMod val="65000"/>
                  <a:lumOff val="3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30438027507275672"/>
          <c:y val="0.19122506937643452"/>
          <c:w val="0.44021015225109211"/>
          <c:h val="0.73697315030127264"/>
        </c:manualLayout>
      </c:layout>
      <c:pieChart>
        <c:varyColors val="1"/>
        <c:ser>
          <c:idx val="0"/>
          <c:order val="0"/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CED-4798-A154-6C2016F9AAC8}"/>
              </c:ext>
            </c:extLst>
          </c:dPt>
          <c:dPt>
            <c:idx val="1"/>
            <c:bubble3D val="0"/>
            <c:explosion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D-4798-A154-6C2016F9AAC8}"/>
              </c:ext>
            </c:extLst>
          </c:dPt>
          <c:dPt>
            <c:idx val="2"/>
            <c:bubble3D val="0"/>
            <c:explosion val="18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CED-4798-A154-6C2016F9AAC8}"/>
              </c:ext>
            </c:extLst>
          </c:dPt>
          <c:dLbls>
            <c:dLbl>
              <c:idx val="0"/>
              <c:layout>
                <c:manualLayout>
                  <c:x val="5.1690783699342116E-2"/>
                  <c:y val="-0.2412975769931295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CED-4798-A154-6C2016F9AAC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7035942885278241E-2"/>
                  <c:y val="0.2449093767966572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CED-4798-A154-6C2016F9AAC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7536089238845147E-2"/>
                  <c:y val="2.329031787693204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2CED-4798-A154-6C2016F9AAC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Ganado!$C$32:$C$34</c:f>
              <c:strCache>
                <c:ptCount val="3"/>
                <c:pt idx="0">
                  <c:v>Sierra</c:v>
                </c:pt>
                <c:pt idx="1">
                  <c:v>Costa</c:v>
                </c:pt>
                <c:pt idx="2">
                  <c:v>Amazonía</c:v>
                </c:pt>
              </c:strCache>
            </c:strRef>
          </c:cat>
          <c:val>
            <c:numRef>
              <c:f>Ganado!$D$32:$D$34</c:f>
              <c:numCache>
                <c:formatCode>#,##0</c:formatCode>
                <c:ptCount val="3"/>
                <c:pt idx="0">
                  <c:v>2044972.3033126686</c:v>
                </c:pt>
                <c:pt idx="1">
                  <c:v>1488273.9794930122</c:v>
                </c:pt>
                <c:pt idx="2">
                  <c:v>327247.15634824336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2CED-4798-A154-6C2016F9AAC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95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/>
              <a:t>Existencia de ganado </a:t>
            </a:r>
          </a:p>
          <a:p>
            <a:pPr>
              <a:defRPr sz="1100"/>
            </a:pPr>
            <a:r>
              <a:rPr lang="es-EC" sz="1100"/>
              <a:t>(miles de cabezas)</a:t>
            </a:r>
          </a:p>
        </c:rich>
      </c:tx>
      <c:layout>
        <c:manualLayout>
          <c:xMode val="edge"/>
          <c:yMode val="edge"/>
          <c:x val="0.4014893992247433"/>
          <c:y val="0.1366482567275682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Ganado!$D$60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Ganado!$A$61:$A$65</c:f>
              <c:strCache>
                <c:ptCount val="5"/>
                <c:pt idx="0">
                  <c:v>Manabí</c:v>
                </c:pt>
                <c:pt idx="1">
                  <c:v>Chimborazo</c:v>
                </c:pt>
                <c:pt idx="2">
                  <c:v>Azuay</c:v>
                </c:pt>
                <c:pt idx="3">
                  <c:v>Cotopaxi</c:v>
                </c:pt>
                <c:pt idx="4">
                  <c:v>Pichincha</c:v>
                </c:pt>
              </c:strCache>
            </c:strRef>
          </c:cat>
          <c:val>
            <c:numRef>
              <c:f>Ganado!$D$61:$D$65</c:f>
              <c:numCache>
                <c:formatCode>#,##0</c:formatCode>
                <c:ptCount val="5"/>
                <c:pt idx="0">
                  <c:v>951.76857628997323</c:v>
                </c:pt>
                <c:pt idx="1">
                  <c:v>320.39174418857613</c:v>
                </c:pt>
                <c:pt idx="2">
                  <c:v>311.64883091243485</c:v>
                </c:pt>
                <c:pt idx="3">
                  <c:v>293.07968285547634</c:v>
                </c:pt>
                <c:pt idx="4">
                  <c:v>252.28863744551657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28-45B8-B6BA-EC9BF0CFE339}"/>
            </c:ext>
          </c:extLst>
        </c:ser>
        <c:ser>
          <c:idx val="1"/>
          <c:order val="1"/>
          <c:tx>
            <c:strRef>
              <c:f>Ganado!$E$60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Ganado!$A$61:$A$65</c:f>
              <c:strCache>
                <c:ptCount val="5"/>
                <c:pt idx="0">
                  <c:v>Manabí</c:v>
                </c:pt>
                <c:pt idx="1">
                  <c:v>Chimborazo</c:v>
                </c:pt>
                <c:pt idx="2">
                  <c:v>Azuay</c:v>
                </c:pt>
                <c:pt idx="3">
                  <c:v>Cotopaxi</c:v>
                </c:pt>
                <c:pt idx="4">
                  <c:v>Pichincha</c:v>
                </c:pt>
              </c:strCache>
            </c:strRef>
          </c:cat>
          <c:val>
            <c:numRef>
              <c:f>Ganado!$E$61:$E$65</c:f>
              <c:numCache>
                <c:formatCode>#,##0</c:formatCode>
                <c:ptCount val="5"/>
                <c:pt idx="0">
                  <c:v>862.48195524170274</c:v>
                </c:pt>
                <c:pt idx="1">
                  <c:v>282.08536491235589</c:v>
                </c:pt>
                <c:pt idx="2">
                  <c:v>349.81679135736977</c:v>
                </c:pt>
                <c:pt idx="3">
                  <c:v>267.71323159158754</c:v>
                </c:pt>
                <c:pt idx="4">
                  <c:v>279.92867504721198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28-45B8-B6BA-EC9BF0CFE339}"/>
            </c:ext>
          </c:extLst>
        </c:ser>
        <c:ser>
          <c:idx val="2"/>
          <c:order val="2"/>
          <c:tx>
            <c:strRef>
              <c:f>Ganado!$F$60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Ganado!$A$61:$A$65</c:f>
              <c:strCache>
                <c:ptCount val="5"/>
                <c:pt idx="0">
                  <c:v>Manabí</c:v>
                </c:pt>
                <c:pt idx="1">
                  <c:v>Chimborazo</c:v>
                </c:pt>
                <c:pt idx="2">
                  <c:v>Azuay</c:v>
                </c:pt>
                <c:pt idx="3">
                  <c:v>Cotopaxi</c:v>
                </c:pt>
                <c:pt idx="4">
                  <c:v>Pichincha</c:v>
                </c:pt>
              </c:strCache>
            </c:strRef>
          </c:cat>
          <c:val>
            <c:numRef>
              <c:f>Ganado!$F$61:$F$65</c:f>
              <c:numCache>
                <c:formatCode>#,##0</c:formatCode>
                <c:ptCount val="5"/>
                <c:pt idx="0">
                  <c:v>805.4549677401526</c:v>
                </c:pt>
                <c:pt idx="1">
                  <c:v>285.00947941823819</c:v>
                </c:pt>
                <c:pt idx="2">
                  <c:v>286.31523558798165</c:v>
                </c:pt>
                <c:pt idx="3">
                  <c:v>256.30523167248475</c:v>
                </c:pt>
                <c:pt idx="4">
                  <c:v>306.11700759120401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28-45B8-B6BA-EC9BF0CFE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488545024"/>
        <c:axId val="-488533600"/>
      </c:barChart>
      <c:catAx>
        <c:axId val="-488545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8533600"/>
        <c:crosses val="autoZero"/>
        <c:auto val="1"/>
        <c:lblAlgn val="ctr"/>
        <c:lblOffset val="100"/>
        <c:noMultiLvlLbl val="0"/>
      </c:catAx>
      <c:valAx>
        <c:axId val="-48853360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48854502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Existencia</a:t>
            </a:r>
            <a:r>
              <a:rPr lang="es-EC" sz="1200" b="1" baseline="0" dirty="0"/>
              <a:t> de </a:t>
            </a:r>
            <a:r>
              <a:rPr lang="es-EC" sz="1200" b="1" baseline="0" dirty="0" smtClean="0"/>
              <a:t>ganado vacuno por sexo</a:t>
            </a:r>
            <a:endParaRPr lang="es-EC" sz="1200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21119054908031906"/>
          <c:y val="0.2121772815070872"/>
          <c:w val="0.4099688548877285"/>
          <c:h val="0.6858720195258972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CFF37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9D1-4262-AAAD-EEDF6187427F}"/>
              </c:ext>
            </c:extLst>
          </c:dPt>
          <c:dPt>
            <c:idx val="1"/>
            <c:bubble3D val="0"/>
            <c:spPr>
              <a:solidFill>
                <a:srgbClr val="4BC16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9D1-4262-AAAD-EEDF6187427F}"/>
              </c:ext>
            </c:extLst>
          </c:dPt>
          <c:dLbls>
            <c:dLbl>
              <c:idx val="0"/>
              <c:layout>
                <c:manualLayout>
                  <c:x val="-0.13006447538638385"/>
                  <c:y val="0.1339629040517945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9D1-4262-AAAD-EEDF6187427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79274095614917"/>
                  <c:y val="-0.17695798302227861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9D1-4262-AAAD-EEDF6187427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Ganado!$C$91:$C$92</c:f>
              <c:strCache>
                <c:ptCount val="2"/>
                <c:pt idx="0">
                  <c:v>Machos</c:v>
                </c:pt>
                <c:pt idx="1">
                  <c:v>Hembras</c:v>
                </c:pt>
              </c:strCache>
            </c:strRef>
          </c:cat>
          <c:val>
            <c:numRef>
              <c:f>Ganado!$D$91:$D$92</c:f>
              <c:numCache>
                <c:formatCode>###0</c:formatCode>
                <c:ptCount val="2"/>
                <c:pt idx="0">
                  <c:v>1179000.3079970803</c:v>
                </c:pt>
                <c:pt idx="1">
                  <c:v>2682710.4520633519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9D1-4262-AAAD-EEDF6187427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0373911296570557"/>
          <c:y val="0.55704765360835928"/>
          <c:w val="0.15610777488297678"/>
          <c:h val="0.143107336776810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3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/>
              <a:t>Número de cabezas de ganado vacuno por raza </a:t>
            </a:r>
          </a:p>
          <a:p>
            <a:pPr>
              <a:defRPr sz="1100"/>
            </a:pPr>
            <a:r>
              <a:rPr lang="es-EC" sz="1100"/>
              <a:t> (miles de cabezas )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Ganado!$B$130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Ganado!$E$127:$K$127</c:f>
              <c:strCache>
                <c:ptCount val="7"/>
                <c:pt idx="0">
                  <c:v>Mestizos</c:v>
                </c:pt>
                <c:pt idx="1">
                  <c:v>Criollos</c:v>
                </c:pt>
                <c:pt idx="2">
                  <c:v>Brahman o cebú</c:v>
                </c:pt>
                <c:pt idx="3">
                  <c:v>Holstein Friesian</c:v>
                </c:pt>
                <c:pt idx="4">
                  <c:v>Brown Swiss</c:v>
                </c:pt>
                <c:pt idx="5">
                  <c:v>Jersey</c:v>
                </c:pt>
                <c:pt idx="6">
                  <c:v>Otra raza</c:v>
                </c:pt>
              </c:strCache>
            </c:strRef>
          </c:cat>
          <c:val>
            <c:numRef>
              <c:f>Ganado!$E$130:$K$130</c:f>
              <c:numCache>
                <c:formatCode>#,##0</c:formatCode>
                <c:ptCount val="7"/>
                <c:pt idx="0">
                  <c:v>1419.2474580810965</c:v>
                </c:pt>
                <c:pt idx="1">
                  <c:v>942.23319110989189</c:v>
                </c:pt>
                <c:pt idx="2">
                  <c:v>782.31284221801832</c:v>
                </c:pt>
                <c:pt idx="3">
                  <c:v>460.5669505812939</c:v>
                </c:pt>
                <c:pt idx="4">
                  <c:v>305.5813269947493</c:v>
                </c:pt>
                <c:pt idx="5">
                  <c:v>171.1264682721114</c:v>
                </c:pt>
                <c:pt idx="6">
                  <c:v>254.95517725994952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C08-4FE7-8567-094DA69BACD9}"/>
            </c:ext>
          </c:extLst>
        </c:ser>
        <c:ser>
          <c:idx val="1"/>
          <c:order val="1"/>
          <c:tx>
            <c:strRef>
              <c:f>Ganado!$B$131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Ganado!$E$127:$K$127</c:f>
              <c:strCache>
                <c:ptCount val="7"/>
                <c:pt idx="0">
                  <c:v>Mestizos</c:v>
                </c:pt>
                <c:pt idx="1">
                  <c:v>Criollos</c:v>
                </c:pt>
                <c:pt idx="2">
                  <c:v>Brahman o cebú</c:v>
                </c:pt>
                <c:pt idx="3">
                  <c:v>Holstein Friesian</c:v>
                </c:pt>
                <c:pt idx="4">
                  <c:v>Brown Swiss</c:v>
                </c:pt>
                <c:pt idx="5">
                  <c:v>Jersey</c:v>
                </c:pt>
                <c:pt idx="6">
                  <c:v>Otra raza</c:v>
                </c:pt>
              </c:strCache>
            </c:strRef>
          </c:cat>
          <c:val>
            <c:numRef>
              <c:f>Ganado!$E$131:$K$131</c:f>
              <c:numCache>
                <c:formatCode>#,##0</c:formatCode>
                <c:ptCount val="7"/>
                <c:pt idx="0">
                  <c:v>1490.9717207163233</c:v>
                </c:pt>
                <c:pt idx="1">
                  <c:v>948.86440621430631</c:v>
                </c:pt>
                <c:pt idx="2">
                  <c:v>607.3562482030278</c:v>
                </c:pt>
                <c:pt idx="3">
                  <c:v>388.44472201593834</c:v>
                </c:pt>
                <c:pt idx="4">
                  <c:v>258.61568673260274</c:v>
                </c:pt>
                <c:pt idx="5">
                  <c:v>121.67837893180773</c:v>
                </c:pt>
                <c:pt idx="6">
                  <c:v>250.99858664414324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02-48F7-B1D9-BBD38F6957B0}"/>
            </c:ext>
          </c:extLst>
        </c:ser>
        <c:ser>
          <c:idx val="2"/>
          <c:order val="2"/>
          <c:tx>
            <c:strRef>
              <c:f>Ganado!$B$132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Ganado!$E$127:$K$127</c:f>
              <c:strCache>
                <c:ptCount val="7"/>
                <c:pt idx="0">
                  <c:v>Mestizos</c:v>
                </c:pt>
                <c:pt idx="1">
                  <c:v>Criollos</c:v>
                </c:pt>
                <c:pt idx="2">
                  <c:v>Brahman o cebú</c:v>
                </c:pt>
                <c:pt idx="3">
                  <c:v>Holstein Friesian</c:v>
                </c:pt>
                <c:pt idx="4">
                  <c:v>Brown Swiss</c:v>
                </c:pt>
                <c:pt idx="5">
                  <c:v>Jersey</c:v>
                </c:pt>
                <c:pt idx="6">
                  <c:v>Otra raza</c:v>
                </c:pt>
              </c:strCache>
            </c:strRef>
          </c:cat>
          <c:val>
            <c:numRef>
              <c:f>Ganado!$E$132:$K$132</c:f>
              <c:numCache>
                <c:formatCode>#,##0</c:formatCode>
                <c:ptCount val="7"/>
                <c:pt idx="0">
                  <c:v>1385.0203254331761</c:v>
                </c:pt>
                <c:pt idx="1">
                  <c:v>957.96698065072167</c:v>
                </c:pt>
                <c:pt idx="2">
                  <c:v>491.05702287447713</c:v>
                </c:pt>
                <c:pt idx="3">
                  <c:v>382.76670115551099</c:v>
                </c:pt>
                <c:pt idx="4">
                  <c:v>243.73284140339979</c:v>
                </c:pt>
                <c:pt idx="5">
                  <c:v>110.47281021792024</c:v>
                </c:pt>
                <c:pt idx="6">
                  <c:v>289.47675741871575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E02-48F7-B1D9-BBD38F6957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488544480"/>
        <c:axId val="-488541216"/>
      </c:barChart>
      <c:catAx>
        <c:axId val="-4885444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488541216"/>
        <c:crosses val="autoZero"/>
        <c:auto val="1"/>
        <c:lblAlgn val="ctr"/>
        <c:lblOffset val="100"/>
        <c:noMultiLvlLbl val="0"/>
      </c:catAx>
      <c:valAx>
        <c:axId val="-48854121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48854448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s-EC" sz="1200"/>
              <a:t>Producción y rendimiento de leche a nivel regional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leche!$C$43</c:f>
              <c:strCache>
                <c:ptCount val="1"/>
                <c:pt idx="0">
                  <c:v>Producción de leche (Litros)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5.582692422659929E-3"/>
                  <c:y val="1.370566384120017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97D-4BE3-BAC0-FBEC3C4B09D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leche!$A$45:$A$47</c:f>
              <c:strCache>
                <c:ptCount val="3"/>
                <c:pt idx="0">
                  <c:v>Sierra</c:v>
                </c:pt>
                <c:pt idx="1">
                  <c:v>Costa</c:v>
                </c:pt>
                <c:pt idx="2">
                  <c:v>Amazónica</c:v>
                </c:pt>
              </c:strCache>
            </c:strRef>
          </c:cat>
          <c:val>
            <c:numRef>
              <c:f>leche!$E$45:$E$47</c:f>
              <c:numCache>
                <c:formatCode>_(* #,##0.00_);_(* \(#,##0.00\);_(* "-"??_);_(@_)</c:formatCode>
                <c:ptCount val="3"/>
                <c:pt idx="0">
                  <c:v>4.3839738860147337</c:v>
                </c:pt>
                <c:pt idx="1">
                  <c:v>0.90031907057099203</c:v>
                </c:pt>
                <c:pt idx="2">
                  <c:v>0.23142774674683048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97D-4BE3-BAC0-FBEC3C4B09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7"/>
        <c:axId val="-487376240"/>
        <c:axId val="-487376784"/>
      </c:barChart>
      <c:lineChart>
        <c:grouping val="stacked"/>
        <c:varyColors val="0"/>
        <c:ser>
          <c:idx val="1"/>
          <c:order val="1"/>
          <c:tx>
            <c:strRef>
              <c:f>leche!$D$43</c:f>
              <c:strCache>
                <c:ptCount val="1"/>
                <c:pt idx="0">
                  <c:v>Rendimiento</c:v>
                </c:pt>
              </c:strCache>
            </c:strRef>
          </c:tx>
          <c:spPr>
            <a:ln w="22225" cap="rnd">
              <a:solidFill>
                <a:srgbClr val="CFF37A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lt1"/>
              </a:solidFill>
              <a:ln w="15875">
                <a:solidFill>
                  <a:srgbClr val="CFF37A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4.7399358686486079E-2"/>
                  <c:y val="-9.9958323865276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97D-4BE3-BAC0-FBEC3C4B09D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576489387816654E-2"/>
                  <c:y val="-3.8492384956852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97D-4BE3-BAC0-FBEC3C4B09D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576489387816654E-2"/>
                  <c:y val="-3.6353919125916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197D-4BE3-BAC0-FBEC3C4B09D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leche!$A$45:$A$47</c:f>
              <c:strCache>
                <c:ptCount val="3"/>
                <c:pt idx="0">
                  <c:v>Sierra</c:v>
                </c:pt>
                <c:pt idx="1">
                  <c:v>Costa</c:v>
                </c:pt>
                <c:pt idx="2">
                  <c:v>Amazónica</c:v>
                </c:pt>
              </c:strCache>
            </c:strRef>
          </c:cat>
          <c:val>
            <c:numRef>
              <c:f>leche!$D$45:$D$47</c:f>
              <c:numCache>
                <c:formatCode>_(* #,##0.00_);_(* \(#,##0.00\);_(* "-"??_);_(@_)</c:formatCode>
                <c:ptCount val="3"/>
                <c:pt idx="0">
                  <c:v>8.0297384519005686</c:v>
                </c:pt>
                <c:pt idx="1">
                  <c:v>3.9792915256923607</c:v>
                </c:pt>
                <c:pt idx="2">
                  <c:v>5.3001823078617534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197D-4BE3-BAC0-FBEC3C4B09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487380592"/>
        <c:axId val="-487388752"/>
      </c:lineChart>
      <c:catAx>
        <c:axId val="-487376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76784"/>
        <c:crosses val="autoZero"/>
        <c:auto val="1"/>
        <c:lblAlgn val="ctr"/>
        <c:lblOffset val="100"/>
        <c:noMultiLvlLbl val="0"/>
      </c:catAx>
      <c:valAx>
        <c:axId val="-487376784"/>
        <c:scaling>
          <c:orientation val="minMax"/>
          <c:max val="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C" sz="900"/>
                  <a:t>Producción (millones de litros)</a:t>
                </a:r>
              </a:p>
            </c:rich>
          </c:tx>
          <c:layout>
            <c:manualLayout>
              <c:xMode val="edge"/>
              <c:yMode val="edge"/>
              <c:x val="8.901935537444873E-2"/>
              <c:y val="0.1869546691118445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C"/>
            </a:p>
          </c:txPr>
        </c:title>
        <c:numFmt formatCode="_(* #,##0.00_);_(* \(#,##0.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76240"/>
        <c:crosses val="autoZero"/>
        <c:crossBetween val="between"/>
      </c:valAx>
      <c:valAx>
        <c:axId val="-487388752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C" sz="900"/>
                  <a:t>Rendimiento (litro/vaca)</a:t>
                </a:r>
              </a:p>
            </c:rich>
          </c:tx>
          <c:layout>
            <c:manualLayout>
              <c:xMode val="edge"/>
              <c:yMode val="edge"/>
              <c:x val="0.89338819034383643"/>
              <c:y val="0.272091437906730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C"/>
            </a:p>
          </c:txPr>
        </c:title>
        <c:numFmt formatCode="_(* #,##0.00_);_(* \(#,##0.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80592"/>
        <c:crosses val="max"/>
        <c:crossBetween val="between"/>
      </c:valAx>
      <c:catAx>
        <c:axId val="-4873805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48738875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50660532165343"/>
          <c:y val="0.92411506617295958"/>
          <c:w val="0.63634986279177996"/>
          <c:h val="7.34314358246202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200"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200" b="1"/>
              <a:t>Destino de la producción de leche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pieChart>
        <c:varyColors val="1"/>
        <c:ser>
          <c:idx val="0"/>
          <c:order val="0"/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709-43DE-9312-1D868F2A001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C1E-4D47-A404-C2DEC6331D9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C1E-4D47-A404-C2DEC6331D9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C1E-4D47-A404-C2DEC6331D94}"/>
              </c:ext>
            </c:extLst>
          </c:dPt>
          <c:dLbls>
            <c:dLbl>
              <c:idx val="0"/>
              <c:layout>
                <c:manualLayout>
                  <c:x val="0.18800680331817968"/>
                  <c:y val="-3.576644878938279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E709-43DE-9312-1D868F2A001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leche!$A$21:$D$21</c:f>
              <c:strCache>
                <c:ptCount val="4"/>
                <c:pt idx="0">
                  <c:v>Vendida en líquido</c:v>
                </c:pt>
                <c:pt idx="1">
                  <c:v>Procesada en los terrenos</c:v>
                </c:pt>
                <c:pt idx="2">
                  <c:v>Consumo en los terrenos</c:v>
                </c:pt>
                <c:pt idx="3">
                  <c:v>Otros destinos</c:v>
                </c:pt>
              </c:strCache>
            </c:strRef>
          </c:cat>
          <c:val>
            <c:numRef>
              <c:f>leche!$A$22:$D$22</c:f>
              <c:numCache>
                <c:formatCode>_ * #,##0_ ;_ * \-#,##0_ ;_ * "-"??_ ;_ @_ </c:formatCode>
                <c:ptCount val="4"/>
                <c:pt idx="0">
                  <c:v>4214094.9294355521</c:v>
                </c:pt>
                <c:pt idx="1">
                  <c:v>753845.34561389172</c:v>
                </c:pt>
                <c:pt idx="2">
                  <c:v>352113.9609710371</c:v>
                </c:pt>
                <c:pt idx="3">
                  <c:v>182732.43268044977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709-43DE-9312-1D868F2A0015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33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677013255759253"/>
          <c:y val="0.42711216245562961"/>
          <c:w val="0.34113060428849901"/>
          <c:h val="0.3385147465207900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es-EC"/>
    </a:p>
  </c:txPr>
  <c:externalData r:id="rId4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 i="0" baseline="0">
                <a:effectLst/>
              </a:rPr>
              <a:t>Existencia de ganado porcino </a:t>
            </a:r>
            <a:endParaRPr lang="es-EC" sz="1100">
              <a:effectLst/>
            </a:endParaRPr>
          </a:p>
          <a:p>
            <a:pPr>
              <a:defRPr sz="1100"/>
            </a:pPr>
            <a:r>
              <a:rPr lang="es-EC" sz="1100" b="0" i="0" baseline="0">
                <a:effectLst/>
              </a:rPr>
              <a:t>(miles de cabezas)</a:t>
            </a:r>
            <a:endParaRPr lang="es-EC" sz="110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'ganado porcino'!$A$17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4BC16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4BC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06-468A-A3AD-1818241CC224}"/>
              </c:ext>
            </c:extLst>
          </c:dPt>
          <c:dPt>
            <c:idx val="2"/>
            <c:invertIfNegative val="0"/>
            <c:bubble3D val="0"/>
            <c:spPr>
              <a:solidFill>
                <a:srgbClr val="4BC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06-468A-A3AD-1818241CC22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'ganado porcino'!$D$13:$F$13</c:f>
              <c:strCache>
                <c:ptCount val="3"/>
                <c:pt idx="0">
                  <c:v>De Raza</c:v>
                </c:pt>
                <c:pt idx="1">
                  <c:v>Mestizo</c:v>
                </c:pt>
                <c:pt idx="2">
                  <c:v>Criollo</c:v>
                </c:pt>
              </c:strCache>
            </c:strRef>
          </c:cat>
          <c:val>
            <c:numRef>
              <c:f>'ganado porcino'!$D$17:$F$17</c:f>
              <c:numCache>
                <c:formatCode>#,##0</c:formatCode>
                <c:ptCount val="3"/>
                <c:pt idx="0">
                  <c:v>457.99740032592962</c:v>
                </c:pt>
                <c:pt idx="1">
                  <c:v>285.87646388787482</c:v>
                </c:pt>
                <c:pt idx="2">
                  <c:v>310.04924953299036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0CA-4465-9C43-843A6B828E8D}"/>
            </c:ext>
          </c:extLst>
        </c:ser>
        <c:ser>
          <c:idx val="1"/>
          <c:order val="1"/>
          <c:tx>
            <c:strRef>
              <c:f>'ganado porcino'!$A$18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CFF37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'ganado porcino'!$D$13:$F$13</c:f>
              <c:strCache>
                <c:ptCount val="3"/>
                <c:pt idx="0">
                  <c:v>De Raza</c:v>
                </c:pt>
                <c:pt idx="1">
                  <c:v>Mestizo</c:v>
                </c:pt>
                <c:pt idx="2">
                  <c:v>Criollo</c:v>
                </c:pt>
              </c:strCache>
            </c:strRef>
          </c:cat>
          <c:val>
            <c:numRef>
              <c:f>'ganado porcino'!$D$18:$F$18</c:f>
              <c:numCache>
                <c:formatCode>#,##0</c:formatCode>
                <c:ptCount val="3"/>
                <c:pt idx="0">
                  <c:v>436.99642687292669</c:v>
                </c:pt>
                <c:pt idx="1">
                  <c:v>225.65330600169872</c:v>
                </c:pt>
                <c:pt idx="2">
                  <c:v>280.59968385207532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06-468A-A3AD-1818241CC2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2"/>
        <c:axId val="-487381136"/>
        <c:axId val="-487390928"/>
      </c:barChart>
      <c:catAx>
        <c:axId val="-487381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90928"/>
        <c:crosses val="autoZero"/>
        <c:auto val="1"/>
        <c:lblAlgn val="ctr"/>
        <c:lblOffset val="100"/>
        <c:noMultiLvlLbl val="0"/>
      </c:catAx>
      <c:valAx>
        <c:axId val="-48739092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487381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 dirty="0"/>
              <a:t>Aves de </a:t>
            </a:r>
            <a:r>
              <a:rPr lang="es-EC" sz="1100" b="1" dirty="0" smtClean="0"/>
              <a:t>planteles</a:t>
            </a:r>
            <a:r>
              <a:rPr lang="es-EC" sz="1100" b="1" baseline="0" dirty="0" smtClean="0"/>
              <a:t> avícolas</a:t>
            </a:r>
            <a:endParaRPr lang="es-EC" sz="1100" b="1" dirty="0"/>
          </a:p>
          <a:p>
            <a:pPr>
              <a:defRPr/>
            </a:pPr>
            <a:r>
              <a:rPr lang="es-EC" sz="1100" dirty="0"/>
              <a:t>(miles)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aves!$G$22</c:f>
              <c:strCache>
                <c:ptCount val="1"/>
                <c:pt idx="0">
                  <c:v>Pollos de engorde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aves!$F$25:$F$27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aves!$G$25:$G$27</c:f>
              <c:numCache>
                <c:formatCode>_ * #,##0.0_ ;_ * \-#,##0.0_ ;_ * "-"??_ ;_ @_ </c:formatCode>
                <c:ptCount val="3"/>
                <c:pt idx="0">
                  <c:v>23.527482056370793</c:v>
                </c:pt>
                <c:pt idx="1">
                  <c:v>34.719992175609605</c:v>
                </c:pt>
                <c:pt idx="2">
                  <c:v>22.241458425256372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D43-4E80-AD3B-39268B6AA65F}"/>
            </c:ext>
          </c:extLst>
        </c:ser>
        <c:ser>
          <c:idx val="1"/>
          <c:order val="1"/>
          <c:tx>
            <c:strRef>
              <c:f>aves!$H$22</c:f>
              <c:strCache>
                <c:ptCount val="1"/>
                <c:pt idx="0">
                  <c:v>Ponedoras y reproductoras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aves!$F$25:$F$27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aves!$H$25:$H$27</c:f>
              <c:numCache>
                <c:formatCode>_ * #,##0.0_ ;_ * \-#,##0.0_ ;_ * "-"??_ ;_ @_ </c:formatCode>
                <c:ptCount val="3"/>
                <c:pt idx="0">
                  <c:v>22.426515461592501</c:v>
                </c:pt>
                <c:pt idx="1">
                  <c:v>16.613862566689438</c:v>
                </c:pt>
                <c:pt idx="2">
                  <c:v>12.392636637922159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D43-4E80-AD3B-39268B6AA65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-487378960"/>
        <c:axId val="-487390384"/>
      </c:barChart>
      <c:catAx>
        <c:axId val="-48737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90384"/>
        <c:crosses val="autoZero"/>
        <c:auto val="1"/>
        <c:lblAlgn val="ctr"/>
        <c:lblOffset val="100"/>
        <c:noMultiLvlLbl val="0"/>
      </c:catAx>
      <c:valAx>
        <c:axId val="-487390384"/>
        <c:scaling>
          <c:orientation val="minMax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487378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 sz="1100" b="1" dirty="0"/>
              <a:t>Aves de campo</a:t>
            </a:r>
          </a:p>
          <a:p>
            <a:pPr>
              <a:defRPr/>
            </a:pPr>
            <a:r>
              <a:rPr lang="es-EC" sz="1100" dirty="0"/>
              <a:t>(</a:t>
            </a:r>
            <a:r>
              <a:rPr lang="es-EC" sz="1100" dirty="0" smtClean="0"/>
              <a:t>millones</a:t>
            </a:r>
            <a:r>
              <a:rPr lang="es-EC" sz="1100" dirty="0"/>
              <a:t>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aves!$C$22</c:f>
              <c:strCache>
                <c:ptCount val="1"/>
                <c:pt idx="0">
                  <c:v>Pollos-pollas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aves!$B$25:$B$27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aves!$C$25:$C$27</c:f>
              <c:numCache>
                <c:formatCode>_ * #,##0.0_ ;_ * \-#,##0.0_ ;_ * "-"??_ ;_ @_ </c:formatCode>
                <c:ptCount val="3"/>
                <c:pt idx="0">
                  <c:v>3.5026155961629173</c:v>
                </c:pt>
                <c:pt idx="1">
                  <c:v>4.2357954493248799</c:v>
                </c:pt>
                <c:pt idx="2">
                  <c:v>2.6544275280401499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AEB-4029-B6EE-BFF1FFCE140F}"/>
            </c:ext>
          </c:extLst>
        </c:ser>
        <c:ser>
          <c:idx val="1"/>
          <c:order val="1"/>
          <c:tx>
            <c:strRef>
              <c:f>aves!$D$22</c:f>
              <c:strCache>
                <c:ptCount val="1"/>
                <c:pt idx="0">
                  <c:v>Gallinas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aves!$B$25:$B$27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aves!$D$25:$D$27</c:f>
              <c:numCache>
                <c:formatCode>_ * #,##0.0_ ;_ * \-#,##0.0_ ;_ * "-"??_ ;_ @_ </c:formatCode>
                <c:ptCount val="3"/>
                <c:pt idx="0">
                  <c:v>3.7591994482934576</c:v>
                </c:pt>
                <c:pt idx="1">
                  <c:v>4.5913511290135416</c:v>
                </c:pt>
                <c:pt idx="2">
                  <c:v>3.2951285389631564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AEB-4029-B6EE-BFF1FFCE14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-487377328"/>
        <c:axId val="-487386576"/>
      </c:barChart>
      <c:catAx>
        <c:axId val="-487377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-487386576"/>
        <c:crosses val="autoZero"/>
        <c:auto val="1"/>
        <c:lblAlgn val="ctr"/>
        <c:lblOffset val="100"/>
        <c:noMultiLvlLbl val="0"/>
      </c:catAx>
      <c:valAx>
        <c:axId val="-487386576"/>
        <c:scaling>
          <c:orientation val="minMax"/>
        </c:scaling>
        <c:delete val="1"/>
        <c:axPos val="l"/>
        <c:numFmt formatCode="_ * #,##0.0_ ;_ * \-#,##0.0_ ;_ * &quot;-&quot;??_ ;_ @_ " sourceLinked="1"/>
        <c:majorTickMark val="none"/>
        <c:minorTickMark val="none"/>
        <c:tickLblPos val="nextTo"/>
        <c:crossAx val="-487377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2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4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13T17:43:46.779" idx="1">
    <p:pos x="2951" y="820"/>
    <p:text>hectareas; montes y bosque</p:text>
    <p:extLst>
      <p:ext uri="{C676402C-5697-4E1C-873F-D02D1690AC5C}">
        <p15:threadingInfo xmlns:p15="http://schemas.microsoft.com/office/powerpoint/2012/main" timeZoneBias="300"/>
      </p:ext>
    </p:extLst>
  </p:cm>
  <p:cm authorId="1" dt="2023-04-13T17:44:18.081" idx="2">
    <p:pos x="2951" y="956"/>
    <p:text>no se entiende la redacción</p:text>
    <p:extLst>
      <p:ext uri="{C676402C-5697-4E1C-873F-D02D1690AC5C}">
        <p15:threadingInfo xmlns:p15="http://schemas.microsoft.com/office/powerpoint/2012/main" timeZoneBias="300">
          <p15:parentCm authorId="1" idx="1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13T17:54:44.337" idx="3">
    <p:pos x="6148" y="2718"/>
    <p:text>todos los datos de la lámina se presentan en totales, como esta presentada la existencia de pollos es un porcentaje?</p:text>
    <p:extLst>
      <p:ext uri="{C676402C-5697-4E1C-873F-D02D1690AC5C}">
        <p15:threadingInfo xmlns:p15="http://schemas.microsoft.com/office/powerpoint/2012/main" timeZoneBias="300"/>
      </p:ext>
    </p:extLst>
  </p:cm>
  <p:cm authorId="1" dt="2023-04-13T18:03:46.336" idx="4">
    <p:pos x="10" y="10"/>
    <p:text>Cambiar la gama de colores, esta lámina hace referencia a ganado no a cultivos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13T18:17:03.174" idx="5">
    <p:pos x="10" y="10"/>
    <p:text>Se debe buscar la forma de hacer estas láminas de una mejor forma y con otra estructura</p:text>
    <p:extLst>
      <p:ext uri="{C676402C-5697-4E1C-873F-D02D1690AC5C}">
        <p15:threadingInfo xmlns:p15="http://schemas.microsoft.com/office/powerpoint/2012/main" timeZoneBias="300"/>
      </p:ext>
    </p:extLst>
  </p:cm>
</p:cmLst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36F7C8-A787-40BA-BD89-67D9A90C0B60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EC"/>
        </a:p>
      </dgm:t>
    </dgm:pt>
    <dgm:pt modelId="{7250BD04-1008-4866-89B0-1D16300916BE}">
      <dgm:prSet phldrT="[Texto]" custT="1"/>
      <dgm:spPr/>
      <dgm:t>
        <a:bodyPr anchor="ctr"/>
        <a:lstStyle/>
        <a:p>
          <a:pPr algn="l"/>
          <a:r>
            <a:rPr lang="es-ES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Tipo de operación</a:t>
          </a:r>
          <a:endParaRPr lang="es-ES" sz="1100" b="1" dirty="0" smtClean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FE9BFDD-B866-4E74-BF89-67C5180D1DF0}" type="parTrans" cxnId="{4CF62F94-79F1-48BE-A369-64D4A82CDA36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8946260-442F-4480-A257-EA758A59AF83}" type="sibTrans" cxnId="{4CF62F94-79F1-48BE-A369-64D4A82CDA36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F538E3E-9392-4564-86B4-3025FFB316BD}">
      <dgm:prSet phldrT="[Texto]" custT="1"/>
      <dgm:spPr>
        <a:noFill/>
      </dgm:spPr>
      <dgm:t>
        <a:bodyPr anchor="ctr"/>
        <a:lstStyle/>
        <a:p>
          <a:r>
            <a:rPr lang="es-EC" sz="1100" smtClean="0">
              <a:solidFill>
                <a:schemeClr val="tx1">
                  <a:lumMod val="65000"/>
                  <a:lumOff val="35000"/>
                </a:schemeClr>
              </a:solidFill>
            </a:rPr>
            <a:t>Marco de áreas: 5.728 segmentos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E122A5C-3090-4799-B4B0-BEFF03064184}" type="parTrans" cxnId="{F541C8C1-363E-475D-AA37-3CE8FEAAA374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557C20E-FAF2-4A35-B69E-27285548FDD4}" type="sibTrans" cxnId="{F541C8C1-363E-475D-AA37-3CE8FEAAA374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E875E968-40D9-46DF-8371-878EB9971719}">
      <dgm:prSet phldrT="[Texto]" custT="1"/>
      <dgm:spPr>
        <a:noFill/>
      </dgm:spPr>
      <dgm:t>
        <a:bodyPr anchor="ctr"/>
        <a:lstStyle/>
        <a:p>
          <a:r>
            <a:rPr lang="es-EC" sz="1100" smtClean="0">
              <a:solidFill>
                <a:schemeClr val="tx1">
                  <a:lumMod val="65000"/>
                  <a:lumOff val="35000"/>
                </a:schemeClr>
              </a:solidFill>
            </a:rPr>
            <a:t>Marco de lista: 3.401 unidades de observación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A904E41-82D3-422B-B012-D1BF95879035}" type="parTrans" cxnId="{116FCB46-CEDA-4CE8-9628-1CC94E0D0D2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B5F7099-4F2D-4BA5-ACF0-7ACF07BE1002}" type="sibTrans" cxnId="{116FCB46-CEDA-4CE8-9628-1CC94E0D0D2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C7154D1-5696-4E71-BFF1-9E8494CED883}">
      <dgm:prSet phldrT="[Texto]" custT="1"/>
      <dgm:spPr/>
      <dgm:t>
        <a:bodyPr anchor="ctr"/>
        <a:lstStyle/>
        <a:p>
          <a:r>
            <a:rPr lang="es-MX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Año de referencia</a:t>
          </a:r>
          <a:endParaRPr lang="es-EC" sz="11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977EECA-D407-4C97-A9FC-5EFB68D11C7B}" type="parTrans" cxnId="{EB6FF9AA-9903-47F6-ADF6-88838D25981E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9D4086A-9844-42F3-A285-42F8D44D5AA7}" type="sibTrans" cxnId="{EB6FF9AA-9903-47F6-ADF6-88838D25981E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2DB36FA-2C5D-4BD9-B120-E588E74A8E66}">
      <dgm:prSet phldrT="[Texto]" custT="1"/>
      <dgm:spPr>
        <a:noFill/>
      </dgm:spPr>
      <dgm:t>
        <a:bodyPr anchor="ctr"/>
        <a:lstStyle/>
        <a:p>
          <a:r>
            <a:rPr lang="es-MX" sz="1100" smtClean="0">
              <a:solidFill>
                <a:schemeClr val="tx1">
                  <a:lumMod val="65000"/>
                  <a:lumOff val="35000"/>
                </a:schemeClr>
              </a:solidFill>
            </a:rPr>
            <a:t>2022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7BB106C-BDE3-434E-8398-9F19C1710D94}" type="parTrans" cxnId="{9EAEAADA-311D-43A9-B552-8CD23C26E79B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CA6EF8E-A6FE-477D-867C-0AF95B7D78F5}" type="sibTrans" cxnId="{9EAEAADA-311D-43A9-B552-8CD23C26E79B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31F2893-EE0C-46C7-BC0A-0E8D0F85AB84}">
      <dgm:prSet phldrT="[Texto]" custT="1"/>
      <dgm:spPr/>
      <dgm:t>
        <a:bodyPr anchor="ctr"/>
        <a:lstStyle/>
        <a:p>
          <a:r>
            <a:rPr lang="es-MX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Período de recolección</a:t>
          </a:r>
          <a:endParaRPr lang="es-EC" sz="11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65D62AE-F656-4D84-B055-6DC80E42799A}" type="parTrans" cxnId="{B43D56C4-1853-4396-BB49-1691A8FFFCD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89453F9-86D4-4AC2-B983-DBCA25D4E976}" type="sibTrans" cxnId="{B43D56C4-1853-4396-BB49-1691A8FFFCD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14DFBE7-6DF6-43A6-AA17-BD800432E190}">
      <dgm:prSet phldrT="[Texto]" custT="1"/>
      <dgm:spPr>
        <a:noFill/>
      </dgm:spPr>
      <dgm:t>
        <a:bodyPr anchor="ctr"/>
        <a:lstStyle/>
        <a:p>
          <a:r>
            <a:rPr lang="es-MX" sz="1100" smtClean="0">
              <a:solidFill>
                <a:schemeClr val="tx1">
                  <a:lumMod val="65000"/>
                  <a:lumOff val="35000"/>
                </a:schemeClr>
              </a:solidFill>
            </a:rPr>
            <a:t>Septiembre- Noviembre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E17AD8A-91F3-4C1A-B3C3-2931189CA29E}" type="parTrans" cxnId="{3BA64548-9902-4FA1-90C0-724B98DF809B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3CED8EC-0124-4EBF-B9C3-3623571187ED}" type="sibTrans" cxnId="{3BA64548-9902-4FA1-90C0-724B98DF809B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6A6204E-085D-450B-A0B5-270B6A08CABB}">
      <dgm:prSet phldrT="[Texto]" custT="1"/>
      <dgm:spPr/>
      <dgm:t>
        <a:bodyPr anchor="ctr"/>
        <a:lstStyle/>
        <a:p>
          <a:r>
            <a:rPr lang="es-MX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Unidad de observación</a:t>
          </a:r>
          <a:endParaRPr lang="es-EC" sz="11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AA2C8A6-C4CF-43D5-AE14-1B377D6B9861}" type="parTrans" cxnId="{71822B7B-C00D-47F3-967D-FD600E0A872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4F56DE5-D1BA-48F7-9BCC-789AE5BB205F}" type="sibTrans" cxnId="{71822B7B-C00D-47F3-967D-FD600E0A8721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7A0A3A0-AB55-42F8-91DE-06586B09C91A}">
      <dgm:prSet phldrT="[Texto]" custT="1"/>
      <dgm:spPr>
        <a:noFill/>
      </dgm:spPr>
      <dgm:t>
        <a:bodyPr anchor="ctr"/>
        <a:lstStyle/>
        <a:p>
          <a:r>
            <a:rPr lang="es-MX" sz="1100" smtClean="0">
              <a:solidFill>
                <a:schemeClr val="tx1">
                  <a:lumMod val="65000"/>
                  <a:lumOff val="35000"/>
                </a:schemeClr>
              </a:solidFill>
            </a:rPr>
            <a:t>Marco de áreas: Segmento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AABF5F3-C244-4116-BF82-9BAA775DDA2F}" type="parTrans" cxnId="{9B06CAF1-49AC-4927-B265-B0ACD25FE5F5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041DFE6-A6B0-42C7-A100-C3F1B6915295}" type="sibTrans" cxnId="{9B06CAF1-49AC-4927-B265-B0ACD25FE5F5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1F4DAF3-7D29-4421-BEB4-D91A8C1C5B72}">
      <dgm:prSet phldrT="[Texto]" custT="1"/>
      <dgm:spPr>
        <a:noFill/>
      </dgm:spPr>
      <dgm:t>
        <a:bodyPr anchor="ctr"/>
        <a:lstStyle/>
        <a:p>
          <a:r>
            <a:rPr lang="es-MX" sz="1100" smtClean="0">
              <a:solidFill>
                <a:schemeClr val="tx1">
                  <a:lumMod val="65000"/>
                  <a:lumOff val="35000"/>
                </a:schemeClr>
              </a:solidFill>
            </a:rPr>
            <a:t>Marco de lista: Unidades de producción</a:t>
          </a:r>
          <a:endParaRPr lang="es-EC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21BE0B7E-6091-4944-BD29-E950643D8F0A}" type="parTrans" cxnId="{96E01DD4-9F7C-4273-BD78-4D9CCBF65C26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6063EAF-816B-49BE-A567-5D7771EFF783}" type="sibTrans" cxnId="{96E01DD4-9F7C-4273-BD78-4D9CCBF65C26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5730A05-C255-4BF1-9EEA-EF2893A03C2C}">
      <dgm:prSet phldrT="[Texto]" custT="1"/>
      <dgm:spPr/>
      <dgm:t>
        <a:bodyPr anchor="ctr"/>
        <a:lstStyle/>
        <a:p>
          <a:r>
            <a:rPr lang="es-MX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Cobertura geográfica</a:t>
          </a:r>
          <a:endParaRPr lang="es-MX" sz="11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356B8F0-D5D5-4E65-9B52-1AE480715C68}" type="parTrans" cxnId="{427BDE22-5A28-4095-B6B3-BFEED92B9784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3376FB7-DE89-4EF5-8CDD-CB74DCDFC81E}" type="sibTrans" cxnId="{427BDE22-5A28-4095-B6B3-BFEED92B9784}">
      <dgm:prSet/>
      <dgm:spPr/>
      <dgm:t>
        <a:bodyPr/>
        <a:lstStyle/>
        <a:p>
          <a:endParaRPr lang="es-EC" sz="11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71E02DB-88E8-4E9A-AD6B-00BCA008881C}">
      <dgm:prSet phldrT="[Texto]" custT="1"/>
      <dgm:spPr>
        <a:noFill/>
      </dgm:spPr>
      <dgm:t>
        <a:bodyPr anchor="ctr"/>
        <a:lstStyle/>
        <a:p>
          <a:r>
            <a:rPr lang="es-MX" sz="1100" smtClean="0">
              <a:solidFill>
                <a:schemeClr val="tx1">
                  <a:lumMod val="65000"/>
                  <a:lumOff val="35000"/>
                </a:schemeClr>
              </a:solidFill>
            </a:rPr>
            <a:t>Nacional (Excepto Galápagos)</a:t>
          </a:r>
          <a:endParaRPr lang="es-MX" sz="11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30C996C-DC36-41E2-B79F-48820160712E}" type="parTrans" cxnId="{90825A4D-96CC-4827-8247-B611594F0D6C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C89D116-D4EC-4399-8273-63E3C29A9645}" type="sibTrans" cxnId="{90825A4D-96CC-4827-8247-B611594F0D6C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D9BFAA12-9A1D-4B84-9A13-001BB49D32A8}">
      <dgm:prSet phldrT="[Texto]" custT="1"/>
      <dgm:spPr>
        <a:noFill/>
      </dgm:spPr>
      <dgm:t>
        <a:bodyPr anchor="ctr"/>
        <a:lstStyle/>
        <a:p>
          <a:pPr algn="l"/>
          <a:r>
            <a:rPr lang="es-ES" sz="1100" b="0" smtClean="0">
              <a:solidFill>
                <a:schemeClr val="tx1">
                  <a:lumMod val="65000"/>
                  <a:lumOff val="35000"/>
                </a:schemeClr>
              </a:solidFill>
            </a:rPr>
            <a:t>Encuesta</a:t>
          </a:r>
          <a:endParaRPr lang="es-ES" sz="1100" b="0" dirty="0" smtClean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DA5A567-8F63-4F45-A0E9-199F96AF71C7}" type="parTrans" cxnId="{D80C58CF-93F6-4000-8D5F-6A2638086B06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2D03E23-9CD2-43EB-BC57-06E803CB9DB3}" type="sibTrans" cxnId="{D80C58CF-93F6-4000-8D5F-6A2638086B06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16B2CB3-BD8C-4D49-8314-C7B542D1FAE7}">
      <dgm:prSet phldrT="[Texto]" custT="1"/>
      <dgm:spPr/>
      <dgm:t>
        <a:bodyPr anchor="ctr"/>
        <a:lstStyle/>
        <a:p>
          <a:pPr algn="l"/>
          <a:r>
            <a:rPr lang="es-MX" sz="1100" b="1" smtClean="0">
              <a:solidFill>
                <a:schemeClr val="tx1">
                  <a:lumMod val="65000"/>
                  <a:lumOff val="35000"/>
                </a:schemeClr>
              </a:solidFill>
            </a:rPr>
            <a:t>Tamaño de muestra</a:t>
          </a:r>
          <a:endParaRPr lang="es-ES" sz="1100" b="1" dirty="0" smtClean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0A6C3C9-38B1-4860-9C6F-9AF9C24C7840}" type="sibTrans" cxnId="{9520E3B7-CB80-45EA-A89F-D492ADD60495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707BC25-51C3-4547-980B-CA8F942E961E}" type="parTrans" cxnId="{9520E3B7-CB80-45EA-A89F-D492ADD60495}">
      <dgm:prSet/>
      <dgm:spPr/>
      <dgm:t>
        <a:bodyPr/>
        <a:lstStyle/>
        <a:p>
          <a:endParaRPr lang="es-EC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8D50551-2612-48F3-8E49-E99D35ED65FD}" type="pres">
      <dgm:prSet presAssocID="{9236F7C8-A787-40BA-BD89-67D9A90C0B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C"/>
        </a:p>
      </dgm:t>
    </dgm:pt>
    <dgm:pt modelId="{917D119A-AE97-4919-BEAC-3A3653C6E55E}" type="pres">
      <dgm:prSet presAssocID="{7250BD04-1008-4866-89B0-1D16300916BE}" presName="parentLin" presStyleCnt="0"/>
      <dgm:spPr/>
      <dgm:t>
        <a:bodyPr/>
        <a:lstStyle/>
        <a:p>
          <a:endParaRPr lang="es-EC"/>
        </a:p>
      </dgm:t>
    </dgm:pt>
    <dgm:pt modelId="{A4D474C4-2B51-41C3-8AD5-52BC41AF73FB}" type="pres">
      <dgm:prSet presAssocID="{7250BD04-1008-4866-89B0-1D16300916BE}" presName="parentLeftMargin" presStyleLbl="node1" presStyleIdx="0" presStyleCnt="6"/>
      <dgm:spPr/>
      <dgm:t>
        <a:bodyPr/>
        <a:lstStyle/>
        <a:p>
          <a:endParaRPr lang="es-EC"/>
        </a:p>
      </dgm:t>
    </dgm:pt>
    <dgm:pt modelId="{FAA320A3-DA35-4EF1-AFC4-5221B8FBC83D}" type="pres">
      <dgm:prSet presAssocID="{7250BD04-1008-4866-89B0-1D16300916BE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BC89710E-3184-4719-A379-EADB0F75EE14}" type="pres">
      <dgm:prSet presAssocID="{7250BD04-1008-4866-89B0-1D16300916BE}" presName="negativeSpace" presStyleCnt="0"/>
      <dgm:spPr/>
      <dgm:t>
        <a:bodyPr/>
        <a:lstStyle/>
        <a:p>
          <a:endParaRPr lang="es-EC"/>
        </a:p>
      </dgm:t>
    </dgm:pt>
    <dgm:pt modelId="{3BCB31ED-EA19-4F13-B09E-DE7D9E6CC38B}" type="pres">
      <dgm:prSet presAssocID="{7250BD04-1008-4866-89B0-1D16300916BE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DBCE4A35-B792-4700-98E4-71926A6FDCF7}" type="pres">
      <dgm:prSet presAssocID="{88946260-442F-4480-A257-EA758A59AF83}" presName="spaceBetweenRectangles" presStyleCnt="0"/>
      <dgm:spPr/>
      <dgm:t>
        <a:bodyPr/>
        <a:lstStyle/>
        <a:p>
          <a:endParaRPr lang="es-EC"/>
        </a:p>
      </dgm:t>
    </dgm:pt>
    <dgm:pt modelId="{1DE80B0F-3075-4427-95DC-FCDCFD80F524}" type="pres">
      <dgm:prSet presAssocID="{916B2CB3-BD8C-4D49-8314-C7B542D1FAE7}" presName="parentLin" presStyleCnt="0"/>
      <dgm:spPr/>
      <dgm:t>
        <a:bodyPr/>
        <a:lstStyle/>
        <a:p>
          <a:endParaRPr lang="es-EC"/>
        </a:p>
      </dgm:t>
    </dgm:pt>
    <dgm:pt modelId="{E304B772-F702-4A0B-B6AE-E973D24BDA14}" type="pres">
      <dgm:prSet presAssocID="{916B2CB3-BD8C-4D49-8314-C7B542D1FAE7}" presName="parentLeftMargin" presStyleLbl="node1" presStyleIdx="0" presStyleCnt="6"/>
      <dgm:spPr/>
      <dgm:t>
        <a:bodyPr/>
        <a:lstStyle/>
        <a:p>
          <a:endParaRPr lang="es-EC"/>
        </a:p>
      </dgm:t>
    </dgm:pt>
    <dgm:pt modelId="{263E7B68-AC05-4DDC-AF80-1C964D2D2C33}" type="pres">
      <dgm:prSet presAssocID="{916B2CB3-BD8C-4D49-8314-C7B542D1FAE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D33BB255-D34F-4A2D-9985-560A6E923347}" type="pres">
      <dgm:prSet presAssocID="{916B2CB3-BD8C-4D49-8314-C7B542D1FAE7}" presName="negativeSpace" presStyleCnt="0"/>
      <dgm:spPr/>
      <dgm:t>
        <a:bodyPr/>
        <a:lstStyle/>
        <a:p>
          <a:endParaRPr lang="es-EC"/>
        </a:p>
      </dgm:t>
    </dgm:pt>
    <dgm:pt modelId="{DBDB6C18-068C-4BD0-895E-1992287CC2EA}" type="pres">
      <dgm:prSet presAssocID="{916B2CB3-BD8C-4D49-8314-C7B542D1FAE7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C62916B9-4BF4-448D-ABF6-3AD24EDF6B45}" type="pres">
      <dgm:prSet presAssocID="{60A6C3C9-38B1-4860-9C6F-9AF9C24C7840}" presName="spaceBetweenRectangles" presStyleCnt="0"/>
      <dgm:spPr/>
      <dgm:t>
        <a:bodyPr/>
        <a:lstStyle/>
        <a:p>
          <a:endParaRPr lang="es-EC"/>
        </a:p>
      </dgm:t>
    </dgm:pt>
    <dgm:pt modelId="{95AA08E1-25F4-4615-AF90-04C07CEB4B09}" type="pres">
      <dgm:prSet presAssocID="{9C7154D1-5696-4E71-BFF1-9E8494CED883}" presName="parentLin" presStyleCnt="0"/>
      <dgm:spPr/>
      <dgm:t>
        <a:bodyPr/>
        <a:lstStyle/>
        <a:p>
          <a:endParaRPr lang="es-EC"/>
        </a:p>
      </dgm:t>
    </dgm:pt>
    <dgm:pt modelId="{3918344D-0A41-4D35-9FCC-06E6FC3C5B50}" type="pres">
      <dgm:prSet presAssocID="{9C7154D1-5696-4E71-BFF1-9E8494CED883}" presName="parentLeftMargin" presStyleLbl="node1" presStyleIdx="1" presStyleCnt="6"/>
      <dgm:spPr/>
      <dgm:t>
        <a:bodyPr/>
        <a:lstStyle/>
        <a:p>
          <a:endParaRPr lang="es-EC"/>
        </a:p>
      </dgm:t>
    </dgm:pt>
    <dgm:pt modelId="{5886E1F7-D0E9-48A1-9B5E-632BBCB48EA6}" type="pres">
      <dgm:prSet presAssocID="{9C7154D1-5696-4E71-BFF1-9E8494CED88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8C51ECF8-4FDF-4C3F-B84C-0D16D7D8456B}" type="pres">
      <dgm:prSet presAssocID="{9C7154D1-5696-4E71-BFF1-9E8494CED883}" presName="negativeSpace" presStyleCnt="0"/>
      <dgm:spPr/>
      <dgm:t>
        <a:bodyPr/>
        <a:lstStyle/>
        <a:p>
          <a:endParaRPr lang="es-EC"/>
        </a:p>
      </dgm:t>
    </dgm:pt>
    <dgm:pt modelId="{0FCEFA27-522C-4833-A356-61E6AA85A50F}" type="pres">
      <dgm:prSet presAssocID="{9C7154D1-5696-4E71-BFF1-9E8494CED883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5F201608-BD93-4AEC-97DC-CB79B59E8B56}" type="pres">
      <dgm:prSet presAssocID="{A9D4086A-9844-42F3-A285-42F8D44D5AA7}" presName="spaceBetweenRectangles" presStyleCnt="0"/>
      <dgm:spPr/>
      <dgm:t>
        <a:bodyPr/>
        <a:lstStyle/>
        <a:p>
          <a:endParaRPr lang="es-EC"/>
        </a:p>
      </dgm:t>
    </dgm:pt>
    <dgm:pt modelId="{805A3195-0E15-4DE2-AD62-7A1E2ECC4A06}" type="pres">
      <dgm:prSet presAssocID="{631F2893-EE0C-46C7-BC0A-0E8D0F85AB84}" presName="parentLin" presStyleCnt="0"/>
      <dgm:spPr/>
      <dgm:t>
        <a:bodyPr/>
        <a:lstStyle/>
        <a:p>
          <a:endParaRPr lang="es-EC"/>
        </a:p>
      </dgm:t>
    </dgm:pt>
    <dgm:pt modelId="{6A7954C3-575B-414B-ADF8-F6C9B815CCA4}" type="pres">
      <dgm:prSet presAssocID="{631F2893-EE0C-46C7-BC0A-0E8D0F85AB84}" presName="parentLeftMargin" presStyleLbl="node1" presStyleIdx="2" presStyleCnt="6"/>
      <dgm:spPr/>
      <dgm:t>
        <a:bodyPr/>
        <a:lstStyle/>
        <a:p>
          <a:endParaRPr lang="es-EC"/>
        </a:p>
      </dgm:t>
    </dgm:pt>
    <dgm:pt modelId="{206CBFF0-BD88-4637-8EC6-BF5F496DE0E5}" type="pres">
      <dgm:prSet presAssocID="{631F2893-EE0C-46C7-BC0A-0E8D0F85AB84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B16CBD2E-931D-4ECB-81D4-F508E7B17A2F}" type="pres">
      <dgm:prSet presAssocID="{631F2893-EE0C-46C7-BC0A-0E8D0F85AB84}" presName="negativeSpace" presStyleCnt="0"/>
      <dgm:spPr/>
      <dgm:t>
        <a:bodyPr/>
        <a:lstStyle/>
        <a:p>
          <a:endParaRPr lang="es-EC"/>
        </a:p>
      </dgm:t>
    </dgm:pt>
    <dgm:pt modelId="{8AF14F68-427D-4F45-B9FA-34EF4A2BA88F}" type="pres">
      <dgm:prSet presAssocID="{631F2893-EE0C-46C7-BC0A-0E8D0F85AB84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65D9EA93-80DB-48B1-A952-B5A3175CB389}" type="pres">
      <dgm:prSet presAssocID="{789453F9-86D4-4AC2-B983-DBCA25D4E976}" presName="spaceBetweenRectangles" presStyleCnt="0"/>
      <dgm:spPr/>
      <dgm:t>
        <a:bodyPr/>
        <a:lstStyle/>
        <a:p>
          <a:endParaRPr lang="es-EC"/>
        </a:p>
      </dgm:t>
    </dgm:pt>
    <dgm:pt modelId="{8B6C796C-B0C9-4FE0-9154-B9C4868E2781}" type="pres">
      <dgm:prSet presAssocID="{46A6204E-085D-450B-A0B5-270B6A08CABB}" presName="parentLin" presStyleCnt="0"/>
      <dgm:spPr/>
      <dgm:t>
        <a:bodyPr/>
        <a:lstStyle/>
        <a:p>
          <a:endParaRPr lang="es-EC"/>
        </a:p>
      </dgm:t>
    </dgm:pt>
    <dgm:pt modelId="{295424DF-5A2E-4219-91A7-E2561C42F2C8}" type="pres">
      <dgm:prSet presAssocID="{46A6204E-085D-450B-A0B5-270B6A08CABB}" presName="parentLeftMargin" presStyleLbl="node1" presStyleIdx="3" presStyleCnt="6"/>
      <dgm:spPr/>
      <dgm:t>
        <a:bodyPr/>
        <a:lstStyle/>
        <a:p>
          <a:endParaRPr lang="es-EC"/>
        </a:p>
      </dgm:t>
    </dgm:pt>
    <dgm:pt modelId="{7BA1827C-D20E-4B5A-BD87-75B4D7082F24}" type="pres">
      <dgm:prSet presAssocID="{46A6204E-085D-450B-A0B5-270B6A08CAB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2854A610-566D-4016-A0C2-A452C2B91741}" type="pres">
      <dgm:prSet presAssocID="{46A6204E-085D-450B-A0B5-270B6A08CABB}" presName="negativeSpace" presStyleCnt="0"/>
      <dgm:spPr/>
      <dgm:t>
        <a:bodyPr/>
        <a:lstStyle/>
        <a:p>
          <a:endParaRPr lang="es-EC"/>
        </a:p>
      </dgm:t>
    </dgm:pt>
    <dgm:pt modelId="{E8BB5792-D12D-4099-984A-7FF180ED9B07}" type="pres">
      <dgm:prSet presAssocID="{46A6204E-085D-450B-A0B5-270B6A08CABB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CC6ECA18-EF00-483F-B363-61FCE52D8700}" type="pres">
      <dgm:prSet presAssocID="{44F56DE5-D1BA-48F7-9BCC-789AE5BB205F}" presName="spaceBetweenRectangles" presStyleCnt="0"/>
      <dgm:spPr/>
      <dgm:t>
        <a:bodyPr/>
        <a:lstStyle/>
        <a:p>
          <a:endParaRPr lang="es-EC"/>
        </a:p>
      </dgm:t>
    </dgm:pt>
    <dgm:pt modelId="{5F6F2BB5-6AB0-416E-AEFE-FAB26272853C}" type="pres">
      <dgm:prSet presAssocID="{55730A05-C255-4BF1-9EEA-EF2893A03C2C}" presName="parentLin" presStyleCnt="0"/>
      <dgm:spPr/>
      <dgm:t>
        <a:bodyPr/>
        <a:lstStyle/>
        <a:p>
          <a:endParaRPr lang="es-EC"/>
        </a:p>
      </dgm:t>
    </dgm:pt>
    <dgm:pt modelId="{FAE4F10D-80B8-410D-BA07-5F648998D1E8}" type="pres">
      <dgm:prSet presAssocID="{55730A05-C255-4BF1-9EEA-EF2893A03C2C}" presName="parentLeftMargin" presStyleLbl="node1" presStyleIdx="4" presStyleCnt="6"/>
      <dgm:spPr/>
      <dgm:t>
        <a:bodyPr/>
        <a:lstStyle/>
        <a:p>
          <a:endParaRPr lang="es-EC"/>
        </a:p>
      </dgm:t>
    </dgm:pt>
    <dgm:pt modelId="{631F29E2-E627-4594-B850-B187E23C1204}" type="pres">
      <dgm:prSet presAssocID="{55730A05-C255-4BF1-9EEA-EF2893A03C2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CA49248E-D834-4A12-B6EA-2CD2B51C1411}" type="pres">
      <dgm:prSet presAssocID="{55730A05-C255-4BF1-9EEA-EF2893A03C2C}" presName="negativeSpace" presStyleCnt="0"/>
      <dgm:spPr/>
      <dgm:t>
        <a:bodyPr/>
        <a:lstStyle/>
        <a:p>
          <a:endParaRPr lang="es-EC"/>
        </a:p>
      </dgm:t>
    </dgm:pt>
    <dgm:pt modelId="{B25FBD54-6F35-4F9A-835D-14EC51A2D75D}" type="pres">
      <dgm:prSet presAssocID="{55730A05-C255-4BF1-9EEA-EF2893A03C2C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es-EC"/>
        </a:p>
      </dgm:t>
    </dgm:pt>
  </dgm:ptLst>
  <dgm:cxnLst>
    <dgm:cxn modelId="{9C4FAE1F-9858-4B84-940C-5D6ECBE80866}" type="presOf" srcId="{55730A05-C255-4BF1-9EEA-EF2893A03C2C}" destId="{631F29E2-E627-4594-B850-B187E23C1204}" srcOrd="1" destOrd="0" presId="urn:microsoft.com/office/officeart/2005/8/layout/list1"/>
    <dgm:cxn modelId="{66BDC31D-1042-4BD8-AECC-717DB884D4E0}" type="presOf" srcId="{7250BD04-1008-4866-89B0-1D16300916BE}" destId="{FAA320A3-DA35-4EF1-AFC4-5221B8FBC83D}" srcOrd="1" destOrd="0" presId="urn:microsoft.com/office/officeart/2005/8/layout/list1"/>
    <dgm:cxn modelId="{964202F0-02C0-477D-B9B5-F41179EE177E}" type="presOf" srcId="{671E02DB-88E8-4E9A-AD6B-00BCA008881C}" destId="{B25FBD54-6F35-4F9A-835D-14EC51A2D75D}" srcOrd="0" destOrd="0" presId="urn:microsoft.com/office/officeart/2005/8/layout/list1"/>
    <dgm:cxn modelId="{90825A4D-96CC-4827-8247-B611594F0D6C}" srcId="{55730A05-C255-4BF1-9EEA-EF2893A03C2C}" destId="{671E02DB-88E8-4E9A-AD6B-00BCA008881C}" srcOrd="0" destOrd="0" parTransId="{B30C996C-DC36-41E2-B79F-48820160712E}" sibTransId="{8C89D116-D4EC-4399-8273-63E3C29A9645}"/>
    <dgm:cxn modelId="{9EAEAADA-311D-43A9-B552-8CD23C26E79B}" srcId="{9C7154D1-5696-4E71-BFF1-9E8494CED883}" destId="{72DB36FA-2C5D-4BD9-B120-E588E74A8E66}" srcOrd="0" destOrd="0" parTransId="{57BB106C-BDE3-434E-8398-9F19C1710D94}" sibTransId="{9CA6EF8E-A6FE-477D-867C-0AF95B7D78F5}"/>
    <dgm:cxn modelId="{EB6FF9AA-9903-47F6-ADF6-88838D25981E}" srcId="{9236F7C8-A787-40BA-BD89-67D9A90C0B60}" destId="{9C7154D1-5696-4E71-BFF1-9E8494CED883}" srcOrd="2" destOrd="0" parTransId="{9977EECA-D407-4C97-A9FC-5EFB68D11C7B}" sibTransId="{A9D4086A-9844-42F3-A285-42F8D44D5AA7}"/>
    <dgm:cxn modelId="{6F6B2F2D-C1AC-425A-A33B-0049210585EC}" type="presOf" srcId="{631F2893-EE0C-46C7-BC0A-0E8D0F85AB84}" destId="{6A7954C3-575B-414B-ADF8-F6C9B815CCA4}" srcOrd="0" destOrd="0" presId="urn:microsoft.com/office/officeart/2005/8/layout/list1"/>
    <dgm:cxn modelId="{828F7B4D-30C6-4E11-93B2-75F67BE172E4}" type="presOf" srcId="{D9BFAA12-9A1D-4B84-9A13-001BB49D32A8}" destId="{3BCB31ED-EA19-4F13-B09E-DE7D9E6CC38B}" srcOrd="0" destOrd="0" presId="urn:microsoft.com/office/officeart/2005/8/layout/list1"/>
    <dgm:cxn modelId="{7EF6BB7C-4D19-4149-8229-6BEFF5CA9855}" type="presOf" srcId="{914DFBE7-6DF6-43A6-AA17-BD800432E190}" destId="{8AF14F68-427D-4F45-B9FA-34EF4A2BA88F}" srcOrd="0" destOrd="0" presId="urn:microsoft.com/office/officeart/2005/8/layout/list1"/>
    <dgm:cxn modelId="{B43D56C4-1853-4396-BB49-1691A8FFFCD1}" srcId="{9236F7C8-A787-40BA-BD89-67D9A90C0B60}" destId="{631F2893-EE0C-46C7-BC0A-0E8D0F85AB84}" srcOrd="3" destOrd="0" parTransId="{465D62AE-F656-4D84-B055-6DC80E42799A}" sibTransId="{789453F9-86D4-4AC2-B983-DBCA25D4E976}"/>
    <dgm:cxn modelId="{CAA4F701-BBED-43E5-99D7-75E3CAFFA1D8}" type="presOf" srcId="{55730A05-C255-4BF1-9EEA-EF2893A03C2C}" destId="{FAE4F10D-80B8-410D-BA07-5F648998D1E8}" srcOrd="0" destOrd="0" presId="urn:microsoft.com/office/officeart/2005/8/layout/list1"/>
    <dgm:cxn modelId="{5D170701-9AC0-4FE7-9A5B-4CABCC7C7DC1}" type="presOf" srcId="{9C7154D1-5696-4E71-BFF1-9E8494CED883}" destId="{3918344D-0A41-4D35-9FCC-06E6FC3C5B50}" srcOrd="0" destOrd="0" presId="urn:microsoft.com/office/officeart/2005/8/layout/list1"/>
    <dgm:cxn modelId="{F541C8C1-363E-475D-AA37-3CE8FEAAA374}" srcId="{916B2CB3-BD8C-4D49-8314-C7B542D1FAE7}" destId="{9F538E3E-9392-4564-86B4-3025FFB316BD}" srcOrd="0" destOrd="0" parTransId="{CE122A5C-3090-4799-B4B0-BEFF03064184}" sibTransId="{A557C20E-FAF2-4A35-B69E-27285548FDD4}"/>
    <dgm:cxn modelId="{7F814533-0FD7-4803-8B41-35D0F54702B2}" type="presOf" srcId="{E875E968-40D9-46DF-8371-878EB9971719}" destId="{DBDB6C18-068C-4BD0-895E-1992287CC2EA}" srcOrd="0" destOrd="1" presId="urn:microsoft.com/office/officeart/2005/8/layout/list1"/>
    <dgm:cxn modelId="{69053021-505C-472C-A07E-9B480AD0CC3C}" type="presOf" srcId="{46A6204E-085D-450B-A0B5-270B6A08CABB}" destId="{295424DF-5A2E-4219-91A7-E2561C42F2C8}" srcOrd="0" destOrd="0" presId="urn:microsoft.com/office/officeart/2005/8/layout/list1"/>
    <dgm:cxn modelId="{96E01DD4-9F7C-4273-BD78-4D9CCBF65C26}" srcId="{46A6204E-085D-450B-A0B5-270B6A08CABB}" destId="{81F4DAF3-7D29-4421-BEB4-D91A8C1C5B72}" srcOrd="1" destOrd="0" parTransId="{21BE0B7E-6091-4944-BD29-E950643D8F0A}" sibTransId="{F6063EAF-816B-49BE-A567-5D7771EFF783}"/>
    <dgm:cxn modelId="{546A7043-9699-4E03-AB8C-2BD56AC1D8B2}" type="presOf" srcId="{46A6204E-085D-450B-A0B5-270B6A08CABB}" destId="{7BA1827C-D20E-4B5A-BD87-75B4D7082F24}" srcOrd="1" destOrd="0" presId="urn:microsoft.com/office/officeart/2005/8/layout/list1"/>
    <dgm:cxn modelId="{4CF62F94-79F1-48BE-A369-64D4A82CDA36}" srcId="{9236F7C8-A787-40BA-BD89-67D9A90C0B60}" destId="{7250BD04-1008-4866-89B0-1D16300916BE}" srcOrd="0" destOrd="0" parTransId="{6FE9BFDD-B866-4E74-BF89-67C5180D1DF0}" sibTransId="{88946260-442F-4480-A257-EA758A59AF83}"/>
    <dgm:cxn modelId="{D80C58CF-93F6-4000-8D5F-6A2638086B06}" srcId="{7250BD04-1008-4866-89B0-1D16300916BE}" destId="{D9BFAA12-9A1D-4B84-9A13-001BB49D32A8}" srcOrd="0" destOrd="0" parTransId="{1DA5A567-8F63-4F45-A0E9-199F96AF71C7}" sibTransId="{C2D03E23-9CD2-43EB-BC57-06E803CB9DB3}"/>
    <dgm:cxn modelId="{3BA64548-9902-4FA1-90C0-724B98DF809B}" srcId="{631F2893-EE0C-46C7-BC0A-0E8D0F85AB84}" destId="{914DFBE7-6DF6-43A6-AA17-BD800432E190}" srcOrd="0" destOrd="0" parTransId="{CE17AD8A-91F3-4C1A-B3C3-2931189CA29E}" sibTransId="{83CED8EC-0124-4EBF-B9C3-3623571187ED}"/>
    <dgm:cxn modelId="{47CF8C78-C871-44DA-890A-8199522C433F}" type="presOf" srcId="{9236F7C8-A787-40BA-BD89-67D9A90C0B60}" destId="{88D50551-2612-48F3-8E49-E99D35ED65FD}" srcOrd="0" destOrd="0" presId="urn:microsoft.com/office/officeart/2005/8/layout/list1"/>
    <dgm:cxn modelId="{9520E3B7-CB80-45EA-A89F-D492ADD60495}" srcId="{9236F7C8-A787-40BA-BD89-67D9A90C0B60}" destId="{916B2CB3-BD8C-4D49-8314-C7B542D1FAE7}" srcOrd="1" destOrd="0" parTransId="{7707BC25-51C3-4547-980B-CA8F942E961E}" sibTransId="{60A6C3C9-38B1-4860-9C6F-9AF9C24C7840}"/>
    <dgm:cxn modelId="{116FCB46-CEDA-4CE8-9628-1CC94E0D0D21}" srcId="{916B2CB3-BD8C-4D49-8314-C7B542D1FAE7}" destId="{E875E968-40D9-46DF-8371-878EB9971719}" srcOrd="1" destOrd="0" parTransId="{9A904E41-82D3-422B-B012-D1BF95879035}" sibTransId="{9B5F7099-4F2D-4BA5-ACF0-7ACF07BE1002}"/>
    <dgm:cxn modelId="{191851A2-3782-41E5-98B8-4BD9A3BC1E95}" type="presOf" srcId="{7250BD04-1008-4866-89B0-1D16300916BE}" destId="{A4D474C4-2B51-41C3-8AD5-52BC41AF73FB}" srcOrd="0" destOrd="0" presId="urn:microsoft.com/office/officeart/2005/8/layout/list1"/>
    <dgm:cxn modelId="{804450C1-7CAB-48D1-A6EB-4BEF79F56E4C}" type="presOf" srcId="{916B2CB3-BD8C-4D49-8314-C7B542D1FAE7}" destId="{263E7B68-AC05-4DDC-AF80-1C964D2D2C33}" srcOrd="1" destOrd="0" presId="urn:microsoft.com/office/officeart/2005/8/layout/list1"/>
    <dgm:cxn modelId="{6E29D995-54F4-4DD3-B946-0211367786CD}" type="presOf" srcId="{81F4DAF3-7D29-4421-BEB4-D91A8C1C5B72}" destId="{E8BB5792-D12D-4099-984A-7FF180ED9B07}" srcOrd="0" destOrd="1" presId="urn:microsoft.com/office/officeart/2005/8/layout/list1"/>
    <dgm:cxn modelId="{EABC0FD9-18DF-4779-BCF0-8B9C806BF52B}" type="presOf" srcId="{57A0A3A0-AB55-42F8-91DE-06586B09C91A}" destId="{E8BB5792-D12D-4099-984A-7FF180ED9B07}" srcOrd="0" destOrd="0" presId="urn:microsoft.com/office/officeart/2005/8/layout/list1"/>
    <dgm:cxn modelId="{427BDE22-5A28-4095-B6B3-BFEED92B9784}" srcId="{9236F7C8-A787-40BA-BD89-67D9A90C0B60}" destId="{55730A05-C255-4BF1-9EEA-EF2893A03C2C}" srcOrd="5" destOrd="0" parTransId="{F356B8F0-D5D5-4E65-9B52-1AE480715C68}" sibTransId="{B3376FB7-DE89-4EF5-8CDD-CB74DCDFC81E}"/>
    <dgm:cxn modelId="{9E46FA52-78EC-4047-8B29-1EC06A3F9354}" type="presOf" srcId="{72DB36FA-2C5D-4BD9-B120-E588E74A8E66}" destId="{0FCEFA27-522C-4833-A356-61E6AA85A50F}" srcOrd="0" destOrd="0" presId="urn:microsoft.com/office/officeart/2005/8/layout/list1"/>
    <dgm:cxn modelId="{A514876A-CDE9-410C-9596-13F6E3CC64C9}" type="presOf" srcId="{9F538E3E-9392-4564-86B4-3025FFB316BD}" destId="{DBDB6C18-068C-4BD0-895E-1992287CC2EA}" srcOrd="0" destOrd="0" presId="urn:microsoft.com/office/officeart/2005/8/layout/list1"/>
    <dgm:cxn modelId="{71822B7B-C00D-47F3-967D-FD600E0A8721}" srcId="{9236F7C8-A787-40BA-BD89-67D9A90C0B60}" destId="{46A6204E-085D-450B-A0B5-270B6A08CABB}" srcOrd="4" destOrd="0" parTransId="{7AA2C8A6-C4CF-43D5-AE14-1B377D6B9861}" sibTransId="{44F56DE5-D1BA-48F7-9BCC-789AE5BB205F}"/>
    <dgm:cxn modelId="{384E99AD-5B32-4095-99DF-4490DB366BCD}" type="presOf" srcId="{631F2893-EE0C-46C7-BC0A-0E8D0F85AB84}" destId="{206CBFF0-BD88-4637-8EC6-BF5F496DE0E5}" srcOrd="1" destOrd="0" presId="urn:microsoft.com/office/officeart/2005/8/layout/list1"/>
    <dgm:cxn modelId="{9B06CAF1-49AC-4927-B265-B0ACD25FE5F5}" srcId="{46A6204E-085D-450B-A0B5-270B6A08CABB}" destId="{57A0A3A0-AB55-42F8-91DE-06586B09C91A}" srcOrd="0" destOrd="0" parTransId="{6AABF5F3-C244-4116-BF82-9BAA775DDA2F}" sibTransId="{8041DFE6-A6B0-42C7-A100-C3F1B6915295}"/>
    <dgm:cxn modelId="{66331F62-B2C9-4C57-9C9B-9B6A21DD8CC5}" type="presOf" srcId="{9C7154D1-5696-4E71-BFF1-9E8494CED883}" destId="{5886E1F7-D0E9-48A1-9B5E-632BBCB48EA6}" srcOrd="1" destOrd="0" presId="urn:microsoft.com/office/officeart/2005/8/layout/list1"/>
    <dgm:cxn modelId="{E4E6699B-5BCD-4597-A2A7-E98C78C62394}" type="presOf" srcId="{916B2CB3-BD8C-4D49-8314-C7B542D1FAE7}" destId="{E304B772-F702-4A0B-B6AE-E973D24BDA14}" srcOrd="0" destOrd="0" presId="urn:microsoft.com/office/officeart/2005/8/layout/list1"/>
    <dgm:cxn modelId="{65706703-99E5-478D-9383-6A4EBA7A6F02}" type="presParOf" srcId="{88D50551-2612-48F3-8E49-E99D35ED65FD}" destId="{917D119A-AE97-4919-BEAC-3A3653C6E55E}" srcOrd="0" destOrd="0" presId="urn:microsoft.com/office/officeart/2005/8/layout/list1"/>
    <dgm:cxn modelId="{BC812128-C518-4229-ABC0-ACF9AFCEB13F}" type="presParOf" srcId="{917D119A-AE97-4919-BEAC-3A3653C6E55E}" destId="{A4D474C4-2B51-41C3-8AD5-52BC41AF73FB}" srcOrd="0" destOrd="0" presId="urn:microsoft.com/office/officeart/2005/8/layout/list1"/>
    <dgm:cxn modelId="{3891BC4C-FB49-4B60-B3C4-EF033CD2F505}" type="presParOf" srcId="{917D119A-AE97-4919-BEAC-3A3653C6E55E}" destId="{FAA320A3-DA35-4EF1-AFC4-5221B8FBC83D}" srcOrd="1" destOrd="0" presId="urn:microsoft.com/office/officeart/2005/8/layout/list1"/>
    <dgm:cxn modelId="{F38AE1EF-74B7-407D-90A1-B9DA3FFF6DAC}" type="presParOf" srcId="{88D50551-2612-48F3-8E49-E99D35ED65FD}" destId="{BC89710E-3184-4719-A379-EADB0F75EE14}" srcOrd="1" destOrd="0" presId="urn:microsoft.com/office/officeart/2005/8/layout/list1"/>
    <dgm:cxn modelId="{528E31E9-6E1A-40F0-913F-4A85C8E0E6DC}" type="presParOf" srcId="{88D50551-2612-48F3-8E49-E99D35ED65FD}" destId="{3BCB31ED-EA19-4F13-B09E-DE7D9E6CC38B}" srcOrd="2" destOrd="0" presId="urn:microsoft.com/office/officeart/2005/8/layout/list1"/>
    <dgm:cxn modelId="{5AE2D691-BB84-451E-BBF5-EE05BF9C9873}" type="presParOf" srcId="{88D50551-2612-48F3-8E49-E99D35ED65FD}" destId="{DBCE4A35-B792-4700-98E4-71926A6FDCF7}" srcOrd="3" destOrd="0" presId="urn:microsoft.com/office/officeart/2005/8/layout/list1"/>
    <dgm:cxn modelId="{6062FEE9-5E60-4038-8E5B-1DA4A1E72DE9}" type="presParOf" srcId="{88D50551-2612-48F3-8E49-E99D35ED65FD}" destId="{1DE80B0F-3075-4427-95DC-FCDCFD80F524}" srcOrd="4" destOrd="0" presId="urn:microsoft.com/office/officeart/2005/8/layout/list1"/>
    <dgm:cxn modelId="{AB9A574C-B8FB-4B08-A416-C0839DD5A681}" type="presParOf" srcId="{1DE80B0F-3075-4427-95DC-FCDCFD80F524}" destId="{E304B772-F702-4A0B-B6AE-E973D24BDA14}" srcOrd="0" destOrd="0" presId="urn:microsoft.com/office/officeart/2005/8/layout/list1"/>
    <dgm:cxn modelId="{8500932C-D683-45F3-953E-4222F86E8F28}" type="presParOf" srcId="{1DE80B0F-3075-4427-95DC-FCDCFD80F524}" destId="{263E7B68-AC05-4DDC-AF80-1C964D2D2C33}" srcOrd="1" destOrd="0" presId="urn:microsoft.com/office/officeart/2005/8/layout/list1"/>
    <dgm:cxn modelId="{D5893DB5-39A5-4459-AB33-E440E7C31038}" type="presParOf" srcId="{88D50551-2612-48F3-8E49-E99D35ED65FD}" destId="{D33BB255-D34F-4A2D-9985-560A6E923347}" srcOrd="5" destOrd="0" presId="urn:microsoft.com/office/officeart/2005/8/layout/list1"/>
    <dgm:cxn modelId="{D1A62134-4417-4AF9-B896-6000F62A7CC9}" type="presParOf" srcId="{88D50551-2612-48F3-8E49-E99D35ED65FD}" destId="{DBDB6C18-068C-4BD0-895E-1992287CC2EA}" srcOrd="6" destOrd="0" presId="urn:microsoft.com/office/officeart/2005/8/layout/list1"/>
    <dgm:cxn modelId="{38F12AB1-14C8-4BA5-84AC-C44157A14E11}" type="presParOf" srcId="{88D50551-2612-48F3-8E49-E99D35ED65FD}" destId="{C62916B9-4BF4-448D-ABF6-3AD24EDF6B45}" srcOrd="7" destOrd="0" presId="urn:microsoft.com/office/officeart/2005/8/layout/list1"/>
    <dgm:cxn modelId="{1619F31A-936B-47F7-9C0E-2F43D1308E5C}" type="presParOf" srcId="{88D50551-2612-48F3-8E49-E99D35ED65FD}" destId="{95AA08E1-25F4-4615-AF90-04C07CEB4B09}" srcOrd="8" destOrd="0" presId="urn:microsoft.com/office/officeart/2005/8/layout/list1"/>
    <dgm:cxn modelId="{5B68B692-3B55-4232-AC16-CD2B415C49BB}" type="presParOf" srcId="{95AA08E1-25F4-4615-AF90-04C07CEB4B09}" destId="{3918344D-0A41-4D35-9FCC-06E6FC3C5B50}" srcOrd="0" destOrd="0" presId="urn:microsoft.com/office/officeart/2005/8/layout/list1"/>
    <dgm:cxn modelId="{6FA02D80-BD7D-49A5-A454-B45794FABB2F}" type="presParOf" srcId="{95AA08E1-25F4-4615-AF90-04C07CEB4B09}" destId="{5886E1F7-D0E9-48A1-9B5E-632BBCB48EA6}" srcOrd="1" destOrd="0" presId="urn:microsoft.com/office/officeart/2005/8/layout/list1"/>
    <dgm:cxn modelId="{2C828C65-99C2-4B9A-9C40-DC3699A668AB}" type="presParOf" srcId="{88D50551-2612-48F3-8E49-E99D35ED65FD}" destId="{8C51ECF8-4FDF-4C3F-B84C-0D16D7D8456B}" srcOrd="9" destOrd="0" presId="urn:microsoft.com/office/officeart/2005/8/layout/list1"/>
    <dgm:cxn modelId="{E884E58D-9561-4725-A8CD-6E33C2384427}" type="presParOf" srcId="{88D50551-2612-48F3-8E49-E99D35ED65FD}" destId="{0FCEFA27-522C-4833-A356-61E6AA85A50F}" srcOrd="10" destOrd="0" presId="urn:microsoft.com/office/officeart/2005/8/layout/list1"/>
    <dgm:cxn modelId="{EF96C1F5-AD4A-4FBC-ACBA-EA100B76329C}" type="presParOf" srcId="{88D50551-2612-48F3-8E49-E99D35ED65FD}" destId="{5F201608-BD93-4AEC-97DC-CB79B59E8B56}" srcOrd="11" destOrd="0" presId="urn:microsoft.com/office/officeart/2005/8/layout/list1"/>
    <dgm:cxn modelId="{BE00BDE0-6F72-45E2-9415-3B177C2D2BCA}" type="presParOf" srcId="{88D50551-2612-48F3-8E49-E99D35ED65FD}" destId="{805A3195-0E15-4DE2-AD62-7A1E2ECC4A06}" srcOrd="12" destOrd="0" presId="urn:microsoft.com/office/officeart/2005/8/layout/list1"/>
    <dgm:cxn modelId="{B840F095-1609-46E9-9071-30A7EF88AC71}" type="presParOf" srcId="{805A3195-0E15-4DE2-AD62-7A1E2ECC4A06}" destId="{6A7954C3-575B-414B-ADF8-F6C9B815CCA4}" srcOrd="0" destOrd="0" presId="urn:microsoft.com/office/officeart/2005/8/layout/list1"/>
    <dgm:cxn modelId="{9D23FF21-9275-46B5-AC51-34CABD4CAED4}" type="presParOf" srcId="{805A3195-0E15-4DE2-AD62-7A1E2ECC4A06}" destId="{206CBFF0-BD88-4637-8EC6-BF5F496DE0E5}" srcOrd="1" destOrd="0" presId="urn:microsoft.com/office/officeart/2005/8/layout/list1"/>
    <dgm:cxn modelId="{BC932DA1-862D-4144-8E69-C83267C09828}" type="presParOf" srcId="{88D50551-2612-48F3-8E49-E99D35ED65FD}" destId="{B16CBD2E-931D-4ECB-81D4-F508E7B17A2F}" srcOrd="13" destOrd="0" presId="urn:microsoft.com/office/officeart/2005/8/layout/list1"/>
    <dgm:cxn modelId="{5B210CA7-51AC-47D8-8AD0-162CB9910B7E}" type="presParOf" srcId="{88D50551-2612-48F3-8E49-E99D35ED65FD}" destId="{8AF14F68-427D-4F45-B9FA-34EF4A2BA88F}" srcOrd="14" destOrd="0" presId="urn:microsoft.com/office/officeart/2005/8/layout/list1"/>
    <dgm:cxn modelId="{53A4BD28-49A2-4582-BDFE-EEFD8104386A}" type="presParOf" srcId="{88D50551-2612-48F3-8E49-E99D35ED65FD}" destId="{65D9EA93-80DB-48B1-A952-B5A3175CB389}" srcOrd="15" destOrd="0" presId="urn:microsoft.com/office/officeart/2005/8/layout/list1"/>
    <dgm:cxn modelId="{163044A8-C7BE-495A-BD70-14DFC6616E11}" type="presParOf" srcId="{88D50551-2612-48F3-8E49-E99D35ED65FD}" destId="{8B6C796C-B0C9-4FE0-9154-B9C4868E2781}" srcOrd="16" destOrd="0" presId="urn:microsoft.com/office/officeart/2005/8/layout/list1"/>
    <dgm:cxn modelId="{FB962BE8-1E73-42F2-8667-2B6ACD8838B7}" type="presParOf" srcId="{8B6C796C-B0C9-4FE0-9154-B9C4868E2781}" destId="{295424DF-5A2E-4219-91A7-E2561C42F2C8}" srcOrd="0" destOrd="0" presId="urn:microsoft.com/office/officeart/2005/8/layout/list1"/>
    <dgm:cxn modelId="{4A1DDCB7-ECDD-42C2-8467-B5DF9AB33C8C}" type="presParOf" srcId="{8B6C796C-B0C9-4FE0-9154-B9C4868E2781}" destId="{7BA1827C-D20E-4B5A-BD87-75B4D7082F24}" srcOrd="1" destOrd="0" presId="urn:microsoft.com/office/officeart/2005/8/layout/list1"/>
    <dgm:cxn modelId="{0B1D17AE-5FD6-4B4E-A4E3-D36E29E1EEBB}" type="presParOf" srcId="{88D50551-2612-48F3-8E49-E99D35ED65FD}" destId="{2854A610-566D-4016-A0C2-A452C2B91741}" srcOrd="17" destOrd="0" presId="urn:microsoft.com/office/officeart/2005/8/layout/list1"/>
    <dgm:cxn modelId="{78526D0D-4387-46D4-8A52-1C3549EB4A92}" type="presParOf" srcId="{88D50551-2612-48F3-8E49-E99D35ED65FD}" destId="{E8BB5792-D12D-4099-984A-7FF180ED9B07}" srcOrd="18" destOrd="0" presId="urn:microsoft.com/office/officeart/2005/8/layout/list1"/>
    <dgm:cxn modelId="{4B4D538B-3FE8-4666-A875-4674E0FB3F27}" type="presParOf" srcId="{88D50551-2612-48F3-8E49-E99D35ED65FD}" destId="{CC6ECA18-EF00-483F-B363-61FCE52D8700}" srcOrd="19" destOrd="0" presId="urn:microsoft.com/office/officeart/2005/8/layout/list1"/>
    <dgm:cxn modelId="{C9C21E30-766E-42D3-AC1A-28626CA252EF}" type="presParOf" srcId="{88D50551-2612-48F3-8E49-E99D35ED65FD}" destId="{5F6F2BB5-6AB0-416E-AEFE-FAB26272853C}" srcOrd="20" destOrd="0" presId="urn:microsoft.com/office/officeart/2005/8/layout/list1"/>
    <dgm:cxn modelId="{BFE90FC5-3CF5-4E4E-B4E3-9A0C951A2BB4}" type="presParOf" srcId="{5F6F2BB5-6AB0-416E-AEFE-FAB26272853C}" destId="{FAE4F10D-80B8-410D-BA07-5F648998D1E8}" srcOrd="0" destOrd="0" presId="urn:microsoft.com/office/officeart/2005/8/layout/list1"/>
    <dgm:cxn modelId="{8AD38AFF-DD55-4C00-8A3D-D4FA637ADB5B}" type="presParOf" srcId="{5F6F2BB5-6AB0-416E-AEFE-FAB26272853C}" destId="{631F29E2-E627-4594-B850-B187E23C1204}" srcOrd="1" destOrd="0" presId="urn:microsoft.com/office/officeart/2005/8/layout/list1"/>
    <dgm:cxn modelId="{0C554AD8-5C75-468C-B8E6-E6B39E209F6B}" type="presParOf" srcId="{88D50551-2612-48F3-8E49-E99D35ED65FD}" destId="{CA49248E-D834-4A12-B6EA-2CD2B51C1411}" srcOrd="21" destOrd="0" presId="urn:microsoft.com/office/officeart/2005/8/layout/list1"/>
    <dgm:cxn modelId="{32B9C525-B928-4A3F-A6E4-AF570B558998}" type="presParOf" srcId="{88D50551-2612-48F3-8E49-E99D35ED65FD}" destId="{B25FBD54-6F35-4F9A-835D-14EC51A2D75D}" srcOrd="22" destOrd="0" presId="urn:microsoft.com/office/officeart/2005/8/layout/list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F81E18-AE3C-4EEB-AE8D-E8C923B398CD}" type="doc">
      <dgm:prSet loTypeId="urn:microsoft.com/office/officeart/2008/layout/PictureAccent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s-EC"/>
        </a:p>
      </dgm:t>
    </dgm:pt>
    <dgm:pt modelId="{7AF60250-4326-49EA-8466-5F2EFD792B33}">
      <dgm:prSet phldrT="[Texto]" custT="1"/>
      <dgm:spPr>
        <a:noFill/>
        <a:ln>
          <a:noFill/>
        </a:ln>
      </dgm:spPr>
      <dgm:t>
        <a:bodyPr/>
        <a:lstStyle/>
        <a:p>
          <a:pPr algn="just"/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La Encuesta de Superficie y Producción Agropecuaria Continua - ESPAC, utiliza la metodología del muestreo de marcos múltiples (MMM), que consiste en la combinación del muestreo de marco de áreas (MA) con el marco de lista (ML),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este método estadístico se lleva a cabo con el fin de seleccionar unidades de investigación a partir del MA y ML. El MA excluye zonas amanzanadas , reservas naturales, cuerpos de agua, superficie con altura superior a los 3000 m.s.n.m., selva amazónica, zonas urbanas, entre otros.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gm:t>
    </dgm:pt>
    <dgm:pt modelId="{0AB43B65-C291-4365-B890-288D381DFEE0}" type="parTrans" cxnId="{75D5FF11-F2B9-417E-A502-D887A232C16E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E5E82AF3-1E2C-492C-9C46-6D3833D31CE6}" type="sibTrans" cxnId="{75D5FF11-F2B9-417E-A502-D887A232C16E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F24AE86F-D066-49A2-B790-137586393A42}">
      <dgm:prSet phldrT="[Texto]" custT="1"/>
      <dgm:spPr>
        <a:noFill/>
        <a:ln>
          <a:noFill/>
        </a:ln>
      </dgm:spPr>
      <dgm:t>
        <a:bodyPr/>
        <a:lstStyle/>
        <a:p>
          <a:pPr algn="just"/>
          <a:r>
            <a:rPr lang="es-ES" sz="1200" b="1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Marco de áreas: 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 un procedimiento estadístico que contempla la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segmentación de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 la superficie total del país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por estratos basados en intensidad de actividad agropecuaria, los cuales son divididos en Segmentos de Muestreo (SM), cuya superficie varía de acuerdo al estrato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gm:t>
    </dgm:pt>
    <dgm:pt modelId="{EC159B77-4BD0-4246-AD34-2536E984AE88}" type="parTrans" cxnId="{AE3EDFE0-BB5A-43D4-AFAD-9C1735F7062D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37A0D366-F655-4E45-87B5-D778F398F4C5}" type="sibTrans" cxnId="{AE3EDFE0-BB5A-43D4-AFAD-9C1735F7062D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5552736F-190C-46E8-B67C-98B26C0F3DFB}">
      <dgm:prSet phldrT="[Texto]" custT="1"/>
      <dgm:spPr>
        <a:noFill/>
        <a:ln>
          <a:noFill/>
        </a:ln>
      </dgm:spPr>
      <dgm:t>
        <a:bodyPr/>
        <a:lstStyle/>
        <a:p>
          <a:pPr algn="just"/>
          <a:r>
            <a:rPr lang="es-EC" sz="1200" b="1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Marco de lista: 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 un Directorio preparado por el INEC, en donde constan las principales  explotaciones dedicadas a un determinado cultivo, los que son investigados con el fin de mejorar la calidad de las estimaciones.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gm:t>
    </dgm:pt>
    <dgm:pt modelId="{016580DD-683B-4007-BF37-4E7F71AD0452}" type="parTrans" cxnId="{B44EC090-8D61-4B0C-BCA9-B9F4D5914264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ADE78D15-1D44-4B6F-9D9D-BF54C1B8A704}" type="sibTrans" cxnId="{B44EC090-8D61-4B0C-BCA9-B9F4D5914264}">
      <dgm:prSet/>
      <dgm:spPr/>
      <dgm:t>
        <a:bodyPr/>
        <a:lstStyle/>
        <a:p>
          <a:endParaRPr lang="es-EC" sz="1200">
            <a:latin typeface="+mn-lt"/>
          </a:endParaRPr>
        </a:p>
      </dgm:t>
    </dgm:pt>
    <dgm:pt modelId="{4A782D80-B91A-4FB9-A604-9143865CC7FA}" type="pres">
      <dgm:prSet presAssocID="{71F81E18-AE3C-4EEB-AE8D-E8C923B398CD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C"/>
        </a:p>
      </dgm:t>
    </dgm:pt>
    <dgm:pt modelId="{49894B33-01D5-4428-AA7B-BA41A6B87915}" type="pres">
      <dgm:prSet presAssocID="{7AF60250-4326-49EA-8466-5F2EFD792B33}" presName="root" presStyleCnt="0">
        <dgm:presLayoutVars>
          <dgm:chMax/>
          <dgm:chPref val="4"/>
        </dgm:presLayoutVars>
      </dgm:prSet>
      <dgm:spPr/>
    </dgm:pt>
    <dgm:pt modelId="{C9A9817B-3B07-4E2D-958C-37AA61226E30}" type="pres">
      <dgm:prSet presAssocID="{7AF60250-4326-49EA-8466-5F2EFD792B33}" presName="rootComposite" presStyleCnt="0">
        <dgm:presLayoutVars/>
      </dgm:prSet>
      <dgm:spPr/>
    </dgm:pt>
    <dgm:pt modelId="{9CBE10F0-6467-472F-B1D9-C3A4BC79A761}" type="pres">
      <dgm:prSet presAssocID="{7AF60250-4326-49EA-8466-5F2EFD792B33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s-EC"/>
        </a:p>
      </dgm:t>
    </dgm:pt>
    <dgm:pt modelId="{4EFCDCE9-D1EA-4C32-9DAF-6693F1DCBC53}" type="pres">
      <dgm:prSet presAssocID="{7AF60250-4326-49EA-8466-5F2EFD792B33}" presName="childShape" presStyleCnt="0">
        <dgm:presLayoutVars>
          <dgm:chMax val="0"/>
          <dgm:chPref val="0"/>
        </dgm:presLayoutVars>
      </dgm:prSet>
      <dgm:spPr/>
    </dgm:pt>
    <dgm:pt modelId="{29CB0DD7-A212-4FB1-8926-9A76B3C7E5D9}" type="pres">
      <dgm:prSet presAssocID="{F24AE86F-D066-49A2-B790-137586393A42}" presName="childComposite" presStyleCnt="0">
        <dgm:presLayoutVars>
          <dgm:chMax val="0"/>
          <dgm:chPref val="0"/>
        </dgm:presLayoutVars>
      </dgm:prSet>
      <dgm:spPr/>
    </dgm:pt>
    <dgm:pt modelId="{F8DBB72F-1202-4401-B39A-C72F214EB2DC}" type="pres">
      <dgm:prSet presAssocID="{F24AE86F-D066-49A2-B790-137586393A42}" presName="Image" presStyleLbl="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solidFill>
            <a:srgbClr val="2AB268"/>
          </a:solidFill>
        </a:ln>
      </dgm:spPr>
    </dgm:pt>
    <dgm:pt modelId="{B78FA118-0D33-4D9E-A523-A6FC54BBE063}" type="pres">
      <dgm:prSet presAssocID="{F24AE86F-D066-49A2-B790-137586393A42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C"/>
        </a:p>
      </dgm:t>
    </dgm:pt>
    <dgm:pt modelId="{14B073B4-DC9F-4577-B79A-1BF2A139C214}" type="pres">
      <dgm:prSet presAssocID="{5552736F-190C-46E8-B67C-98B26C0F3DFB}" presName="childComposite" presStyleCnt="0">
        <dgm:presLayoutVars>
          <dgm:chMax val="0"/>
          <dgm:chPref val="0"/>
        </dgm:presLayoutVars>
      </dgm:prSet>
      <dgm:spPr/>
    </dgm:pt>
    <dgm:pt modelId="{4854FDC3-6468-44EE-8CFF-D039E7FE58C8}" type="pres">
      <dgm:prSet presAssocID="{5552736F-190C-46E8-B67C-98B26C0F3DFB}" presName="Image" presStyleLbl="nod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solidFill>
            <a:srgbClr val="2AB268"/>
          </a:solidFill>
        </a:ln>
      </dgm:spPr>
    </dgm:pt>
    <dgm:pt modelId="{4D90E4D2-B4C6-484D-861C-07D8A8A7B2B7}" type="pres">
      <dgm:prSet presAssocID="{5552736F-190C-46E8-B67C-98B26C0F3DFB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C"/>
        </a:p>
      </dgm:t>
    </dgm:pt>
  </dgm:ptLst>
  <dgm:cxnLst>
    <dgm:cxn modelId="{BEA64001-63C1-4E39-AAD7-8ED4891C698E}" type="presOf" srcId="{71F81E18-AE3C-4EEB-AE8D-E8C923B398CD}" destId="{4A782D80-B91A-4FB9-A604-9143865CC7FA}" srcOrd="0" destOrd="0" presId="urn:microsoft.com/office/officeart/2008/layout/PictureAccentList"/>
    <dgm:cxn modelId="{B44EC090-8D61-4B0C-BCA9-B9F4D5914264}" srcId="{7AF60250-4326-49EA-8466-5F2EFD792B33}" destId="{5552736F-190C-46E8-B67C-98B26C0F3DFB}" srcOrd="1" destOrd="0" parTransId="{016580DD-683B-4007-BF37-4E7F71AD0452}" sibTransId="{ADE78D15-1D44-4B6F-9D9D-BF54C1B8A704}"/>
    <dgm:cxn modelId="{DE5198BF-EEC4-4DAF-8D2B-4CFC95A39756}" type="presOf" srcId="{F24AE86F-D066-49A2-B790-137586393A42}" destId="{B78FA118-0D33-4D9E-A523-A6FC54BBE063}" srcOrd="0" destOrd="0" presId="urn:microsoft.com/office/officeart/2008/layout/PictureAccentList"/>
    <dgm:cxn modelId="{4313CAFE-1AA9-4696-BCA3-B7A043CC1ED8}" type="presOf" srcId="{5552736F-190C-46E8-B67C-98B26C0F3DFB}" destId="{4D90E4D2-B4C6-484D-861C-07D8A8A7B2B7}" srcOrd="0" destOrd="0" presId="urn:microsoft.com/office/officeart/2008/layout/PictureAccentList"/>
    <dgm:cxn modelId="{AE3EDFE0-BB5A-43D4-AFAD-9C1735F7062D}" srcId="{7AF60250-4326-49EA-8466-5F2EFD792B33}" destId="{F24AE86F-D066-49A2-B790-137586393A42}" srcOrd="0" destOrd="0" parTransId="{EC159B77-4BD0-4246-AD34-2536E984AE88}" sibTransId="{37A0D366-F655-4E45-87B5-D778F398F4C5}"/>
    <dgm:cxn modelId="{26DE87A0-22E0-41FF-8514-B96CEBBF2FB8}" type="presOf" srcId="{7AF60250-4326-49EA-8466-5F2EFD792B33}" destId="{9CBE10F0-6467-472F-B1D9-C3A4BC79A761}" srcOrd="0" destOrd="0" presId="urn:microsoft.com/office/officeart/2008/layout/PictureAccentList"/>
    <dgm:cxn modelId="{75D5FF11-F2B9-417E-A502-D887A232C16E}" srcId="{71F81E18-AE3C-4EEB-AE8D-E8C923B398CD}" destId="{7AF60250-4326-49EA-8466-5F2EFD792B33}" srcOrd="0" destOrd="0" parTransId="{0AB43B65-C291-4365-B890-288D381DFEE0}" sibTransId="{E5E82AF3-1E2C-492C-9C46-6D3833D31CE6}"/>
    <dgm:cxn modelId="{41F51A98-9DB8-41AD-B41E-67FBAE51E3D7}" type="presParOf" srcId="{4A782D80-B91A-4FB9-A604-9143865CC7FA}" destId="{49894B33-01D5-4428-AA7B-BA41A6B87915}" srcOrd="0" destOrd="0" presId="urn:microsoft.com/office/officeart/2008/layout/PictureAccentList"/>
    <dgm:cxn modelId="{1A2DDF73-CC1F-46D4-B3D0-9D44899A9B55}" type="presParOf" srcId="{49894B33-01D5-4428-AA7B-BA41A6B87915}" destId="{C9A9817B-3B07-4E2D-958C-37AA61226E30}" srcOrd="0" destOrd="0" presId="urn:microsoft.com/office/officeart/2008/layout/PictureAccentList"/>
    <dgm:cxn modelId="{6C6CCEAC-0B9B-449F-BF35-5D3B464C2648}" type="presParOf" srcId="{C9A9817B-3B07-4E2D-958C-37AA61226E30}" destId="{9CBE10F0-6467-472F-B1D9-C3A4BC79A761}" srcOrd="0" destOrd="0" presId="urn:microsoft.com/office/officeart/2008/layout/PictureAccentList"/>
    <dgm:cxn modelId="{472244E6-E6D2-425C-8102-8ACAC23EE6A2}" type="presParOf" srcId="{49894B33-01D5-4428-AA7B-BA41A6B87915}" destId="{4EFCDCE9-D1EA-4C32-9DAF-6693F1DCBC53}" srcOrd="1" destOrd="0" presId="urn:microsoft.com/office/officeart/2008/layout/PictureAccentList"/>
    <dgm:cxn modelId="{8F8A1C9F-25B6-4052-A7A7-2B2A01C7F706}" type="presParOf" srcId="{4EFCDCE9-D1EA-4C32-9DAF-6693F1DCBC53}" destId="{29CB0DD7-A212-4FB1-8926-9A76B3C7E5D9}" srcOrd="0" destOrd="0" presId="urn:microsoft.com/office/officeart/2008/layout/PictureAccentList"/>
    <dgm:cxn modelId="{4A3C7C92-24B6-4FDC-A8B8-81DFFA611DA6}" type="presParOf" srcId="{29CB0DD7-A212-4FB1-8926-9A76B3C7E5D9}" destId="{F8DBB72F-1202-4401-B39A-C72F214EB2DC}" srcOrd="0" destOrd="0" presId="urn:microsoft.com/office/officeart/2008/layout/PictureAccentList"/>
    <dgm:cxn modelId="{71467027-7444-4229-88DA-55692EAE6FA5}" type="presParOf" srcId="{29CB0DD7-A212-4FB1-8926-9A76B3C7E5D9}" destId="{B78FA118-0D33-4D9E-A523-A6FC54BBE063}" srcOrd="1" destOrd="0" presId="urn:microsoft.com/office/officeart/2008/layout/PictureAccentList"/>
    <dgm:cxn modelId="{EDE285C3-8967-4D5C-BCEB-08A7CDA32BF2}" type="presParOf" srcId="{4EFCDCE9-D1EA-4C32-9DAF-6693F1DCBC53}" destId="{14B073B4-DC9F-4577-B79A-1BF2A139C214}" srcOrd="1" destOrd="0" presId="urn:microsoft.com/office/officeart/2008/layout/PictureAccentList"/>
    <dgm:cxn modelId="{F9D32D05-73E3-44A6-9F24-3615B65C4311}" type="presParOf" srcId="{14B073B4-DC9F-4577-B79A-1BF2A139C214}" destId="{4854FDC3-6468-44EE-8CFF-D039E7FE58C8}" srcOrd="0" destOrd="0" presId="urn:microsoft.com/office/officeart/2008/layout/PictureAccentList"/>
    <dgm:cxn modelId="{D8812913-8E33-4FF4-B740-E4661E38AA3A}" type="presParOf" srcId="{14B073B4-DC9F-4577-B79A-1BF2A139C214}" destId="{4D90E4D2-B4C6-484D-861C-07D8A8A7B2B7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CB31ED-EA19-4F13-B09E-DE7D9E6CC38B}">
      <dsp:nvSpPr>
        <dsp:cNvPr id="0" name=""/>
        <dsp:cNvSpPr/>
      </dsp:nvSpPr>
      <dsp:spPr>
        <a:xfrm>
          <a:off x="0" y="180709"/>
          <a:ext cx="6082154" cy="4032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100" b="0" kern="1200" smtClean="0">
              <a:solidFill>
                <a:schemeClr val="tx1">
                  <a:lumMod val="65000"/>
                  <a:lumOff val="35000"/>
                </a:schemeClr>
              </a:solidFill>
            </a:rPr>
            <a:t>Encuesta</a:t>
          </a:r>
          <a:endParaRPr lang="es-ES" sz="1100" b="0" kern="1200" dirty="0" smtClean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180709"/>
        <a:ext cx="6082154" cy="403200"/>
      </dsp:txXfrm>
    </dsp:sp>
    <dsp:sp modelId="{FAA320A3-DA35-4EF1-AFC4-5221B8FBC83D}">
      <dsp:nvSpPr>
        <dsp:cNvPr id="0" name=""/>
        <dsp:cNvSpPr/>
      </dsp:nvSpPr>
      <dsp:spPr>
        <a:xfrm>
          <a:off x="304107" y="6262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Tipo de operación</a:t>
          </a:r>
          <a:endParaRPr lang="es-ES" sz="1100" b="1" kern="1200" dirty="0" smtClean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74157"/>
        <a:ext cx="4234451" cy="213104"/>
      </dsp:txXfrm>
    </dsp:sp>
    <dsp:sp modelId="{DBDB6C18-068C-4BD0-895E-1992287CC2EA}">
      <dsp:nvSpPr>
        <dsp:cNvPr id="0" name=""/>
        <dsp:cNvSpPr/>
      </dsp:nvSpPr>
      <dsp:spPr>
        <a:xfrm>
          <a:off x="0" y="745189"/>
          <a:ext cx="6082154" cy="5796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C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Marco de áreas: 5.728 segmentos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C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Marco de lista: 3.401 unidades de observación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745189"/>
        <a:ext cx="6082154" cy="579600"/>
      </dsp:txXfrm>
    </dsp:sp>
    <dsp:sp modelId="{263E7B68-AC05-4DDC-AF80-1C964D2D2C33}">
      <dsp:nvSpPr>
        <dsp:cNvPr id="0" name=""/>
        <dsp:cNvSpPr/>
      </dsp:nvSpPr>
      <dsp:spPr>
        <a:xfrm>
          <a:off x="304107" y="62710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Tamaño de muestra</a:t>
          </a:r>
          <a:endParaRPr lang="es-ES" sz="1100" b="1" kern="1200" dirty="0" smtClean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638637"/>
        <a:ext cx="4234451" cy="213104"/>
      </dsp:txXfrm>
    </dsp:sp>
    <dsp:sp modelId="{0FCEFA27-522C-4833-A356-61E6AA85A50F}">
      <dsp:nvSpPr>
        <dsp:cNvPr id="0" name=""/>
        <dsp:cNvSpPr/>
      </dsp:nvSpPr>
      <dsp:spPr>
        <a:xfrm>
          <a:off x="0" y="1486069"/>
          <a:ext cx="6082154" cy="4032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2022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1486069"/>
        <a:ext cx="6082154" cy="403200"/>
      </dsp:txXfrm>
    </dsp:sp>
    <dsp:sp modelId="{5886E1F7-D0E9-48A1-9B5E-632BBCB48EA6}">
      <dsp:nvSpPr>
        <dsp:cNvPr id="0" name=""/>
        <dsp:cNvSpPr/>
      </dsp:nvSpPr>
      <dsp:spPr>
        <a:xfrm>
          <a:off x="304107" y="136798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Año de referencia</a:t>
          </a:r>
          <a:endParaRPr lang="es-EC" sz="11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1379517"/>
        <a:ext cx="4234451" cy="213104"/>
      </dsp:txXfrm>
    </dsp:sp>
    <dsp:sp modelId="{8AF14F68-427D-4F45-B9FA-34EF4A2BA88F}">
      <dsp:nvSpPr>
        <dsp:cNvPr id="0" name=""/>
        <dsp:cNvSpPr/>
      </dsp:nvSpPr>
      <dsp:spPr>
        <a:xfrm>
          <a:off x="0" y="2050549"/>
          <a:ext cx="6082154" cy="4032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Septiembre- Noviembre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2050549"/>
        <a:ext cx="6082154" cy="403200"/>
      </dsp:txXfrm>
    </dsp:sp>
    <dsp:sp modelId="{206CBFF0-BD88-4637-8EC6-BF5F496DE0E5}">
      <dsp:nvSpPr>
        <dsp:cNvPr id="0" name=""/>
        <dsp:cNvSpPr/>
      </dsp:nvSpPr>
      <dsp:spPr>
        <a:xfrm>
          <a:off x="304107" y="193246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Período de recolección</a:t>
          </a:r>
          <a:endParaRPr lang="es-EC" sz="11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1943997"/>
        <a:ext cx="4234451" cy="213104"/>
      </dsp:txXfrm>
    </dsp:sp>
    <dsp:sp modelId="{E8BB5792-D12D-4099-984A-7FF180ED9B07}">
      <dsp:nvSpPr>
        <dsp:cNvPr id="0" name=""/>
        <dsp:cNvSpPr/>
      </dsp:nvSpPr>
      <dsp:spPr>
        <a:xfrm>
          <a:off x="0" y="2615029"/>
          <a:ext cx="6082154" cy="5796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Marco de áreas: Segmento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Marco de lista: Unidades de producción</a:t>
          </a:r>
          <a:endParaRPr lang="es-EC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2615029"/>
        <a:ext cx="6082154" cy="579600"/>
      </dsp:txXfrm>
    </dsp:sp>
    <dsp:sp modelId="{7BA1827C-D20E-4B5A-BD87-75B4D7082F24}">
      <dsp:nvSpPr>
        <dsp:cNvPr id="0" name=""/>
        <dsp:cNvSpPr/>
      </dsp:nvSpPr>
      <dsp:spPr>
        <a:xfrm>
          <a:off x="304107" y="249694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Unidad de observación</a:t>
          </a:r>
          <a:endParaRPr lang="es-EC" sz="11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2508477"/>
        <a:ext cx="4234451" cy="213104"/>
      </dsp:txXfrm>
    </dsp:sp>
    <dsp:sp modelId="{B25FBD54-6F35-4F9A-835D-14EC51A2D75D}">
      <dsp:nvSpPr>
        <dsp:cNvPr id="0" name=""/>
        <dsp:cNvSpPr/>
      </dsp:nvSpPr>
      <dsp:spPr>
        <a:xfrm>
          <a:off x="0" y="3355909"/>
          <a:ext cx="6082154" cy="403200"/>
        </a:xfrm>
        <a:prstGeom prst="rect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043" tIns="166624" rIns="472043" bIns="78232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100" kern="1200" smtClean="0">
              <a:solidFill>
                <a:schemeClr val="tx1">
                  <a:lumMod val="65000"/>
                  <a:lumOff val="35000"/>
                </a:schemeClr>
              </a:solidFill>
            </a:rPr>
            <a:t>Nacional (Excepto Galápagos)</a:t>
          </a:r>
          <a:endParaRPr lang="es-MX" sz="11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0" y="3355909"/>
        <a:ext cx="6082154" cy="403200"/>
      </dsp:txXfrm>
    </dsp:sp>
    <dsp:sp modelId="{631F29E2-E627-4594-B850-B187E23C1204}">
      <dsp:nvSpPr>
        <dsp:cNvPr id="0" name=""/>
        <dsp:cNvSpPr/>
      </dsp:nvSpPr>
      <dsp:spPr>
        <a:xfrm>
          <a:off x="304107" y="3237829"/>
          <a:ext cx="4257507" cy="236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924" tIns="0" rIns="160924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smtClean="0">
              <a:solidFill>
                <a:schemeClr val="tx1">
                  <a:lumMod val="65000"/>
                  <a:lumOff val="35000"/>
                </a:schemeClr>
              </a:solidFill>
            </a:rPr>
            <a:t>Cobertura geográfica</a:t>
          </a:r>
          <a:endParaRPr lang="es-MX" sz="11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15635" y="3249357"/>
        <a:ext cx="4234451" cy="2131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E10F0-6467-472F-B1D9-C3A4BC79A761}">
      <dsp:nvSpPr>
        <dsp:cNvPr id="0" name=""/>
        <dsp:cNvSpPr/>
      </dsp:nvSpPr>
      <dsp:spPr>
        <a:xfrm>
          <a:off x="0" y="448010"/>
          <a:ext cx="8264525" cy="1280030"/>
        </a:xfrm>
        <a:prstGeom prst="roundRect">
          <a:avLst>
            <a:gd name="adj" fmla="val 10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La Encuesta de Superficie y Producción Agropecuaria Continua - ESPAC, utiliza la metodología del muestreo de marcos múltiples (MMM), que consiste en la combinación del muestreo de marco de áreas (MA) con el marco de lista (ML),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este método estadístico se lleva a cabo con el fin de seleccionar unidades de investigación a partir del MA y ML. El MA excluye zonas amanzanadas , reservas naturales, cuerpos de agua, superficie con altura superior a los 3000 m.s.n.m., selva amazónica, zonas urbanas, entre otros.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sp:txBody>
      <dsp:txXfrm>
        <a:off x="37491" y="485501"/>
        <a:ext cx="8189543" cy="1205048"/>
      </dsp:txXfrm>
    </dsp:sp>
    <dsp:sp modelId="{F8DBB72F-1202-4401-B39A-C72F214EB2DC}">
      <dsp:nvSpPr>
        <dsp:cNvPr id="0" name=""/>
        <dsp:cNvSpPr/>
      </dsp:nvSpPr>
      <dsp:spPr>
        <a:xfrm>
          <a:off x="0" y="1958446"/>
          <a:ext cx="1280030" cy="128003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rgbClr val="2AB26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8FA118-0D33-4D9E-A523-A6FC54BBE063}">
      <dsp:nvSpPr>
        <dsp:cNvPr id="0" name=""/>
        <dsp:cNvSpPr/>
      </dsp:nvSpPr>
      <dsp:spPr>
        <a:xfrm>
          <a:off x="1356832" y="1958446"/>
          <a:ext cx="6907692" cy="1280030"/>
        </a:xfrm>
        <a:prstGeom prst="roundRect">
          <a:avLst>
            <a:gd name="adj" fmla="val 1667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Marco de áreas: 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 un procedimiento estadístico que contempla la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segmentación de 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 la superficie total del país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por estratos basados en intensidad de actividad agropecuaria, los cuales son divididos en Segmentos de Muestreo (SM), cuya superficie varía de acuerdo al estrato</a:t>
          </a:r>
          <a:r>
            <a:rPr lang="es-ES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sp:txBody>
      <dsp:txXfrm>
        <a:off x="1419329" y="2020943"/>
        <a:ext cx="6782698" cy="1155036"/>
      </dsp:txXfrm>
    </dsp:sp>
    <dsp:sp modelId="{4854FDC3-6468-44EE-8CFF-D039E7FE58C8}">
      <dsp:nvSpPr>
        <dsp:cNvPr id="0" name=""/>
        <dsp:cNvSpPr/>
      </dsp:nvSpPr>
      <dsp:spPr>
        <a:xfrm>
          <a:off x="0" y="3392080"/>
          <a:ext cx="1280030" cy="128003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rgbClr val="2AB26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90E4D2-B4C6-484D-861C-07D8A8A7B2B7}">
      <dsp:nvSpPr>
        <dsp:cNvPr id="0" name=""/>
        <dsp:cNvSpPr/>
      </dsp:nvSpPr>
      <dsp:spPr>
        <a:xfrm>
          <a:off x="1356832" y="3392080"/>
          <a:ext cx="6907692" cy="1280030"/>
        </a:xfrm>
        <a:prstGeom prst="roundRect">
          <a:avLst>
            <a:gd name="adj" fmla="val 1667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C" sz="1200" b="1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Marco de lista:  </a:t>
          </a:r>
          <a:r>
            <a:rPr lang="es-EC" sz="1200" kern="1200" dirty="0" smtClean="0">
              <a:solidFill>
                <a:srgbClr val="6E6E7C"/>
              </a:solidFill>
              <a:latin typeface="+mn-lt"/>
              <a:ea typeface="+mn-ea"/>
              <a:cs typeface="+mn-cs"/>
            </a:rPr>
            <a:t>es un Directorio preparado por el INEC, en donde constan las principales  explotaciones dedicadas a un determinado cultivo, los que son investigados con el fin de mejorar la calidad de las estimaciones.</a:t>
          </a:r>
          <a:endParaRPr lang="es-EC" sz="1200" kern="1200" dirty="0">
            <a:solidFill>
              <a:srgbClr val="6E6E7C"/>
            </a:solidFill>
            <a:latin typeface="+mn-lt"/>
            <a:ea typeface="+mn-ea"/>
            <a:cs typeface="+mn-cs"/>
          </a:endParaRPr>
        </a:p>
      </dsp:txBody>
      <dsp:txXfrm>
        <a:off x="1419329" y="3454577"/>
        <a:ext cx="6782698" cy="11550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ED4BBE-CE86-6B49-AC2E-27AA863BA074}" type="datetimeFigureOut">
              <a:rPr lang="es-EC" smtClean="0"/>
              <a:t>17/04/2023</a:t>
            </a:fld>
            <a:endParaRPr lang="es-EC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578A4-7E9F-C242-AAAF-C8A3C9831E10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47814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5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701779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14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338279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17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84098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27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432188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38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69167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40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615362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43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21126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578A4-7E9F-C242-AAAF-C8A3C9831E10}" type="slidenum">
              <a:rPr lang="es-EC" smtClean="0"/>
              <a:t>49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76579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F401694C-DF5E-CF40-A072-E42A763FD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D04D135-6A91-B14F-AADA-F6A21868AAE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9077" y="1654937"/>
            <a:ext cx="6956755" cy="223621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65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s-EC" dirty="0"/>
              <a:t>Título de la</a:t>
            </a:r>
            <a:br>
              <a:rPr lang="es-EC" dirty="0"/>
            </a:br>
            <a:r>
              <a:rPr lang="es-EC" dirty="0"/>
              <a:t>presentación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ECC0002B-CB7D-FA4D-B9DD-6A7C5A2F77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9078" y="3987523"/>
            <a:ext cx="6956754" cy="693681"/>
          </a:xfrm>
        </p:spPr>
        <p:txBody>
          <a:bodyPr>
            <a:normAutofit/>
          </a:bodyPr>
          <a:lstStyle>
            <a:lvl1pPr marL="0" indent="0" algn="l">
              <a:buNone/>
              <a:defRPr sz="4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Agregar subtítulo</a:t>
            </a:r>
            <a:endParaRPr lang="es-EC" dirty="0"/>
          </a:p>
        </p:txBody>
      </p:sp>
      <p:sp>
        <p:nvSpPr>
          <p:cNvPr id="15" name="Marcador de texto 5">
            <a:extLst>
              <a:ext uri="{FF2B5EF4-FFF2-40B4-BE49-F238E27FC236}">
                <a16:creationId xmlns:a16="http://schemas.microsoft.com/office/drawing/2014/main" xmlns="" id="{C16857E8-F068-9F44-A0F8-CA23FFCE7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078" y="4758936"/>
            <a:ext cx="2730321" cy="485842"/>
          </a:xfrm>
        </p:spPr>
        <p:txBody>
          <a:bodyPr>
            <a:noAutofit/>
          </a:bodyPr>
          <a:lstStyle>
            <a:lvl1pPr marL="0" indent="0" algn="ctr">
              <a:buNone/>
              <a:defRPr sz="2500" b="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Mes - Año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1423692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67587F1A-3C8D-0640-981D-DAC840BFCA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97BE1BF-79F0-1B44-AE84-19BDF22734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98518" y="2548818"/>
            <a:ext cx="7077694" cy="957087"/>
          </a:xfrm>
        </p:spPr>
        <p:txBody>
          <a:bodyPr anchor="ctr">
            <a:normAutofit/>
          </a:bodyPr>
          <a:lstStyle>
            <a:lvl1pPr algn="l">
              <a:defRPr sz="5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s-ES" dirty="0"/>
              <a:t>Modificar título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036DA108-CC64-8041-9CE8-6611CB1CF7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98765" y="3662927"/>
            <a:ext cx="7077075" cy="628650"/>
          </a:xfrm>
        </p:spPr>
        <p:txBody>
          <a:bodyPr anchor="ctr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s-ES" dirty="0"/>
              <a:t>Modificar subtítulo</a:t>
            </a:r>
            <a:endParaRPr lang="es-419" dirty="0"/>
          </a:p>
        </p:txBody>
      </p:sp>
      <p:sp>
        <p:nvSpPr>
          <p:cNvPr id="9" name="Marcador de texto 5">
            <a:extLst>
              <a:ext uri="{FF2B5EF4-FFF2-40B4-BE49-F238E27FC236}">
                <a16:creationId xmlns:a16="http://schemas.microsoft.com/office/drawing/2014/main" xmlns="" id="{845A3B74-2F20-E844-96A2-3B63EA78F50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98518" y="1236620"/>
            <a:ext cx="2012930" cy="1145056"/>
          </a:xfrm>
        </p:spPr>
        <p:txBody>
          <a:bodyPr>
            <a:noAutofit/>
          </a:bodyPr>
          <a:lstStyle>
            <a:lvl1pPr marL="0" indent="0" algn="ctr">
              <a:buNone/>
              <a:defRPr sz="8000" b="1">
                <a:solidFill>
                  <a:srgbClr val="6EEB8C"/>
                </a:solidFill>
              </a:defRPr>
            </a:lvl1pPr>
          </a:lstStyle>
          <a:p>
            <a:r>
              <a:rPr lang="es-ES" dirty="0"/>
              <a:t>01.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353113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9B6347D3-1B44-DB40-9A5D-DF538A513A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texto 5">
            <a:extLst>
              <a:ext uri="{FF2B5EF4-FFF2-40B4-BE49-F238E27FC236}">
                <a16:creationId xmlns:a16="http://schemas.microsoft.com/office/drawing/2014/main" xmlns="" id="{4970AD63-F706-8342-8F7E-663518769F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86981" y="6206018"/>
            <a:ext cx="842962" cy="534596"/>
          </a:xfrm>
        </p:spPr>
        <p:txBody>
          <a:bodyPr>
            <a:normAutofit/>
          </a:bodyPr>
          <a:lstStyle>
            <a:lvl1pPr marL="0" indent="0" algn="ctr">
              <a:buNone/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01</a:t>
            </a:r>
            <a:endParaRPr lang="es-419" dirty="0"/>
          </a:p>
        </p:txBody>
      </p:sp>
      <p:sp>
        <p:nvSpPr>
          <p:cNvPr id="5" name="Redondear rectángulo de esquina del mismo lado 4">
            <a:extLst>
              <a:ext uri="{FF2B5EF4-FFF2-40B4-BE49-F238E27FC236}">
                <a16:creationId xmlns:a16="http://schemas.microsoft.com/office/drawing/2014/main" xmlns="" id="{C5F47B9E-2060-9748-9977-51D9CF683C47}"/>
              </a:ext>
            </a:extLst>
          </p:cNvPr>
          <p:cNvSpPr/>
          <p:nvPr userDrawn="1"/>
        </p:nvSpPr>
        <p:spPr>
          <a:xfrm rot="5400000">
            <a:off x="2419930" y="-1302686"/>
            <a:ext cx="797010" cy="5636877"/>
          </a:xfrm>
          <a:prstGeom prst="round2SameRect">
            <a:avLst/>
          </a:prstGeom>
          <a:solidFill>
            <a:srgbClr val="6EE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 dirty="0">
              <a:solidFill>
                <a:srgbClr val="6EEB8C"/>
              </a:solidFill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02182878-747F-3841-A490-71912D2364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3307" y="1117247"/>
            <a:ext cx="3690256" cy="789272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007D41"/>
                </a:solidFill>
              </a:defRPr>
            </a:lvl1pPr>
          </a:lstStyle>
          <a:p>
            <a:r>
              <a:rPr lang="es-ES" dirty="0"/>
              <a:t>Contenido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1323168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E9DE6FB3-6D8A-A847-ABFF-135A8D48CD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CD6AF7B-4823-A647-B98C-1B8371BC9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832" y="432878"/>
            <a:ext cx="7227771" cy="530024"/>
          </a:xfrm>
        </p:spPr>
        <p:txBody>
          <a:bodyPr>
            <a:normAutofit/>
          </a:bodyPr>
          <a:lstStyle>
            <a:lvl1pPr>
              <a:defRPr sz="3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s-ES" dirty="0"/>
              <a:t>Haga clic para modificar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C2C26F9-496F-4C4E-8339-48DE4172440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7832" y="998527"/>
            <a:ext cx="7227614" cy="499155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s-ES" dirty="0"/>
              <a:t>Haga clic para modificar</a:t>
            </a:r>
            <a:endParaRPr lang="es-419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C0D8D9E4-ED4C-EB45-8C46-72E5DBAB40D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32733" y="6311529"/>
            <a:ext cx="842962" cy="534596"/>
          </a:xfrm>
        </p:spPr>
        <p:txBody>
          <a:bodyPr>
            <a:normAutofit/>
          </a:bodyPr>
          <a:lstStyle>
            <a:lvl1pPr marL="0" indent="0" algn="ctr">
              <a:buNone/>
              <a:defRPr sz="3000" b="1">
                <a:solidFill>
                  <a:srgbClr val="B4B4C8"/>
                </a:solidFill>
              </a:defRPr>
            </a:lvl1pPr>
          </a:lstStyle>
          <a:p>
            <a:r>
              <a:rPr lang="es-ES" dirty="0"/>
              <a:t>01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86135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7BDD29F2-EF0B-4347-9278-8857A52A5B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776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F401694C-DF5E-CF40-A072-E42A763FD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D04D135-6A91-B14F-AADA-F6A21868AAE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7702" y="1653670"/>
            <a:ext cx="6376748" cy="185441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5400" b="1">
                <a:solidFill>
                  <a:srgbClr val="646482"/>
                </a:solidFill>
              </a:defRPr>
            </a:lvl1pPr>
          </a:lstStyle>
          <a:p>
            <a:r>
              <a:rPr lang="es-EC" dirty="0"/>
              <a:t>Título de la</a:t>
            </a:r>
            <a:br>
              <a:rPr lang="es-EC" dirty="0"/>
            </a:br>
            <a:r>
              <a:rPr lang="es-EC" dirty="0"/>
              <a:t>presentación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ECC0002B-CB7D-FA4D-B9DD-6A7C5A2F77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7702" y="3621368"/>
            <a:ext cx="5312990" cy="57524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64648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Agregar subtítulo</a:t>
            </a:r>
            <a:endParaRPr lang="es-EC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FCC0CD9F-F166-EF4A-A66C-481F939CCD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7702" y="4441825"/>
            <a:ext cx="2285238" cy="481013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x-none" dirty="0"/>
              <a:t>Mes, año</a:t>
            </a:r>
          </a:p>
        </p:txBody>
      </p:sp>
    </p:spTree>
    <p:extLst>
      <p:ext uri="{BB962C8B-B14F-4D97-AF65-F5344CB8AC3E}">
        <p14:creationId xmlns:p14="http://schemas.microsoft.com/office/powerpoint/2010/main" val="117027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67587F1A-3C8D-0640-981D-DAC840BFCA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97BE1BF-79F0-1B44-AE84-19BDF22734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70660" y="2421497"/>
            <a:ext cx="7077694" cy="957087"/>
          </a:xfrm>
        </p:spPr>
        <p:txBody>
          <a:bodyPr anchor="ctr">
            <a:normAutofit/>
          </a:bodyPr>
          <a:lstStyle>
            <a:lvl1pPr algn="l">
              <a:defRPr sz="5000" b="1">
                <a:solidFill>
                  <a:srgbClr val="646482"/>
                </a:solidFill>
              </a:defRPr>
            </a:lvl1pPr>
          </a:lstStyle>
          <a:p>
            <a:r>
              <a:rPr lang="es-ES" dirty="0"/>
              <a:t>Modificar título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036DA108-CC64-8041-9CE8-6611CB1CF7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0907" y="3535606"/>
            <a:ext cx="7077075" cy="628650"/>
          </a:xfrm>
        </p:spPr>
        <p:txBody>
          <a:bodyPr anchor="ctr"/>
          <a:lstStyle>
            <a:lvl1pPr marL="0" indent="0">
              <a:buNone/>
              <a:defRPr>
                <a:solidFill>
                  <a:srgbClr val="646482"/>
                </a:solidFill>
              </a:defRPr>
            </a:lvl1pPr>
          </a:lstStyle>
          <a:p>
            <a:r>
              <a:rPr lang="es-ES" dirty="0"/>
              <a:t>Modificar subtítulo</a:t>
            </a:r>
            <a:endParaRPr lang="x-none" dirty="0"/>
          </a:p>
        </p:txBody>
      </p:sp>
      <p:sp>
        <p:nvSpPr>
          <p:cNvPr id="9" name="Marcador de texto 5">
            <a:extLst>
              <a:ext uri="{FF2B5EF4-FFF2-40B4-BE49-F238E27FC236}">
                <a16:creationId xmlns:a16="http://schemas.microsoft.com/office/drawing/2014/main" xmlns="" id="{845A3B74-2F20-E844-96A2-3B63EA78F50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70660" y="1109299"/>
            <a:ext cx="2012930" cy="1145056"/>
          </a:xfrm>
        </p:spPr>
        <p:txBody>
          <a:bodyPr>
            <a:noAutofit/>
          </a:bodyPr>
          <a:lstStyle>
            <a:lvl1pPr marL="0" indent="0" algn="ctr">
              <a:buNone/>
              <a:defRPr sz="8000" b="1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s-ES" dirty="0"/>
              <a:t>01.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737659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9B6347D3-1B44-DB40-9A5D-DF538A513A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2E9B1DB-9A94-3A40-9F4B-28F59CED0E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1635204" y="3744318"/>
            <a:ext cx="3690256" cy="1141754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Contenido</a:t>
            </a:r>
            <a:endParaRPr lang="x-none" dirty="0"/>
          </a:p>
        </p:txBody>
      </p:sp>
      <p:sp>
        <p:nvSpPr>
          <p:cNvPr id="4" name="Marcador de texto 5">
            <a:extLst>
              <a:ext uri="{FF2B5EF4-FFF2-40B4-BE49-F238E27FC236}">
                <a16:creationId xmlns:a16="http://schemas.microsoft.com/office/drawing/2014/main" xmlns="" id="{4970AD63-F706-8342-8F7E-663518769F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32733" y="6311529"/>
            <a:ext cx="842962" cy="534596"/>
          </a:xfrm>
        </p:spPr>
        <p:txBody>
          <a:bodyPr>
            <a:normAutofit/>
          </a:bodyPr>
          <a:lstStyle>
            <a:lvl1pPr marL="0" indent="0" algn="ctr">
              <a:buNone/>
              <a:defRPr sz="3000" b="1">
                <a:solidFill>
                  <a:srgbClr val="B4B4C8"/>
                </a:solidFill>
              </a:defRPr>
            </a:lvl1pPr>
          </a:lstStyle>
          <a:p>
            <a:r>
              <a:rPr lang="es-ES" dirty="0"/>
              <a:t>01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981074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E9DE6FB3-6D8A-A847-ABFF-135A8D48CD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CD6AF7B-4823-A647-B98C-1B8371BC9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832" y="432878"/>
            <a:ext cx="7227771" cy="530024"/>
          </a:xfrm>
        </p:spPr>
        <p:txBody>
          <a:bodyPr>
            <a:normAutofit/>
          </a:bodyPr>
          <a:lstStyle>
            <a:lvl1pPr>
              <a:defRPr sz="3000" b="1">
                <a:solidFill>
                  <a:srgbClr val="646482"/>
                </a:solidFill>
              </a:defRPr>
            </a:lvl1pPr>
          </a:lstStyle>
          <a:p>
            <a:r>
              <a:rPr lang="es-ES" dirty="0"/>
              <a:t>Haga clic para modificar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C2C26F9-496F-4C4E-8339-48DE4172440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7832" y="998527"/>
            <a:ext cx="7227614" cy="499155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rgbClr val="646482"/>
                </a:solidFill>
              </a:defRPr>
            </a:lvl1pPr>
          </a:lstStyle>
          <a:p>
            <a:r>
              <a:rPr lang="es-ES" dirty="0"/>
              <a:t>Haga clic para modificar</a:t>
            </a:r>
            <a:endParaRPr lang="x-none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C0D8D9E4-ED4C-EB45-8C46-72E5DBAB40D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32733" y="6311529"/>
            <a:ext cx="842962" cy="534596"/>
          </a:xfrm>
        </p:spPr>
        <p:txBody>
          <a:bodyPr>
            <a:normAutofit/>
          </a:bodyPr>
          <a:lstStyle>
            <a:lvl1pPr marL="0" indent="0" algn="ctr">
              <a:buNone/>
              <a:defRPr sz="3000" b="1">
                <a:solidFill>
                  <a:srgbClr val="B4B4C8"/>
                </a:solidFill>
              </a:defRPr>
            </a:lvl1pPr>
          </a:lstStyle>
          <a:p>
            <a:r>
              <a:rPr lang="es-ES" dirty="0"/>
              <a:t>01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940659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7BDD29F2-EF0B-4347-9278-8857A52A5B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4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5AFFA344-97B1-2E42-9322-C455A09CB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7249D5DD-1BDF-D242-9FCC-33931EADF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38C3082-503C-2949-9FE2-4BE9395DF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09197-C62B-E041-B7A6-078879F8728D}" type="datetimeFigureOut">
              <a:rPr lang="es-EC" smtClean="0"/>
              <a:t>17/04/2023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19FE301-8AFC-C744-B8C1-DE8A5B747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0F974DB-B6FD-6D46-8745-1BB4CB07D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9FF70-6B49-2041-A5E1-3A534BD2F87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55754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5" r:id="rId3"/>
    <p:sldLayoutId id="2147483650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5AFFA344-97B1-2E42-9322-C455A09CB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7249D5DD-1BDF-D242-9FCC-33931EADF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38C3082-503C-2949-9FE2-4BE9395DF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09197-C62B-E041-B7A6-078879F8728D}" type="datetimeFigureOut">
              <a:rPr lang="es-EC" smtClean="0">
                <a:solidFill>
                  <a:prstClr val="black">
                    <a:tint val="75000"/>
                  </a:prstClr>
                </a:solidFill>
              </a:rPr>
              <a:pPr/>
              <a:t>17/04/2023</a:t>
            </a:fld>
            <a:endParaRPr lang="es-EC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19FE301-8AFC-C744-B8C1-DE8A5B747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0F974DB-B6FD-6D46-8745-1BB4CB07D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9FF70-6B49-2041-A5E1-3A534BD2F87D}" type="slidenum">
              <a:rPr lang="es-EC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C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073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comments" Target="../comments/commen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Relationship Id="rId6" Type="http://schemas.openxmlformats.org/officeDocument/2006/relationships/comments" Target="../comments/commen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0.xml"/><Relationship Id="rId5" Type="http://schemas.openxmlformats.org/officeDocument/2006/relationships/chart" Target="../charts/chart39.xml"/><Relationship Id="rId4" Type="http://schemas.openxmlformats.org/officeDocument/2006/relationships/image" Target="../media/image4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43.xml"/><Relationship Id="rId4" Type="http://schemas.openxmlformats.org/officeDocument/2006/relationships/image" Target="../media/image4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4.xml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46.xml"/><Relationship Id="rId4" Type="http://schemas.openxmlformats.org/officeDocument/2006/relationships/image" Target="../media/image5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8.xml"/><Relationship Id="rId5" Type="http://schemas.openxmlformats.org/officeDocument/2006/relationships/chart" Target="../charts/chart47.xml"/><Relationship Id="rId4" Type="http://schemas.openxmlformats.org/officeDocument/2006/relationships/image" Target="../media/image54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F96B60-8D8D-4547-B967-A61BFDE49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077" y="1649929"/>
            <a:ext cx="6956755" cy="2236212"/>
          </a:xfrm>
        </p:spPr>
        <p:txBody>
          <a:bodyPr>
            <a:noAutofit/>
          </a:bodyPr>
          <a:lstStyle/>
          <a:p>
            <a:r>
              <a:rPr lang="es-ES" sz="4000" dirty="0"/>
              <a:t>Encuesta de Superficie y Producción Agropecuaria Continua</a:t>
            </a:r>
            <a:endParaRPr lang="es-ES_tradnl" sz="40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4B445E5E-C7F2-654A-B417-1C315C29BE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6313" y="3842257"/>
            <a:ext cx="6406848" cy="693681"/>
          </a:xfrm>
        </p:spPr>
        <p:txBody>
          <a:bodyPr/>
          <a:lstStyle/>
          <a:p>
            <a:r>
              <a:rPr lang="es-ES_tradnl" dirty="0" smtClean="0"/>
              <a:t>ESPAC 2022</a:t>
            </a:r>
            <a:endParaRPr lang="es-ES_tradnl" dirty="0"/>
          </a:p>
        </p:txBody>
      </p:sp>
      <p:sp>
        <p:nvSpPr>
          <p:cNvPr id="7" name="Subtítulo 2">
            <a:extLst>
              <a:ext uri="{FF2B5EF4-FFF2-40B4-BE49-F238E27FC236}">
                <a16:creationId xmlns:a16="http://schemas.microsoft.com/office/drawing/2014/main" xmlns="" id="{5416C3FF-0477-3F43-A8FD-E34A8DA93BBF}"/>
              </a:ext>
            </a:extLst>
          </p:cNvPr>
          <p:cNvSpPr txBox="1">
            <a:spLocks/>
          </p:cNvSpPr>
          <p:nvPr/>
        </p:nvSpPr>
        <p:spPr>
          <a:xfrm>
            <a:off x="425823" y="4712592"/>
            <a:ext cx="5312990" cy="5752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_tradnl" dirty="0"/>
          </a:p>
        </p:txBody>
      </p:sp>
      <p:sp>
        <p:nvSpPr>
          <p:cNvPr id="4" name="Redondear rectángulo de esquina del mismo lado 3">
            <a:extLst>
              <a:ext uri="{FF2B5EF4-FFF2-40B4-BE49-F238E27FC236}">
                <a16:creationId xmlns:a16="http://schemas.microsoft.com/office/drawing/2014/main" xmlns="" id="{9D6F3349-91DF-3B4D-AA86-FCFDE9BAD526}"/>
              </a:ext>
            </a:extLst>
          </p:cNvPr>
          <p:cNvSpPr/>
          <p:nvPr/>
        </p:nvSpPr>
        <p:spPr>
          <a:xfrm rot="5400000">
            <a:off x="1144689" y="3700671"/>
            <a:ext cx="626723" cy="2916105"/>
          </a:xfrm>
          <a:prstGeom prst="round2SameRect">
            <a:avLst/>
          </a:prstGeom>
          <a:solidFill>
            <a:srgbClr val="6EE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rgbClr val="00855B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2573C98B-0F26-D549-BD0D-00756F0CA705}"/>
              </a:ext>
            </a:extLst>
          </p:cNvPr>
          <p:cNvSpPr txBox="1"/>
          <p:nvPr/>
        </p:nvSpPr>
        <p:spPr>
          <a:xfrm>
            <a:off x="616313" y="4920195"/>
            <a:ext cx="17524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dirty="0" smtClean="0">
                <a:solidFill>
                  <a:srgbClr val="00855B"/>
                </a:solidFill>
              </a:rPr>
              <a:t>Abril, 2023</a:t>
            </a:r>
            <a:endParaRPr lang="es-EC" sz="2500" dirty="0">
              <a:solidFill>
                <a:srgbClr val="0085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31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F828EE13-4988-0041-BB0D-C31588BCDC4E}"/>
              </a:ext>
            </a:extLst>
          </p:cNvPr>
          <p:cNvSpPr txBox="1"/>
          <p:nvPr/>
        </p:nvSpPr>
        <p:spPr>
          <a:xfrm>
            <a:off x="1475942" y="2030816"/>
            <a:ext cx="143698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3500" b="1" dirty="0">
                <a:ln w="12700">
                  <a:noFill/>
                </a:ln>
                <a:solidFill>
                  <a:srgbClr val="6EEB8C"/>
                </a:solidFill>
              </a:rPr>
              <a:t>01.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F84D2D28-DDF3-F645-8DED-DF4CFEF19CD0}"/>
              </a:ext>
            </a:extLst>
          </p:cNvPr>
          <p:cNvSpPr txBox="1"/>
          <p:nvPr/>
        </p:nvSpPr>
        <p:spPr>
          <a:xfrm>
            <a:off x="1475941" y="3420699"/>
            <a:ext cx="143698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3500" b="1" dirty="0">
                <a:ln w="12700">
                  <a:noFill/>
                </a:ln>
                <a:solidFill>
                  <a:srgbClr val="6EEB8C"/>
                </a:solidFill>
              </a:rPr>
              <a:t>02.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578F2FCB-DBA6-184C-994F-3C7E55B40E83}"/>
              </a:ext>
            </a:extLst>
          </p:cNvPr>
          <p:cNvSpPr txBox="1"/>
          <p:nvPr/>
        </p:nvSpPr>
        <p:spPr>
          <a:xfrm>
            <a:off x="1475943" y="4268218"/>
            <a:ext cx="143698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3500" b="1" dirty="0">
                <a:ln w="12700">
                  <a:noFill/>
                </a:ln>
                <a:solidFill>
                  <a:srgbClr val="6EEB8C"/>
                </a:solidFill>
              </a:rPr>
              <a:t>03.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270C06F6-8AE5-824A-B4AC-7124ED1776F6}"/>
              </a:ext>
            </a:extLst>
          </p:cNvPr>
          <p:cNvSpPr txBox="1"/>
          <p:nvPr/>
        </p:nvSpPr>
        <p:spPr>
          <a:xfrm rot="5400000">
            <a:off x="5006221" y="3013006"/>
            <a:ext cx="615738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85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Contenido</a:t>
            </a:r>
            <a:endParaRPr lang="es-EC" sz="85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  <p:sp>
        <p:nvSpPr>
          <p:cNvPr id="14" name="Título 4">
            <a:extLst>
              <a:ext uri="{FF2B5EF4-FFF2-40B4-BE49-F238E27FC236}">
                <a16:creationId xmlns:a16="http://schemas.microsoft.com/office/drawing/2014/main" xmlns="" id="{34B094CE-1732-D947-8D40-385C8D147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262" y="1124986"/>
            <a:ext cx="3690256" cy="789272"/>
          </a:xfrm>
        </p:spPr>
        <p:txBody>
          <a:bodyPr/>
          <a:lstStyle/>
          <a:p>
            <a:r>
              <a:rPr lang="es-ES" dirty="0" smtClean="0">
                <a:solidFill>
                  <a:schemeClr val="bg1"/>
                </a:solidFill>
              </a:rPr>
              <a:t>Contenido</a:t>
            </a:r>
            <a:endParaRPr lang="es-EC" dirty="0">
              <a:solidFill>
                <a:schemeClr val="bg1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8CF9D3A0-778F-2143-A85E-F3058951A952}"/>
              </a:ext>
            </a:extLst>
          </p:cNvPr>
          <p:cNvSpPr txBox="1"/>
          <p:nvPr/>
        </p:nvSpPr>
        <p:spPr>
          <a:xfrm>
            <a:off x="2332248" y="2132817"/>
            <a:ext cx="505247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2000" b="1" dirty="0">
                <a:ln w="12700">
                  <a:noFill/>
                </a:ln>
                <a:solidFill>
                  <a:srgbClr val="6E6E7C"/>
                </a:solidFill>
              </a:rPr>
              <a:t>Aspectos metodológicos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C" sz="1400" dirty="0">
                <a:ln w="12700">
                  <a:noFill/>
                </a:ln>
                <a:solidFill>
                  <a:srgbClr val="6E6E7C"/>
                </a:solidFill>
              </a:rPr>
              <a:t>Cronología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1400" dirty="0">
                <a:ln w="12700">
                  <a:noFill/>
                </a:ln>
                <a:solidFill>
                  <a:srgbClr val="6E6E7C"/>
                </a:solidFill>
              </a:rPr>
              <a:t>Ficha de la encuesta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1400" dirty="0">
                <a:ln w="12700">
                  <a:noFill/>
                </a:ln>
                <a:solidFill>
                  <a:srgbClr val="6E6E7C"/>
                </a:solidFill>
              </a:rPr>
              <a:t>Metodología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1400" dirty="0">
                <a:ln w="12700">
                  <a:noFill/>
                </a:ln>
                <a:solidFill>
                  <a:srgbClr val="6E6E7C"/>
                </a:solidFill>
              </a:rPr>
              <a:t>Definiciones</a:t>
            </a:r>
            <a:endParaRPr lang="es-EC" sz="1400" dirty="0">
              <a:ln w="12700">
                <a:noFill/>
              </a:ln>
              <a:solidFill>
                <a:srgbClr val="6E6E7C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8CF9D3A0-778F-2143-A85E-F3058951A952}"/>
              </a:ext>
            </a:extLst>
          </p:cNvPr>
          <p:cNvSpPr txBox="1"/>
          <p:nvPr/>
        </p:nvSpPr>
        <p:spPr>
          <a:xfrm>
            <a:off x="2349765" y="3521890"/>
            <a:ext cx="5052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2000" b="1" dirty="0">
                <a:ln w="12700">
                  <a:noFill/>
                </a:ln>
                <a:solidFill>
                  <a:srgbClr val="6E6E7C"/>
                </a:solidFill>
              </a:rPr>
              <a:t>Resumen estadístico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23EA2255-7B4C-544D-BC50-E5A4C85D5B7B}"/>
              </a:ext>
            </a:extLst>
          </p:cNvPr>
          <p:cNvSpPr txBox="1"/>
          <p:nvPr/>
        </p:nvSpPr>
        <p:spPr>
          <a:xfrm>
            <a:off x="2367281" y="4338892"/>
            <a:ext cx="505247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2000" b="1" dirty="0">
                <a:ln w="12700">
                  <a:noFill/>
                </a:ln>
                <a:solidFill>
                  <a:srgbClr val="6E6E7C"/>
                </a:solidFill>
              </a:rPr>
              <a:t>Resultados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Características generales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de la persona productora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Uso del suelo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Cultivos permanentes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Cultivos transitorios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Pastos cultivados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Floricultura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Ganadería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1400" dirty="0">
                <a:ln w="12700">
                  <a:noFill/>
                </a:ln>
                <a:solidFill>
                  <a:srgbClr val="6E6E7C"/>
                </a:solidFill>
              </a:rPr>
              <a:t>Avicultura</a:t>
            </a:r>
          </a:p>
        </p:txBody>
      </p:sp>
    </p:spTree>
    <p:extLst>
      <p:ext uri="{BB962C8B-B14F-4D97-AF65-F5344CB8AC3E}">
        <p14:creationId xmlns:p14="http://schemas.microsoft.com/office/powerpoint/2010/main" val="65099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Aspectos metodológicos</a:t>
            </a:r>
            <a:endParaRPr lang="es-ES_tradnl" sz="44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01.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74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0875179-1D11-7841-A086-49EA4ACC3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372" y="299242"/>
            <a:ext cx="7227771" cy="530024"/>
          </a:xfrm>
        </p:spPr>
        <p:txBody>
          <a:bodyPr/>
          <a:lstStyle/>
          <a:p>
            <a:r>
              <a:rPr lang="es-419" dirty="0" smtClean="0"/>
              <a:t>Cronología </a:t>
            </a:r>
            <a:endParaRPr lang="es-419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3828CF86-5E53-B146-B274-DD6D7373FF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0372" y="839792"/>
            <a:ext cx="7227614" cy="499155"/>
          </a:xfrm>
        </p:spPr>
        <p:txBody>
          <a:bodyPr/>
          <a:lstStyle/>
          <a:p>
            <a:r>
              <a:rPr lang="es-EC" dirty="0"/>
              <a:t>D</a:t>
            </a:r>
            <a:r>
              <a:rPr lang="x-none" dirty="0" smtClean="0"/>
              <a:t>e </a:t>
            </a:r>
            <a:r>
              <a:rPr lang="x-none" dirty="0"/>
              <a:t>la operación </a:t>
            </a:r>
            <a:r>
              <a:rPr lang="x-none" dirty="0" smtClean="0"/>
              <a:t>estadística</a:t>
            </a:r>
            <a:endParaRPr lang="x-none" dirty="0"/>
          </a:p>
        </p:txBody>
      </p:sp>
      <p:sp>
        <p:nvSpPr>
          <p:cNvPr id="5" name="Pentágono 4"/>
          <p:cNvSpPr/>
          <p:nvPr/>
        </p:nvSpPr>
        <p:spPr>
          <a:xfrm>
            <a:off x="8969733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6" name="Pentágono 5"/>
          <p:cNvSpPr/>
          <p:nvPr/>
        </p:nvSpPr>
        <p:spPr>
          <a:xfrm>
            <a:off x="7229325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7" name="Pentágono 6"/>
          <p:cNvSpPr/>
          <p:nvPr/>
        </p:nvSpPr>
        <p:spPr>
          <a:xfrm>
            <a:off x="5443536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8" name="Pentágono 7"/>
          <p:cNvSpPr/>
          <p:nvPr/>
        </p:nvSpPr>
        <p:spPr>
          <a:xfrm>
            <a:off x="3704680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9" name="Pentágono 8"/>
          <p:cNvSpPr/>
          <p:nvPr/>
        </p:nvSpPr>
        <p:spPr>
          <a:xfrm>
            <a:off x="1965436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10" name="Pentágono 9"/>
          <p:cNvSpPr/>
          <p:nvPr/>
        </p:nvSpPr>
        <p:spPr>
          <a:xfrm>
            <a:off x="224640" y="3867448"/>
            <a:ext cx="1985772" cy="338554"/>
          </a:xfrm>
          <a:prstGeom prst="homePlate">
            <a:avLst/>
          </a:prstGeom>
          <a:solidFill>
            <a:srgbClr val="6EEB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11" name="CuadroTexto 10"/>
          <p:cNvSpPr txBox="1"/>
          <p:nvPr/>
        </p:nvSpPr>
        <p:spPr>
          <a:xfrm>
            <a:off x="224640" y="3528894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1954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965436" y="4206002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1974</a:t>
            </a:r>
            <a:endParaRPr lang="es-EC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704680" y="3528894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1979</a:t>
            </a:r>
            <a:endParaRPr lang="es-EC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443536" y="4206002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1982-1995</a:t>
            </a:r>
            <a:endParaRPr lang="es-EC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229325" y="3528894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2000</a:t>
            </a:r>
            <a:endParaRPr lang="es-EC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969733" y="4206002"/>
            <a:ext cx="198577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2002-2022</a:t>
            </a:r>
            <a:endParaRPr lang="es-EC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Anillo 16"/>
          <p:cNvSpPr/>
          <p:nvPr/>
        </p:nvSpPr>
        <p:spPr>
          <a:xfrm>
            <a:off x="1135230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cxnSp>
        <p:nvCxnSpPr>
          <p:cNvPr id="18" name="Conector recto 17"/>
          <p:cNvCxnSpPr/>
          <p:nvPr/>
        </p:nvCxnSpPr>
        <p:spPr>
          <a:xfrm>
            <a:off x="1217526" y="4206002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/>
          <p:cNvSpPr txBox="1"/>
          <p:nvPr/>
        </p:nvSpPr>
        <p:spPr>
          <a:xfrm>
            <a:off x="224640" y="4962054"/>
            <a:ext cx="198577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Primer Censo Agropecuario por muestreo</a:t>
            </a:r>
          </a:p>
        </p:txBody>
      </p:sp>
      <p:sp>
        <p:nvSpPr>
          <p:cNvPr id="20" name="Anillo 19"/>
          <p:cNvSpPr/>
          <p:nvPr/>
        </p:nvSpPr>
        <p:spPr>
          <a:xfrm>
            <a:off x="2876026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1973344" y="2347783"/>
            <a:ext cx="198577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es-EC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Primer censo Agropecuario por enumeración completa</a:t>
            </a:r>
            <a:endParaRPr lang="es-EC" sz="1200" dirty="0">
              <a:solidFill>
                <a:srgbClr val="6E6E7C"/>
              </a:solidFill>
            </a:endParaRPr>
          </a:p>
        </p:txBody>
      </p:sp>
      <p:sp>
        <p:nvSpPr>
          <p:cNvPr id="22" name="Anillo 21"/>
          <p:cNvSpPr/>
          <p:nvPr/>
        </p:nvSpPr>
        <p:spPr>
          <a:xfrm>
            <a:off x="4615270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3704680" y="4962054"/>
            <a:ext cx="198577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es-ES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Creación del (SEAN), iniciativa del INEC, MAG y en coordinación con el CLIRSEN.</a:t>
            </a:r>
            <a:endParaRPr lang="es-EC" sz="1200" dirty="0">
              <a:solidFill>
                <a:srgbClr val="6E6E7C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24" name="Anillo 23"/>
          <p:cNvSpPr/>
          <p:nvPr/>
        </p:nvSpPr>
        <p:spPr>
          <a:xfrm>
            <a:off x="6354126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5387298" y="1885517"/>
            <a:ext cx="1985772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es-ES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Levantamiento estadístico  de la  Encuesta de Superficie y Producción Agropecuario</a:t>
            </a:r>
            <a:endParaRPr lang="es-EC" sz="1200" dirty="0">
              <a:solidFill>
                <a:srgbClr val="6E6E7C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26" name="Anillo 25"/>
          <p:cNvSpPr/>
          <p:nvPr/>
        </p:nvSpPr>
        <p:spPr>
          <a:xfrm>
            <a:off x="8139915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7228591" y="4962054"/>
            <a:ext cx="198577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Tercer Censo Agropecuario por muestreo</a:t>
            </a:r>
            <a:endParaRPr lang="es-EC" sz="1200" dirty="0">
              <a:solidFill>
                <a:srgbClr val="6E6E7C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28" name="Anillo 27"/>
          <p:cNvSpPr/>
          <p:nvPr/>
        </p:nvSpPr>
        <p:spPr>
          <a:xfrm>
            <a:off x="9880323" y="3949970"/>
            <a:ext cx="164592" cy="164592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>
              <a:solidFill>
                <a:schemeClr val="tx1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8777119" y="1907553"/>
            <a:ext cx="141750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6E6E7C"/>
                </a:solidFill>
                <a:ea typeface="Century Gothic" charset="0"/>
                <a:cs typeface="Century Gothic" charset="0"/>
              </a:rPr>
              <a:t>Levantamiento estadístico de la ESPAC.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4697566" y="4206002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Conector recto 30"/>
          <p:cNvCxnSpPr/>
          <p:nvPr/>
        </p:nvCxnSpPr>
        <p:spPr>
          <a:xfrm>
            <a:off x="8222211" y="4206002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recto 31"/>
          <p:cNvCxnSpPr/>
          <p:nvPr/>
        </p:nvCxnSpPr>
        <p:spPr>
          <a:xfrm>
            <a:off x="2958322" y="3292054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Conector recto 32"/>
          <p:cNvCxnSpPr/>
          <p:nvPr/>
        </p:nvCxnSpPr>
        <p:spPr>
          <a:xfrm>
            <a:off x="6436422" y="3292054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recto 33"/>
          <p:cNvCxnSpPr/>
          <p:nvPr/>
        </p:nvCxnSpPr>
        <p:spPr>
          <a:xfrm>
            <a:off x="9962619" y="3292054"/>
            <a:ext cx="0" cy="657916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Conector recto 35"/>
          <p:cNvCxnSpPr/>
          <p:nvPr/>
        </p:nvCxnSpPr>
        <p:spPr>
          <a:xfrm>
            <a:off x="8816532" y="2876280"/>
            <a:ext cx="1371642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Conector recto 36"/>
          <p:cNvCxnSpPr/>
          <p:nvPr/>
        </p:nvCxnSpPr>
        <p:spPr>
          <a:xfrm>
            <a:off x="7300239" y="5773196"/>
            <a:ext cx="1727634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Conector recto 37"/>
          <p:cNvCxnSpPr/>
          <p:nvPr/>
        </p:nvCxnSpPr>
        <p:spPr>
          <a:xfrm>
            <a:off x="318789" y="5700718"/>
            <a:ext cx="1727634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Conector recto 39"/>
          <p:cNvCxnSpPr/>
          <p:nvPr/>
        </p:nvCxnSpPr>
        <p:spPr>
          <a:xfrm>
            <a:off x="5572605" y="2950248"/>
            <a:ext cx="1727634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2" name="Imagen 41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37" y="2742535"/>
            <a:ext cx="709200" cy="709200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274" y="4575794"/>
            <a:ext cx="709200" cy="709200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30" y="4575794"/>
            <a:ext cx="709200" cy="709200"/>
          </a:xfrm>
          <a:prstGeom prst="rect">
            <a:avLst/>
          </a:prstGeom>
        </p:spPr>
      </p:pic>
      <p:sp>
        <p:nvSpPr>
          <p:cNvPr id="49" name="CuadroTexto 48"/>
          <p:cNvSpPr txBox="1"/>
          <p:nvPr/>
        </p:nvSpPr>
        <p:spPr>
          <a:xfrm>
            <a:off x="10225579" y="1396166"/>
            <a:ext cx="14726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50" dirty="0">
                <a:solidFill>
                  <a:srgbClr val="5D5D79"/>
                </a:solidFill>
                <a:ea typeface="Century Gothic" charset="0"/>
                <a:cs typeface="Century Gothic" charset="0"/>
              </a:rPr>
              <a:t>A</a:t>
            </a:r>
            <a:r>
              <a:rPr lang="es-ES" sz="1050" dirty="0" smtClean="0">
                <a:solidFill>
                  <a:srgbClr val="5D5D79"/>
                </a:solidFill>
                <a:ea typeface="Century Gothic" charset="0"/>
                <a:cs typeface="Century Gothic" charset="0"/>
              </a:rPr>
              <a:t>ctualización </a:t>
            </a:r>
            <a:r>
              <a:rPr lang="es-ES" sz="1050" dirty="0">
                <a:solidFill>
                  <a:srgbClr val="5D5D79"/>
                </a:solidFill>
                <a:ea typeface="Century Gothic" charset="0"/>
                <a:cs typeface="Century Gothic" charset="0"/>
              </a:rPr>
              <a:t>del marco de </a:t>
            </a:r>
            <a:r>
              <a:rPr lang="es-ES" sz="1050" dirty="0" smtClean="0">
                <a:solidFill>
                  <a:srgbClr val="5D5D79"/>
                </a:solidFill>
                <a:ea typeface="Century Gothic" charset="0"/>
                <a:cs typeface="Century Gothic" charset="0"/>
              </a:rPr>
              <a:t>muestreo</a:t>
            </a:r>
            <a:endParaRPr lang="es-EC" sz="105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5D5D79"/>
              </a:solidFill>
            </a:endParaRPr>
          </a:p>
        </p:txBody>
      </p:sp>
      <p:cxnSp>
        <p:nvCxnSpPr>
          <p:cNvPr id="51" name="Conector recto 50"/>
          <p:cNvCxnSpPr/>
          <p:nvPr/>
        </p:nvCxnSpPr>
        <p:spPr>
          <a:xfrm>
            <a:off x="3833749" y="5773196"/>
            <a:ext cx="1727634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>
            <a:off x="2107310" y="2978614"/>
            <a:ext cx="1727634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Abrir llave 64"/>
          <p:cNvSpPr/>
          <p:nvPr/>
        </p:nvSpPr>
        <p:spPr>
          <a:xfrm>
            <a:off x="10133738" y="1579244"/>
            <a:ext cx="193676" cy="1227244"/>
          </a:xfrm>
          <a:prstGeom prst="leftBrac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66" name="CuadroTexto 65"/>
          <p:cNvSpPr txBox="1"/>
          <p:nvPr/>
        </p:nvSpPr>
        <p:spPr>
          <a:xfrm>
            <a:off x="10188174" y="2492430"/>
            <a:ext cx="168911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50" dirty="0" smtClean="0">
                <a:solidFill>
                  <a:srgbClr val="5D5D79"/>
                </a:solidFill>
                <a:ea typeface="Century Gothic" charset="0"/>
                <a:cs typeface="Century Gothic" charset="0"/>
              </a:rPr>
              <a:t>Inclusión módulo rotativo económico</a:t>
            </a:r>
            <a:endParaRPr lang="es-EC" sz="105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5D5D79"/>
              </a:solidFill>
            </a:endParaRPr>
          </a:p>
        </p:txBody>
      </p:sp>
      <p:sp>
        <p:nvSpPr>
          <p:cNvPr id="67" name="CuadroTexto 66"/>
          <p:cNvSpPr txBox="1"/>
          <p:nvPr/>
        </p:nvSpPr>
        <p:spPr>
          <a:xfrm>
            <a:off x="11608526" y="1464623"/>
            <a:ext cx="7541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2014</a:t>
            </a:r>
            <a:endParaRPr lang="es-EC" sz="105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2F5597"/>
              </a:solidFill>
            </a:endParaRPr>
          </a:p>
        </p:txBody>
      </p:sp>
      <p:cxnSp>
        <p:nvCxnSpPr>
          <p:cNvPr id="70" name="Conector recto de flecha 69"/>
          <p:cNvCxnSpPr/>
          <p:nvPr/>
        </p:nvCxnSpPr>
        <p:spPr>
          <a:xfrm>
            <a:off x="11599817" y="1587952"/>
            <a:ext cx="196345" cy="8709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uadroTexto 70"/>
          <p:cNvSpPr txBox="1"/>
          <p:nvPr/>
        </p:nvSpPr>
        <p:spPr>
          <a:xfrm>
            <a:off x="11623147" y="2492430"/>
            <a:ext cx="7541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2019</a:t>
            </a:r>
            <a:endParaRPr lang="es-EC" sz="105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2F5597"/>
              </a:solidFill>
            </a:endParaRPr>
          </a:p>
        </p:txBody>
      </p:sp>
      <p:cxnSp>
        <p:nvCxnSpPr>
          <p:cNvPr id="72" name="Conector recto de flecha 71"/>
          <p:cNvCxnSpPr/>
          <p:nvPr/>
        </p:nvCxnSpPr>
        <p:spPr>
          <a:xfrm>
            <a:off x="11614438" y="2615759"/>
            <a:ext cx="196345" cy="8709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Imagen 73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7090" y="4581966"/>
            <a:ext cx="709200" cy="709200"/>
          </a:xfrm>
          <a:prstGeom prst="rect">
            <a:avLst/>
          </a:prstGeom>
        </p:spPr>
      </p:pic>
      <p:pic>
        <p:nvPicPr>
          <p:cNvPr id="75" name="Imagen 74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812" y="2653432"/>
            <a:ext cx="708798" cy="708798"/>
          </a:xfrm>
          <a:prstGeom prst="rect">
            <a:avLst/>
          </a:prstGeom>
        </p:spPr>
      </p:pic>
      <p:pic>
        <p:nvPicPr>
          <p:cNvPr id="76" name="Imagen 75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821" y="2624468"/>
            <a:ext cx="709200" cy="70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6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9073" y="269115"/>
            <a:ext cx="7227771" cy="530024"/>
          </a:xfrm>
        </p:spPr>
        <p:txBody>
          <a:bodyPr/>
          <a:lstStyle/>
          <a:p>
            <a:r>
              <a:rPr lang="es-ES" dirty="0" smtClean="0"/>
              <a:t>Ficha de la encuesta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79230" y="699084"/>
            <a:ext cx="7227614" cy="499155"/>
          </a:xfrm>
        </p:spPr>
        <p:txBody>
          <a:bodyPr/>
          <a:lstStyle/>
          <a:p>
            <a:r>
              <a:rPr lang="es-ES" dirty="0" smtClean="0"/>
              <a:t>ESPAC</a:t>
            </a:r>
            <a:endParaRPr lang="es-EC" dirty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910066444"/>
              </p:ext>
            </p:extLst>
          </p:nvPr>
        </p:nvGraphicFramePr>
        <p:xfrm>
          <a:off x="5784016" y="2398085"/>
          <a:ext cx="6082154" cy="3821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ctángulo 13"/>
          <p:cNvSpPr/>
          <p:nvPr/>
        </p:nvSpPr>
        <p:spPr>
          <a:xfrm>
            <a:off x="4946731" y="1473504"/>
            <a:ext cx="6928964" cy="646331"/>
          </a:xfrm>
          <a:prstGeom prst="rect">
            <a:avLst/>
          </a:prstGeom>
          <a:ln>
            <a:noFill/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es-ES" sz="1200" b="1" dirty="0" smtClean="0">
                <a:solidFill>
                  <a:srgbClr val="6E6E7C"/>
                </a:solidFill>
              </a:rPr>
              <a:t>Objetivo: </a:t>
            </a:r>
            <a:r>
              <a:rPr lang="es-EC" sz="1200" dirty="0" smtClean="0">
                <a:solidFill>
                  <a:srgbClr val="6E6E7C"/>
                </a:solidFill>
              </a:rPr>
              <a:t>Producir </a:t>
            </a:r>
            <a:r>
              <a:rPr lang="es-EC" sz="1200" dirty="0">
                <a:solidFill>
                  <a:srgbClr val="6E6E7C"/>
                </a:solidFill>
              </a:rPr>
              <a:t>información estadística </a:t>
            </a:r>
            <a:r>
              <a:rPr lang="es-MX" sz="1200" dirty="0">
                <a:solidFill>
                  <a:srgbClr val="6E6E7C"/>
                </a:solidFill>
              </a:rPr>
              <a:t>del sector agropecuario, misma que permite la ejecución y evaluación de los programas y proyectos que implementa el Estado, en beneficio de la población.</a:t>
            </a:r>
            <a:endParaRPr lang="es-EC" sz="1200" dirty="0">
              <a:solidFill>
                <a:srgbClr val="6E6E7C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879073" y="5338043"/>
            <a:ext cx="34490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MX" sz="1200" b="1" dirty="0">
                <a:solidFill>
                  <a:srgbClr val="6E6E7C"/>
                </a:solidFill>
              </a:rPr>
              <a:t>Temáticas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MX" sz="600" dirty="0" smtClean="0">
              <a:solidFill>
                <a:srgbClr val="6E6E7C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sz="1200" dirty="0" smtClean="0">
                <a:solidFill>
                  <a:srgbClr val="6E6E7C"/>
                </a:solidFill>
              </a:rPr>
              <a:t>Características </a:t>
            </a:r>
            <a:r>
              <a:rPr lang="es-MX" sz="1200" dirty="0">
                <a:solidFill>
                  <a:srgbClr val="6E6E7C"/>
                </a:solidFill>
              </a:rPr>
              <a:t>generales de los productores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rgbClr val="6E6E7C"/>
                </a:solidFill>
              </a:rPr>
              <a:t>Agrícola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rgbClr val="6E6E7C"/>
                </a:solidFill>
              </a:rPr>
              <a:t>Pecuario</a:t>
            </a: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3057" y="1397304"/>
            <a:ext cx="3549418" cy="379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91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8525" y="275623"/>
            <a:ext cx="7227771" cy="530024"/>
          </a:xfrm>
        </p:spPr>
        <p:txBody>
          <a:bodyPr/>
          <a:lstStyle/>
          <a:p>
            <a:r>
              <a:rPr lang="es-ES" dirty="0" smtClean="0"/>
              <a:t>Metodología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58682" y="748949"/>
            <a:ext cx="7227614" cy="499155"/>
          </a:xfrm>
        </p:spPr>
        <p:txBody>
          <a:bodyPr/>
          <a:lstStyle/>
          <a:p>
            <a:r>
              <a:rPr lang="es-ES" dirty="0" smtClean="0"/>
              <a:t>ESPAC</a:t>
            </a:r>
            <a:endParaRPr lang="es-EC" dirty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550183235"/>
              </p:ext>
            </p:extLst>
          </p:nvPr>
        </p:nvGraphicFramePr>
        <p:xfrm>
          <a:off x="1993900" y="998527"/>
          <a:ext cx="8264525" cy="5120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ángulo 7"/>
          <p:cNvSpPr/>
          <p:nvPr/>
        </p:nvSpPr>
        <p:spPr>
          <a:xfrm>
            <a:off x="1117832" y="6311529"/>
            <a:ext cx="90899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000" dirty="0">
                <a:solidFill>
                  <a:srgbClr val="646482"/>
                </a:solidFill>
              </a:rPr>
              <a:t>Para mayor información referirse a las notas metodológicas disponibles en: https://www.ecuadorencifras.gob.ec//estadisticas-agropecuarias-2/</a:t>
            </a:r>
            <a:endParaRPr lang="es-EC" sz="1000" dirty="0">
              <a:solidFill>
                <a:srgbClr val="646482"/>
              </a:solidFill>
            </a:endParaRPr>
          </a:p>
          <a:p>
            <a:pPr algn="just"/>
            <a:endParaRPr lang="es-ES" sz="10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859033" y="5270459"/>
            <a:ext cx="304495" cy="30449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9033" y="3801961"/>
            <a:ext cx="371475" cy="31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7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Resumen estadístico</a:t>
            </a:r>
            <a:endParaRPr lang="es-ES_tradnl" sz="44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02.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9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Gráfico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8135042"/>
              </p:ext>
            </p:extLst>
          </p:nvPr>
        </p:nvGraphicFramePr>
        <p:xfrm>
          <a:off x="599392" y="4395105"/>
          <a:ext cx="4953000" cy="1932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6" name="Gráfico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17550"/>
              </p:ext>
            </p:extLst>
          </p:nvPr>
        </p:nvGraphicFramePr>
        <p:xfrm>
          <a:off x="583914" y="1699945"/>
          <a:ext cx="5035263" cy="1973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5484" y="206591"/>
            <a:ext cx="7227771" cy="530024"/>
          </a:xfrm>
        </p:spPr>
        <p:txBody>
          <a:bodyPr/>
          <a:lstStyle/>
          <a:p>
            <a:r>
              <a:rPr lang="es-ES" dirty="0"/>
              <a:t>Resumen estadístico</a:t>
            </a:r>
            <a:endParaRPr lang="es-EC" dirty="0"/>
          </a:p>
        </p:txBody>
      </p:sp>
      <p:sp>
        <p:nvSpPr>
          <p:cNvPr id="6" name="Rectángulo redondeado 5"/>
          <p:cNvSpPr/>
          <p:nvPr/>
        </p:nvSpPr>
        <p:spPr>
          <a:xfrm>
            <a:off x="391044" y="1288224"/>
            <a:ext cx="5404665" cy="4426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ES" sz="1000" dirty="0">
                <a:solidFill>
                  <a:srgbClr val="646482"/>
                </a:solidFill>
              </a:rPr>
              <a:t>En  </a:t>
            </a:r>
            <a:r>
              <a:rPr lang="es-ES" sz="1000" dirty="0" smtClean="0">
                <a:solidFill>
                  <a:srgbClr val="646482"/>
                </a:solidFill>
              </a:rPr>
              <a:t>2022, </a:t>
            </a:r>
            <a:r>
              <a:rPr lang="es-ES" sz="1000" dirty="0">
                <a:solidFill>
                  <a:srgbClr val="646482"/>
                </a:solidFill>
              </a:rPr>
              <a:t>la superficie  con uso de suelo es </a:t>
            </a:r>
            <a:r>
              <a:rPr lang="es-ES" sz="1000" dirty="0" smtClean="0">
                <a:solidFill>
                  <a:srgbClr val="646482"/>
                </a:solidFill>
              </a:rPr>
              <a:t>de 12.2 millones </a:t>
            </a:r>
            <a:r>
              <a:rPr lang="es-ES" sz="1000" dirty="0">
                <a:solidFill>
                  <a:srgbClr val="646482"/>
                </a:solidFill>
              </a:rPr>
              <a:t>de hectáreas; montes y bosques </a:t>
            </a:r>
            <a:r>
              <a:rPr lang="es-ES" sz="1000" dirty="0" smtClean="0">
                <a:solidFill>
                  <a:srgbClr val="646482"/>
                </a:solidFill>
              </a:rPr>
              <a:t>que representan </a:t>
            </a:r>
            <a:r>
              <a:rPr lang="es-ES" sz="1000" dirty="0">
                <a:solidFill>
                  <a:srgbClr val="646482"/>
                </a:solidFill>
              </a:rPr>
              <a:t>el </a:t>
            </a:r>
            <a:r>
              <a:rPr lang="es-ES" sz="1000" dirty="0" smtClean="0">
                <a:solidFill>
                  <a:srgbClr val="646482"/>
                </a:solidFill>
              </a:rPr>
              <a:t>49,08 </a:t>
            </a:r>
            <a:r>
              <a:rPr lang="es-ES" sz="1000" dirty="0">
                <a:solidFill>
                  <a:srgbClr val="646482"/>
                </a:solidFill>
              </a:rPr>
              <a:t>% del total nacional.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109678" y="1264793"/>
            <a:ext cx="5592708" cy="272415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superficie plantada de cacao representa el </a:t>
            </a:r>
            <a:r>
              <a:rPr lang="es-EC" sz="10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41,3 </a:t>
            </a:r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</a:t>
            </a:r>
            <a:endParaRPr lang="es-ES" sz="10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12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794981" y="959772"/>
            <a:ext cx="57686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Superficie plantada </a:t>
            </a:r>
            <a:r>
              <a:rPr lang="es-E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de cultivos </a:t>
            </a:r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permanentes </a:t>
            </a:r>
            <a:r>
              <a:rPr lang="es-E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(ha</a:t>
            </a:r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)</a:t>
            </a:r>
          </a:p>
        </p:txBody>
      </p:sp>
      <p:sp>
        <p:nvSpPr>
          <p:cNvPr id="13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112319" y="4100006"/>
            <a:ext cx="5870415" cy="272415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superficie sembrada de maíz duro seco, representa el </a:t>
            </a:r>
            <a:r>
              <a:rPr lang="es-EC" sz="10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38,7 % </a:t>
            </a:r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del total nacional</a:t>
            </a:r>
            <a:endParaRPr lang="es-ES" sz="10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391045" y="4120102"/>
            <a:ext cx="5504659" cy="442674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Las flores permanentes representan el </a:t>
            </a:r>
            <a:r>
              <a:rPr lang="es-EC" sz="10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82,2 % </a:t>
            </a:r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del total de superficie plantada con flores.</a:t>
            </a:r>
          </a:p>
        </p:txBody>
      </p:sp>
      <p:sp>
        <p:nvSpPr>
          <p:cNvPr id="27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7030439" y="3892202"/>
            <a:ext cx="44675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Superficie </a:t>
            </a:r>
            <a:r>
              <a:rPr lang="es-E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sembrada </a:t>
            </a:r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cultivos </a:t>
            </a:r>
            <a:r>
              <a:rPr lang="es-E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transitorios (ha</a:t>
            </a:r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)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719090" y="6464868"/>
            <a:ext cx="50766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46482"/>
                </a:solidFill>
              </a:rPr>
              <a:t>Fuente: </a:t>
            </a:r>
            <a:r>
              <a:rPr lang="es-ES" sz="900" dirty="0">
                <a:solidFill>
                  <a:srgbClr val="646482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46482"/>
                </a:solidFill>
              </a:rPr>
              <a:t>2022</a:t>
            </a:r>
            <a:endParaRPr lang="es-ES" sz="900" dirty="0">
              <a:solidFill>
                <a:srgbClr val="646482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5952693" y="1497682"/>
            <a:ext cx="0" cy="2506688"/>
          </a:xfrm>
          <a:prstGeom prst="line">
            <a:avLst/>
          </a:prstGeom>
          <a:ln>
            <a:solidFill>
              <a:srgbClr val="6EEB8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/>
          <p:cNvCxnSpPr/>
          <p:nvPr/>
        </p:nvCxnSpPr>
        <p:spPr>
          <a:xfrm>
            <a:off x="5952693" y="4124495"/>
            <a:ext cx="0" cy="2285762"/>
          </a:xfrm>
          <a:prstGeom prst="line">
            <a:avLst/>
          </a:prstGeom>
          <a:ln>
            <a:solidFill>
              <a:srgbClr val="6EEB8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/>
          <p:cNvCxnSpPr/>
          <p:nvPr/>
        </p:nvCxnSpPr>
        <p:spPr>
          <a:xfrm>
            <a:off x="627018" y="3869606"/>
            <a:ext cx="5268686" cy="0"/>
          </a:xfrm>
          <a:prstGeom prst="line">
            <a:avLst/>
          </a:prstGeom>
          <a:ln>
            <a:solidFill>
              <a:srgbClr val="6EEB8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5996238" y="3869606"/>
            <a:ext cx="5821296" cy="0"/>
          </a:xfrm>
          <a:prstGeom prst="line">
            <a:avLst/>
          </a:prstGeom>
          <a:ln>
            <a:solidFill>
              <a:srgbClr val="6EEB8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Gráfico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603745"/>
              </p:ext>
            </p:extLst>
          </p:nvPr>
        </p:nvGraphicFramePr>
        <p:xfrm>
          <a:off x="6000749" y="1570639"/>
          <a:ext cx="4786806" cy="2298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0" name="Gráfico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0637709"/>
              </p:ext>
            </p:extLst>
          </p:nvPr>
        </p:nvGraphicFramePr>
        <p:xfrm>
          <a:off x="6424741" y="4396518"/>
          <a:ext cx="4572000" cy="2304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3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1429546" y="3879976"/>
            <a:ext cx="34454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Superficie </a:t>
            </a:r>
            <a:r>
              <a:rPr lang="es-E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plantada con flores (ha</a:t>
            </a:r>
            <a:r>
              <a:rPr lang="es-ES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)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942601" y="959771"/>
            <a:ext cx="362063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/>
              <a:t>Uso de suelo </a:t>
            </a:r>
            <a:r>
              <a:rPr lang="es-EC" sz="1200" b="1" dirty="0" smtClean="0"/>
              <a:t>(</a:t>
            </a:r>
            <a:r>
              <a:rPr lang="es-EC" sz="1200" b="1" dirty="0"/>
              <a:t>millones de </a:t>
            </a:r>
            <a:r>
              <a:rPr lang="es-EC" sz="1200" b="1" dirty="0" smtClean="0"/>
              <a:t>ha</a:t>
            </a:r>
            <a:r>
              <a:rPr lang="es-EC" sz="12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82216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2728" y="244620"/>
            <a:ext cx="7227771" cy="530024"/>
          </a:xfrm>
        </p:spPr>
        <p:txBody>
          <a:bodyPr/>
          <a:lstStyle/>
          <a:p>
            <a:r>
              <a:rPr lang="es-ES" dirty="0"/>
              <a:t>Resumen estadístico</a:t>
            </a:r>
            <a:endParaRPr lang="es-EC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250859" y="1270344"/>
            <a:ext cx="5627127" cy="442674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El ganado vacuno lidera el sector pecuario con un total de </a:t>
            </a:r>
            <a:r>
              <a:rPr lang="es-EC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3,9 </a:t>
            </a:r>
            <a:r>
              <a:rPr lang="es-EC" sz="1000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millones de cabezas a nivel nacional.</a:t>
            </a:r>
            <a:endParaRPr lang="es-ES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582609" y="1270344"/>
            <a:ext cx="5281393" cy="272415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rgbClr val="646482"/>
                </a:solidFill>
              </a:rPr>
              <a:t>Del total de ganado porcino existente, el </a:t>
            </a:r>
            <a:r>
              <a:rPr lang="es-EC" sz="1000" dirty="0" smtClean="0">
                <a:solidFill>
                  <a:srgbClr val="646482"/>
                </a:solidFill>
              </a:rPr>
              <a:t>46,3 % </a:t>
            </a:r>
            <a:r>
              <a:rPr lang="es-EC" sz="1000" dirty="0">
                <a:solidFill>
                  <a:srgbClr val="646482"/>
                </a:solidFill>
              </a:rPr>
              <a:t>es de raza.</a:t>
            </a:r>
            <a:endParaRPr lang="es-ES" sz="10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719091" y="6391033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46482"/>
                </a:solidFill>
              </a:rPr>
              <a:t>Fuente: </a:t>
            </a:r>
            <a:r>
              <a:rPr lang="es-ES" sz="900" dirty="0">
                <a:solidFill>
                  <a:srgbClr val="646482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46482"/>
                </a:solidFill>
              </a:rPr>
              <a:t>2022</a:t>
            </a:r>
            <a:endParaRPr lang="es-ES" sz="900" dirty="0">
              <a:solidFill>
                <a:srgbClr val="646482"/>
              </a:solidFill>
            </a:endParaRPr>
          </a:p>
          <a:p>
            <a:r>
              <a:rPr lang="es-ES" sz="900" b="1" dirty="0">
                <a:solidFill>
                  <a:srgbClr val="646482"/>
                </a:solidFill>
              </a:rPr>
              <a:t>Período de Referencia: </a:t>
            </a:r>
            <a:r>
              <a:rPr lang="es-ES" sz="900" b="1" dirty="0" smtClean="0">
                <a:solidFill>
                  <a:srgbClr val="646482"/>
                </a:solidFill>
              </a:rPr>
              <a:t>Existencia </a:t>
            </a:r>
            <a:r>
              <a:rPr lang="es-ES" sz="900" dirty="0" smtClean="0">
                <a:solidFill>
                  <a:srgbClr val="646482"/>
                </a:solidFill>
              </a:rPr>
              <a:t>Día </a:t>
            </a:r>
            <a:r>
              <a:rPr lang="es-ES" sz="900" dirty="0">
                <a:solidFill>
                  <a:srgbClr val="646482"/>
                </a:solidFill>
              </a:rPr>
              <a:t>de la entrevista</a:t>
            </a:r>
            <a:r>
              <a:rPr lang="es-ES" sz="900" dirty="0" smtClean="0">
                <a:solidFill>
                  <a:srgbClr val="646482"/>
                </a:solidFill>
              </a:rPr>
              <a:t>. Producción de huevos: 7 días</a:t>
            </a:r>
            <a:endParaRPr lang="es-EC" sz="900" dirty="0">
              <a:solidFill>
                <a:srgbClr val="646482"/>
              </a:solidFill>
            </a:endParaRPr>
          </a:p>
        </p:txBody>
      </p:sp>
      <p:sp>
        <p:nvSpPr>
          <p:cNvPr id="41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130526" y="4056759"/>
            <a:ext cx="5496430" cy="442674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Al día de la entrevista, se registran </a:t>
            </a:r>
            <a:r>
              <a:rPr lang="es-EC" sz="10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22,2 </a:t>
            </a:r>
            <a:r>
              <a:rPr lang="es-EC" sz="10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millones de pollos criados en planteles avícolas.</a:t>
            </a:r>
            <a:endParaRPr lang="es-ES" sz="10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cxnSp>
        <p:nvCxnSpPr>
          <p:cNvPr id="20" name="Conector recto 19"/>
          <p:cNvCxnSpPr/>
          <p:nvPr/>
        </p:nvCxnSpPr>
        <p:spPr>
          <a:xfrm>
            <a:off x="5992254" y="1270344"/>
            <a:ext cx="0" cy="250668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/>
          <p:cNvCxnSpPr/>
          <p:nvPr/>
        </p:nvCxnSpPr>
        <p:spPr>
          <a:xfrm>
            <a:off x="5992254" y="3803998"/>
            <a:ext cx="0" cy="2408911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/>
          <p:cNvCxnSpPr/>
          <p:nvPr/>
        </p:nvCxnSpPr>
        <p:spPr>
          <a:xfrm>
            <a:off x="504967" y="3785432"/>
            <a:ext cx="5447726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6042706" y="3758137"/>
            <a:ext cx="5821296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Gráfico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789110"/>
              </p:ext>
            </p:extLst>
          </p:nvPr>
        </p:nvGraphicFramePr>
        <p:xfrm>
          <a:off x="682923" y="1602635"/>
          <a:ext cx="4572000" cy="2296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" name="Rectángulo 27"/>
          <p:cNvSpPr/>
          <p:nvPr/>
        </p:nvSpPr>
        <p:spPr>
          <a:xfrm>
            <a:off x="375964" y="1015418"/>
            <a:ext cx="51859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 smtClean="0"/>
              <a:t>Existencia de ganado vacuno</a:t>
            </a:r>
            <a:endParaRPr lang="es-EC" sz="1200" b="1" dirty="0"/>
          </a:p>
        </p:txBody>
      </p:sp>
      <p:graphicFrame>
        <p:nvGraphicFramePr>
          <p:cNvPr id="30" name="Gráfico 29">
            <a:extLst>
              <a:ext uri="{FF2B5EF4-FFF2-40B4-BE49-F238E27FC236}">
                <a16:creationId xmlns:a16="http://schemas.microsoft.com/office/drawing/2014/main" xmlns="" id="{00000000-0008-0000-0E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8525455"/>
              </p:ext>
            </p:extLst>
          </p:nvPr>
        </p:nvGraphicFramePr>
        <p:xfrm>
          <a:off x="6392716" y="679132"/>
          <a:ext cx="4972051" cy="2881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" name="Rectángulo 30"/>
          <p:cNvSpPr/>
          <p:nvPr/>
        </p:nvSpPr>
        <p:spPr>
          <a:xfrm>
            <a:off x="6286284" y="1008475"/>
            <a:ext cx="51859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 smtClean="0"/>
              <a:t>Existencia de ganado porcino</a:t>
            </a:r>
            <a:endParaRPr lang="es-EC" sz="1200" b="1" dirty="0"/>
          </a:p>
        </p:txBody>
      </p:sp>
      <p:graphicFrame>
        <p:nvGraphicFramePr>
          <p:cNvPr id="33" name="Gráfico 32">
            <a:extLst>
              <a:ext uri="{FF2B5EF4-FFF2-40B4-BE49-F238E27FC236}">
                <a16:creationId xmlns:a16="http://schemas.microsoft.com/office/drawing/2014/main" xmlns="" id="{00000000-0008-0000-0F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3951096"/>
              </p:ext>
            </p:extLst>
          </p:nvPr>
        </p:nvGraphicFramePr>
        <p:xfrm>
          <a:off x="7672209" y="4223565"/>
          <a:ext cx="3102192" cy="2078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4" name="Rectángulo 33"/>
          <p:cNvSpPr/>
          <p:nvPr/>
        </p:nvSpPr>
        <p:spPr>
          <a:xfrm>
            <a:off x="6392716" y="3852352"/>
            <a:ext cx="51859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 smtClean="0"/>
              <a:t>Existencia de pollos de engorde (millones)</a:t>
            </a:r>
            <a:endParaRPr lang="es-EC" sz="1200" b="1" dirty="0"/>
          </a:p>
        </p:txBody>
      </p:sp>
      <p:graphicFrame>
        <p:nvGraphicFramePr>
          <p:cNvPr id="29" name="Gráfico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0124873"/>
              </p:ext>
            </p:extLst>
          </p:nvPr>
        </p:nvGraphicFramePr>
        <p:xfrm>
          <a:off x="786225" y="4415276"/>
          <a:ext cx="3550524" cy="1797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2" name="Rectángulo 31"/>
          <p:cNvSpPr/>
          <p:nvPr/>
        </p:nvSpPr>
        <p:spPr>
          <a:xfrm>
            <a:off x="59860" y="3866951"/>
            <a:ext cx="51859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s-EC" sz="1200" b="1" dirty="0" smtClean="0"/>
              <a:t>Existencia de ganado ovino</a:t>
            </a:r>
            <a:endParaRPr lang="es-EC" sz="1200" b="1" dirty="0"/>
          </a:p>
        </p:txBody>
      </p:sp>
      <p:sp>
        <p:nvSpPr>
          <p:cNvPr id="36" name="Rectángulo redondeado 35"/>
          <p:cNvSpPr/>
          <p:nvPr/>
        </p:nvSpPr>
        <p:spPr>
          <a:xfrm>
            <a:off x="334630" y="4056759"/>
            <a:ext cx="5461079" cy="442674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000" dirty="0">
                <a:solidFill>
                  <a:schemeClr val="tx1">
                    <a:lumMod val="65000"/>
                    <a:lumOff val="35000"/>
                  </a:schemeClr>
                </a:solidFill>
                <a:ea typeface="Century Gothic" charset="0"/>
                <a:cs typeface="Century Gothic" charset="0"/>
              </a:rPr>
              <a:t>A nivel nacional se registraron  551.960 cabezas. La provincia de Chimborazo concentra el 21, 9 % del total. </a:t>
            </a:r>
            <a:endParaRPr lang="es-ES" sz="1000" dirty="0">
              <a:solidFill>
                <a:schemeClr val="tx1">
                  <a:lumMod val="65000"/>
                  <a:lumOff val="35000"/>
                </a:schemeClr>
              </a:solidFill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822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Resultados</a:t>
            </a:r>
            <a:endParaRPr lang="es-ES_tradnl" sz="44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03.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30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8518" y="2548818"/>
            <a:ext cx="8051452" cy="957087"/>
          </a:xfrm>
        </p:spPr>
        <p:txBody>
          <a:bodyPr>
            <a:normAutofit fontScale="90000"/>
          </a:bodyPr>
          <a:lstStyle/>
          <a:p>
            <a:r>
              <a:rPr lang="es-ES_tradnl" sz="4400" dirty="0" smtClean="0"/>
              <a:t>Perfil de la persona productora </a:t>
            </a:r>
            <a:endParaRPr lang="es-ES_tradnl" sz="44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3.1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43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2173" y="350127"/>
            <a:ext cx="7227771" cy="530024"/>
          </a:xfrm>
        </p:spPr>
        <p:txBody>
          <a:bodyPr/>
          <a:lstStyle/>
          <a:p>
            <a:r>
              <a:rPr lang="es-MX" dirty="0" smtClean="0"/>
              <a:t>Perfil del productor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72330" y="859906"/>
            <a:ext cx="7227614" cy="499155"/>
          </a:xfrm>
        </p:spPr>
        <p:txBody>
          <a:bodyPr>
            <a:normAutofit fontScale="85000" lnSpcReduction="10000"/>
          </a:bodyPr>
          <a:lstStyle/>
          <a:p>
            <a:r>
              <a:rPr lang="es-MX" dirty="0"/>
              <a:t>Sexo e instrucción f</a:t>
            </a:r>
            <a:r>
              <a:rPr lang="es-MX" dirty="0">
                <a:solidFill>
                  <a:srgbClr val="6E6E7C"/>
                </a:solidFill>
              </a:rPr>
              <a:t>orm</a:t>
            </a:r>
            <a:r>
              <a:rPr lang="es-MX" dirty="0"/>
              <a:t>al de las personas </a:t>
            </a:r>
            <a:r>
              <a:rPr lang="es-MX" dirty="0" smtClean="0"/>
              <a:t>productoras</a:t>
            </a:r>
            <a:endParaRPr lang="es-EC" dirty="0"/>
          </a:p>
        </p:txBody>
      </p:sp>
      <p:sp>
        <p:nvSpPr>
          <p:cNvPr id="7" name="CuadroTexto 6"/>
          <p:cNvSpPr txBox="1"/>
          <p:nvPr/>
        </p:nvSpPr>
        <p:spPr>
          <a:xfrm>
            <a:off x="2657474" y="2654899"/>
            <a:ext cx="2638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Hombres: </a:t>
            </a:r>
            <a:r>
              <a:rPr lang="es-E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70,8 </a:t>
            </a:r>
            <a:r>
              <a:rPr lang="es-E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%</a:t>
            </a:r>
            <a:endParaRPr lang="es-EC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657475" y="4658032"/>
            <a:ext cx="2266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Mujeres: </a:t>
            </a:r>
            <a:r>
              <a:rPr lang="es-E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29,2 </a:t>
            </a:r>
            <a:r>
              <a:rPr lang="es-E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%</a:t>
            </a:r>
            <a:endParaRPr lang="es-EC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1023151" y="6229574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5643487" y="1734749"/>
            <a:ext cx="6142709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200" dirty="0">
                <a:solidFill>
                  <a:srgbClr val="6E6E7C"/>
                </a:solidFill>
              </a:rPr>
              <a:t>Del total de productores investigados en </a:t>
            </a:r>
            <a:r>
              <a:rPr lang="es-MX" sz="1200" dirty="0" smtClean="0">
                <a:solidFill>
                  <a:srgbClr val="6E6E7C"/>
                </a:solidFill>
              </a:rPr>
              <a:t>2022, </a:t>
            </a:r>
            <a:r>
              <a:rPr lang="es-MX" sz="1200" dirty="0">
                <a:solidFill>
                  <a:srgbClr val="6E6E7C"/>
                </a:solidFill>
              </a:rPr>
              <a:t>el </a:t>
            </a:r>
            <a:r>
              <a:rPr lang="es-MX" sz="1200" dirty="0" smtClean="0">
                <a:solidFill>
                  <a:srgbClr val="6E6E7C"/>
                </a:solidFill>
              </a:rPr>
              <a:t>55,2 </a:t>
            </a:r>
            <a:r>
              <a:rPr lang="es-MX" sz="1200" dirty="0">
                <a:solidFill>
                  <a:srgbClr val="6E6E7C"/>
                </a:solidFill>
              </a:rPr>
              <a:t>% </a:t>
            </a:r>
            <a:r>
              <a:rPr lang="es-MX" sz="1200" dirty="0" smtClean="0">
                <a:solidFill>
                  <a:srgbClr val="6E6E7C"/>
                </a:solidFill>
              </a:rPr>
              <a:t>han manifestado haber </a:t>
            </a:r>
            <a:r>
              <a:rPr lang="es-MX" sz="1200" dirty="0">
                <a:solidFill>
                  <a:srgbClr val="6E6E7C"/>
                </a:solidFill>
              </a:rPr>
              <a:t>terminado la primaria; mientras que el </a:t>
            </a:r>
            <a:r>
              <a:rPr lang="es-MX" sz="1200" dirty="0" smtClean="0">
                <a:solidFill>
                  <a:srgbClr val="6E6E7C"/>
                </a:solidFill>
              </a:rPr>
              <a:t>13,6 </a:t>
            </a:r>
            <a:r>
              <a:rPr lang="es-MX" sz="1200" dirty="0">
                <a:solidFill>
                  <a:srgbClr val="6E6E7C"/>
                </a:solidFill>
              </a:rPr>
              <a:t>% indican no tener ningún tipo de instrucción formal.</a:t>
            </a:r>
            <a:endParaRPr lang="es-EC" sz="1200" dirty="0">
              <a:solidFill>
                <a:srgbClr val="6E6E7C"/>
              </a:solidFill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265" y="2107869"/>
            <a:ext cx="1157882" cy="115788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06" y="4083841"/>
            <a:ext cx="988516" cy="988516"/>
          </a:xfrm>
          <a:prstGeom prst="rect">
            <a:avLst/>
          </a:prstGeom>
        </p:spPr>
      </p:pic>
      <p:graphicFrame>
        <p:nvGraphicFramePr>
          <p:cNvPr id="18" name="Gráfico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3347660"/>
              </p:ext>
            </p:extLst>
          </p:nvPr>
        </p:nvGraphicFramePr>
        <p:xfrm>
          <a:off x="5971087" y="2627074"/>
          <a:ext cx="5353050" cy="3262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5897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63053" y="431188"/>
            <a:ext cx="7873769" cy="499155"/>
          </a:xfrm>
        </p:spPr>
        <p:txBody>
          <a:bodyPr>
            <a:noAutofit/>
          </a:bodyPr>
          <a:lstStyle/>
          <a:p>
            <a:r>
              <a:rPr lang="es-MX" sz="3000" b="1" dirty="0"/>
              <a:t>Autoidentificación étnica y edad de las personas </a:t>
            </a:r>
            <a:r>
              <a:rPr lang="es-MX" sz="3000" b="1" dirty="0" smtClean="0"/>
              <a:t>productoras</a:t>
            </a:r>
            <a:endParaRPr lang="es-EC" sz="3000" b="1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863053" y="1509940"/>
            <a:ext cx="4457348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</a:rPr>
              <a:t>Del total de productores investigados en </a:t>
            </a:r>
            <a:r>
              <a:rPr lang="es-MX" sz="1200" dirty="0" smtClean="0">
                <a:solidFill>
                  <a:srgbClr val="646482"/>
                </a:solidFill>
              </a:rPr>
              <a:t>2022, </a:t>
            </a:r>
            <a:r>
              <a:rPr lang="es-MX" sz="1200" dirty="0">
                <a:solidFill>
                  <a:srgbClr val="646482"/>
                </a:solidFill>
              </a:rPr>
              <a:t>el </a:t>
            </a:r>
            <a:r>
              <a:rPr lang="es-MX" sz="1200" dirty="0" smtClean="0">
                <a:solidFill>
                  <a:srgbClr val="646482"/>
                </a:solidFill>
              </a:rPr>
              <a:t>68,6 </a:t>
            </a:r>
            <a:r>
              <a:rPr lang="es-MX" sz="1200" dirty="0">
                <a:solidFill>
                  <a:srgbClr val="646482"/>
                </a:solidFill>
              </a:rPr>
              <a:t>% se consideran mestizos; mientras que, el </a:t>
            </a:r>
            <a:r>
              <a:rPr lang="es-MX" sz="1200" dirty="0" smtClean="0">
                <a:solidFill>
                  <a:srgbClr val="646482"/>
                </a:solidFill>
              </a:rPr>
              <a:t>1,3 </a:t>
            </a:r>
            <a:r>
              <a:rPr lang="es-MX" sz="1200" dirty="0">
                <a:solidFill>
                  <a:srgbClr val="646482"/>
                </a:solidFill>
              </a:rPr>
              <a:t>% </a:t>
            </a:r>
            <a:r>
              <a:rPr lang="es-MX" sz="1200" dirty="0" smtClean="0">
                <a:solidFill>
                  <a:srgbClr val="646482"/>
                </a:solidFill>
              </a:rPr>
              <a:t>afro- ecuatorianos.</a:t>
            </a:r>
            <a:endParaRPr lang="es-EC" sz="1200" dirty="0">
              <a:solidFill>
                <a:srgbClr val="646482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6478603" y="1463302"/>
            <a:ext cx="5025992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</a:rPr>
              <a:t>El </a:t>
            </a:r>
            <a:r>
              <a:rPr lang="es-MX" sz="1200" dirty="0" smtClean="0">
                <a:solidFill>
                  <a:srgbClr val="646482"/>
                </a:solidFill>
              </a:rPr>
              <a:t>45,9 </a:t>
            </a:r>
            <a:r>
              <a:rPr lang="es-MX" sz="1200" dirty="0">
                <a:solidFill>
                  <a:srgbClr val="646482"/>
                </a:solidFill>
              </a:rPr>
              <a:t>% del total de productores investigados, la edad oscila entre </a:t>
            </a:r>
            <a:r>
              <a:rPr lang="es-MX" sz="1200" dirty="0" smtClean="0">
                <a:solidFill>
                  <a:srgbClr val="646482"/>
                </a:solidFill>
              </a:rPr>
              <a:t>45 y 64 años</a:t>
            </a:r>
            <a:r>
              <a:rPr lang="es-MX" sz="1200" dirty="0">
                <a:solidFill>
                  <a:srgbClr val="646482"/>
                </a:solidFill>
              </a:rPr>
              <a:t>.</a:t>
            </a:r>
          </a:p>
          <a:p>
            <a:pPr algn="just"/>
            <a:endParaRPr lang="es-EC" sz="1200" dirty="0">
              <a:solidFill>
                <a:srgbClr val="646482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9254219"/>
              </p:ext>
            </p:extLst>
          </p:nvPr>
        </p:nvGraphicFramePr>
        <p:xfrm>
          <a:off x="392625" y="2381154"/>
          <a:ext cx="5619750" cy="328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3072550"/>
              </p:ext>
            </p:extLst>
          </p:nvPr>
        </p:nvGraphicFramePr>
        <p:xfrm>
          <a:off x="6129336" y="2354302"/>
          <a:ext cx="5724525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4290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Uso de suelo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/>
          <a:lstStyle/>
          <a:p>
            <a:r>
              <a:rPr lang="es-ES_tradnl" dirty="0" smtClean="0"/>
              <a:t>Superficie</a:t>
            </a:r>
            <a:endParaRPr lang="es-ES_tradn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3.2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6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5756" y="332161"/>
            <a:ext cx="7227771" cy="530024"/>
          </a:xfrm>
        </p:spPr>
        <p:txBody>
          <a:bodyPr/>
          <a:lstStyle/>
          <a:p>
            <a:r>
              <a:rPr lang="es-MX" dirty="0" smtClean="0"/>
              <a:t>Superficie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935756" y="841812"/>
            <a:ext cx="7873769" cy="499155"/>
          </a:xfrm>
        </p:spPr>
        <p:txBody>
          <a:bodyPr>
            <a:noAutofit/>
          </a:bodyPr>
          <a:lstStyle/>
          <a:p>
            <a:r>
              <a:rPr lang="es-MX" sz="2000" dirty="0" smtClean="0"/>
              <a:t>Uso de suelo</a:t>
            </a:r>
            <a:endParaRPr lang="es-EC" sz="20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8" name="Rectángulo 11"/>
          <p:cNvSpPr/>
          <p:nvPr/>
        </p:nvSpPr>
        <p:spPr>
          <a:xfrm>
            <a:off x="802406" y="1634024"/>
            <a:ext cx="10175006" cy="510778"/>
          </a:xfrm>
          <a:prstGeom prst="round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S_tradnl" sz="1200" dirty="0">
                <a:solidFill>
                  <a:srgbClr val="6E6E7C"/>
                </a:solidFill>
              </a:rPr>
              <a:t>De la superficie total </a:t>
            </a:r>
            <a:r>
              <a:rPr lang="es-ES_tradnl" sz="1200" b="1" dirty="0" smtClean="0">
                <a:solidFill>
                  <a:srgbClr val="6E6E7C"/>
                </a:solidFill>
              </a:rPr>
              <a:t>5.2 </a:t>
            </a:r>
            <a:r>
              <a:rPr lang="es-ES_tradnl" sz="1200" b="1" dirty="0">
                <a:solidFill>
                  <a:srgbClr val="6E6E7C"/>
                </a:solidFill>
              </a:rPr>
              <a:t>millones </a:t>
            </a:r>
            <a:r>
              <a:rPr lang="es-ES_tradnl" sz="1200" dirty="0">
                <a:solidFill>
                  <a:srgbClr val="6E6E7C"/>
                </a:solidFill>
              </a:rPr>
              <a:t>de hectáreas se encuentran bajo labor agropecuaria (permanentes, transitorios, pastos cultivados y naturales) y </a:t>
            </a:r>
            <a:r>
              <a:rPr lang="es-ES_tradnl" sz="1200" b="1" dirty="0" smtClean="0">
                <a:solidFill>
                  <a:srgbClr val="6E6E7C"/>
                </a:solidFill>
              </a:rPr>
              <a:t>7.0 </a:t>
            </a:r>
            <a:r>
              <a:rPr lang="es-ES_tradnl" sz="1200" b="1" dirty="0">
                <a:solidFill>
                  <a:srgbClr val="6E6E7C"/>
                </a:solidFill>
              </a:rPr>
              <a:t>millones </a:t>
            </a:r>
            <a:r>
              <a:rPr lang="es-ES_tradnl" sz="1200" dirty="0">
                <a:solidFill>
                  <a:srgbClr val="6E6E7C"/>
                </a:solidFill>
              </a:rPr>
              <a:t>sin uso agropecuario (montes, bosques, páramos, descanso y otros usos no agropecuarios).</a:t>
            </a:r>
            <a:endParaRPr lang="es-MX" sz="1200" dirty="0">
              <a:solidFill>
                <a:srgbClr val="6E6E7C"/>
              </a:solidFill>
            </a:endParaRP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7284544"/>
              </p:ext>
            </p:extLst>
          </p:nvPr>
        </p:nvGraphicFramePr>
        <p:xfrm>
          <a:off x="6635931" y="2342689"/>
          <a:ext cx="5164183" cy="324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2694349"/>
              </p:ext>
            </p:extLst>
          </p:nvPr>
        </p:nvGraphicFramePr>
        <p:xfrm>
          <a:off x="313597" y="2434128"/>
          <a:ext cx="6383294" cy="3261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0752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5756" y="328994"/>
            <a:ext cx="7227771" cy="530024"/>
          </a:xfrm>
        </p:spPr>
        <p:txBody>
          <a:bodyPr/>
          <a:lstStyle/>
          <a:p>
            <a:r>
              <a:rPr lang="es-MX" dirty="0" smtClean="0"/>
              <a:t>Superficie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935756" y="849148"/>
            <a:ext cx="7873769" cy="499155"/>
          </a:xfrm>
        </p:spPr>
        <p:txBody>
          <a:bodyPr>
            <a:noAutofit/>
          </a:bodyPr>
          <a:lstStyle/>
          <a:p>
            <a:r>
              <a:rPr lang="es-ES" sz="2000" dirty="0"/>
              <a:t>Con labor </a:t>
            </a:r>
            <a:r>
              <a:rPr lang="es-ES" sz="2000" dirty="0" smtClean="0"/>
              <a:t>agropecuaria</a:t>
            </a:r>
            <a:endParaRPr lang="es-EC" sz="20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5" name="Rectángulo 11"/>
          <p:cNvSpPr/>
          <p:nvPr/>
        </p:nvSpPr>
        <p:spPr>
          <a:xfrm>
            <a:off x="790176" y="1578804"/>
            <a:ext cx="10444397" cy="544830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Costa concentra el 54,6 % de la superficie total con labor agropecuaria;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los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cuales </a:t>
            </a:r>
            <a:r>
              <a:rPr lang="es-EC" sz="1200" dirty="0" smtClean="0">
                <a:solidFill>
                  <a:srgbClr val="646482"/>
                </a:solidFill>
              </a:rPr>
              <a:t>1,3 </a:t>
            </a:r>
            <a:r>
              <a:rPr lang="es-EC" sz="1200" dirty="0">
                <a:solidFill>
                  <a:srgbClr val="646482"/>
                </a:solidFill>
              </a:rPr>
              <a:t>millones de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hectáreas, corresponden a pastos cultivados y naturales.</a:t>
            </a:r>
            <a:r>
              <a:rPr lang="es-EC" sz="14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Manabí se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encuentra del 27,5 % de la superficie total con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pastos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cultivados.</a:t>
            </a:r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xmlns="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3366998"/>
              </p:ext>
            </p:extLst>
          </p:nvPr>
        </p:nvGraphicFramePr>
        <p:xfrm>
          <a:off x="372734" y="2474855"/>
          <a:ext cx="4454805" cy="3455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áfico 14">
            <a:extLst>
              <a:ext uri="{FF2B5EF4-FFF2-40B4-BE49-F238E27FC236}">
                <a16:creationId xmlns:a16="http://schemas.microsoft.com/office/drawing/2014/main" xmlns="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0028235"/>
              </p:ext>
            </p:extLst>
          </p:nvPr>
        </p:nvGraphicFramePr>
        <p:xfrm>
          <a:off x="5147767" y="2305776"/>
          <a:ext cx="6652347" cy="3201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6254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sz="4400" dirty="0" smtClean="0"/>
              <a:t>Cultivos permanentes y transitorios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/>
          <a:lstStyle/>
          <a:p>
            <a:r>
              <a:rPr lang="es-ES_tradnl" dirty="0" smtClean="0"/>
              <a:t>Superficie y producción</a:t>
            </a:r>
            <a:endParaRPr lang="es-ES_tradn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3.3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5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520" y="274500"/>
            <a:ext cx="7227771" cy="530024"/>
          </a:xfrm>
        </p:spPr>
        <p:txBody>
          <a:bodyPr/>
          <a:lstStyle/>
          <a:p>
            <a:r>
              <a:rPr lang="es-ES" dirty="0" smtClean="0"/>
              <a:t>Cultivos permanentes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935756" y="787767"/>
            <a:ext cx="7227614" cy="499155"/>
          </a:xfrm>
        </p:spPr>
        <p:txBody>
          <a:bodyPr/>
          <a:lstStyle/>
          <a:p>
            <a:r>
              <a:rPr lang="es-ES" dirty="0"/>
              <a:t>Superficie y </a:t>
            </a:r>
            <a:r>
              <a:rPr lang="es-ES" dirty="0" smtClean="0"/>
              <a:t>producción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6" name="Rectángulo 11"/>
          <p:cNvSpPr/>
          <p:nvPr/>
        </p:nvSpPr>
        <p:spPr>
          <a:xfrm>
            <a:off x="1004254" y="1769322"/>
            <a:ext cx="4673735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superficie de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cultivos permanentes en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fue de 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1.4 millones de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hectáreas. El Cacao, representa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41,3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 de la superficie total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plantada.</a:t>
            </a:r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Rectángulo 11"/>
          <p:cNvSpPr/>
          <p:nvPr/>
        </p:nvSpPr>
        <p:spPr>
          <a:xfrm>
            <a:off x="6729760" y="1769323"/>
            <a:ext cx="4723635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2022,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caña de azúcar para azúcar, banano y palma africana son los cultivos de mayor producción a nivel nacional. 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xmlns="" id="{00000000-0008-0000-01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2490756"/>
              </p:ext>
            </p:extLst>
          </p:nvPr>
        </p:nvGraphicFramePr>
        <p:xfrm>
          <a:off x="6169546" y="2624749"/>
          <a:ext cx="5548313" cy="296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7419359"/>
              </p:ext>
            </p:extLst>
          </p:nvPr>
        </p:nvGraphicFramePr>
        <p:xfrm>
          <a:off x="837520" y="2624749"/>
          <a:ext cx="4779509" cy="3353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0485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4" y="345013"/>
            <a:ext cx="7227771" cy="530024"/>
          </a:xfrm>
        </p:spPr>
        <p:txBody>
          <a:bodyPr/>
          <a:lstStyle/>
          <a:p>
            <a:r>
              <a:rPr lang="es-ES" dirty="0"/>
              <a:t>Cultivos permanentes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797081" y="845233"/>
            <a:ext cx="7227614" cy="499155"/>
          </a:xfrm>
        </p:spPr>
        <p:txBody>
          <a:bodyPr/>
          <a:lstStyle/>
          <a:p>
            <a:r>
              <a:rPr lang="es-ES" dirty="0"/>
              <a:t>Caña de azúcar para azúcar (tallo fresco</a:t>
            </a:r>
            <a:r>
              <a:rPr lang="es-ES" dirty="0" smtClean="0"/>
              <a:t>)</a:t>
            </a:r>
            <a:endParaRPr lang="es-ES" dirty="0"/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670987"/>
              </p:ext>
            </p:extLst>
          </p:nvPr>
        </p:nvGraphicFramePr>
        <p:xfrm>
          <a:off x="796924" y="1744662"/>
          <a:ext cx="4673601" cy="1370435"/>
        </p:xfrm>
        <a:graphic>
          <a:graphicData uri="http://schemas.openxmlformats.org/drawingml/2006/table">
            <a:tbl>
              <a:tblPr/>
              <a:tblGrid>
                <a:gridCol w="8032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397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85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740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4087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408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142.010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139.406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11.016.167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4.663.456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408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130.677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130.398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11.372.505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4.396.193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408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116.515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113.148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7.740.492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4.453.931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2"/>
          <a:srcRect b="16332"/>
          <a:stretch/>
        </p:blipFill>
        <p:spPr>
          <a:xfrm>
            <a:off x="7579477" y="1433722"/>
            <a:ext cx="2080962" cy="1035042"/>
          </a:xfrm>
          <a:prstGeom prst="rect">
            <a:avLst/>
          </a:prstGeom>
        </p:spPr>
      </p:pic>
      <p:sp>
        <p:nvSpPr>
          <p:cNvPr id="11" name="11 Rectángulo"/>
          <p:cNvSpPr/>
          <p:nvPr/>
        </p:nvSpPr>
        <p:spPr>
          <a:xfrm>
            <a:off x="6108884" y="2508655"/>
            <a:ext cx="5345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2022, la superficie plantada de caña de azúcar a nivel nacional fue de 116.515 hectáreas. La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producción se concentra en la provincia del Guayas con  el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85,8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995873"/>
              </p:ext>
            </p:extLst>
          </p:nvPr>
        </p:nvGraphicFramePr>
        <p:xfrm>
          <a:off x="475457" y="3390527"/>
          <a:ext cx="4879659" cy="2827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Gráfico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5786996"/>
              </p:ext>
            </p:extLst>
          </p:nvPr>
        </p:nvGraphicFramePr>
        <p:xfrm>
          <a:off x="5806537" y="3390526"/>
          <a:ext cx="6192121" cy="3063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8169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4549" y="269166"/>
            <a:ext cx="7227771" cy="530024"/>
          </a:xfrm>
        </p:spPr>
        <p:txBody>
          <a:bodyPr/>
          <a:lstStyle/>
          <a:p>
            <a:r>
              <a:rPr lang="es-ES" dirty="0"/>
              <a:t>Cultivos permanentes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44706" y="723423"/>
            <a:ext cx="7227614" cy="499155"/>
          </a:xfrm>
        </p:spPr>
        <p:txBody>
          <a:bodyPr/>
          <a:lstStyle/>
          <a:p>
            <a:r>
              <a:rPr lang="es-ES" dirty="0" smtClean="0"/>
              <a:t>Banano(fruta fresca)</a:t>
            </a:r>
            <a:endParaRPr lang="es-ES" dirty="0"/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976678"/>
              </p:ext>
            </p:extLst>
          </p:nvPr>
        </p:nvGraphicFramePr>
        <p:xfrm>
          <a:off x="844549" y="1772479"/>
          <a:ext cx="4673601" cy="1304095"/>
        </p:xfrm>
        <a:graphic>
          <a:graphicData uri="http://schemas.openxmlformats.org/drawingml/2006/table">
            <a:tbl>
              <a:tblPr/>
              <a:tblGrid>
                <a:gridCol w="8032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397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85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08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0819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0819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165.080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160.630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6.023.390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5.917.569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0819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167.893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164.085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6.684.916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6.470.268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0819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172.653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167.544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6.078.789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5.915.187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626" y="1569899"/>
            <a:ext cx="1675899" cy="837950"/>
          </a:xfrm>
          <a:prstGeom prst="rect">
            <a:avLst/>
          </a:prstGeom>
        </p:spPr>
      </p:pic>
      <p:sp>
        <p:nvSpPr>
          <p:cNvPr id="10" name="11 Rectángulo"/>
          <p:cNvSpPr/>
          <p:nvPr/>
        </p:nvSpPr>
        <p:spPr>
          <a:xfrm>
            <a:off x="6349435" y="2430243"/>
            <a:ext cx="52520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2022,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superficie plantada de banano a nivel nacional fue de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172.653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hectáreas. La producción se concentra en la provincia de los Ríos con  el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42,3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8650713"/>
              </p:ext>
            </p:extLst>
          </p:nvPr>
        </p:nvGraphicFramePr>
        <p:xfrm>
          <a:off x="521017" y="3351371"/>
          <a:ext cx="4817337" cy="267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Gráfico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604492"/>
              </p:ext>
            </p:extLst>
          </p:nvPr>
        </p:nvGraphicFramePr>
        <p:xfrm>
          <a:off x="6109087" y="3340409"/>
          <a:ext cx="5732710" cy="3042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5700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5024" y="268472"/>
            <a:ext cx="7227771" cy="530024"/>
          </a:xfrm>
        </p:spPr>
        <p:txBody>
          <a:bodyPr/>
          <a:lstStyle/>
          <a:p>
            <a:r>
              <a:rPr lang="es-ES" dirty="0"/>
              <a:t>Cultivos permanentes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835181" y="766021"/>
            <a:ext cx="7227614" cy="499155"/>
          </a:xfrm>
        </p:spPr>
        <p:txBody>
          <a:bodyPr/>
          <a:lstStyle/>
          <a:p>
            <a:r>
              <a:rPr lang="es-ES" dirty="0" smtClean="0"/>
              <a:t>Palma africana(fruta fresca)</a:t>
            </a:r>
            <a:endParaRPr lang="es-ES" dirty="0"/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29499"/>
              </p:ext>
            </p:extLst>
          </p:nvPr>
        </p:nvGraphicFramePr>
        <p:xfrm>
          <a:off x="835024" y="1752739"/>
          <a:ext cx="4673601" cy="1342885"/>
        </p:xfrm>
        <a:graphic>
          <a:graphicData uri="http://schemas.openxmlformats.org/drawingml/2006/table">
            <a:tbl>
              <a:tblPr/>
              <a:tblGrid>
                <a:gridCol w="8032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397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85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85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577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857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256.870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188.480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2.446.369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1.983.947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857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225.575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152.529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2.418.855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2.123.481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8577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196.082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141.381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2.296.402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1.910.630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0" name="Picture 6" descr="Aceite vegetal de palma - Nutella">
            <a:extLst>
              <a:ext uri="{FF2B5EF4-FFF2-40B4-BE49-F238E27FC236}">
                <a16:creationId xmlns:a16="http://schemas.microsoft.com/office/drawing/2014/main" xmlns="" id="{317F363A-006C-4DD8-9261-4E72571A5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34625">
            <a:off x="7933882" y="1137185"/>
            <a:ext cx="1622597" cy="162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1 Rectángulo"/>
          <p:cNvSpPr/>
          <p:nvPr/>
        </p:nvSpPr>
        <p:spPr>
          <a:xfrm>
            <a:off x="6219825" y="2525478"/>
            <a:ext cx="52343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2022,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superficie plantada de palma africana a nivel nacional fue de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196.082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hectáreas. La producción se concentra en la provincia de Los Ríos con el </a:t>
            </a:r>
            <a:r>
              <a:rPr lang="es-MX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33,6 </a:t>
            </a:r>
            <a:r>
              <a:rPr lang="es-MX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18" name="Gráfico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1764996"/>
              </p:ext>
            </p:extLst>
          </p:nvPr>
        </p:nvGraphicFramePr>
        <p:xfrm>
          <a:off x="660354" y="3319099"/>
          <a:ext cx="4512537" cy="2675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Gráfico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7938739"/>
              </p:ext>
            </p:extLst>
          </p:nvPr>
        </p:nvGraphicFramePr>
        <p:xfrm>
          <a:off x="6012375" y="3313559"/>
          <a:ext cx="6114449" cy="316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115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7400" y="309358"/>
            <a:ext cx="7227771" cy="530024"/>
          </a:xfrm>
        </p:spPr>
        <p:txBody>
          <a:bodyPr/>
          <a:lstStyle/>
          <a:p>
            <a:r>
              <a:rPr lang="es-ES" dirty="0"/>
              <a:t>Cultivos permanentes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787557" y="763892"/>
            <a:ext cx="7227614" cy="499155"/>
          </a:xfrm>
        </p:spPr>
        <p:txBody>
          <a:bodyPr/>
          <a:lstStyle/>
          <a:p>
            <a:r>
              <a:rPr lang="es-ES" dirty="0" smtClean="0"/>
              <a:t>Cacao (Almendra seca)</a:t>
            </a:r>
            <a:endParaRPr lang="es-ES" dirty="0"/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47046"/>
              </p:ext>
            </p:extLst>
          </p:nvPr>
        </p:nvGraphicFramePr>
        <p:xfrm>
          <a:off x="787400" y="1738154"/>
          <a:ext cx="4422776" cy="1433670"/>
        </p:xfrm>
        <a:graphic>
          <a:graphicData uri="http://schemas.openxmlformats.org/drawingml/2006/table">
            <a:tbl>
              <a:tblPr/>
              <a:tblGrid>
                <a:gridCol w="7601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74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74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47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3293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867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6734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6734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590.579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527.347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327.903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327.415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6734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626.962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543.547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302.094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301.807 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6734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591.557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509.179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337.149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336.587 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clrChange>
              <a:clrFrom>
                <a:srgbClr val="E8E6EB"/>
              </a:clrFrom>
              <a:clrTo>
                <a:srgbClr val="E8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974" y="1656827"/>
            <a:ext cx="1361342" cy="860352"/>
          </a:xfrm>
          <a:prstGeom prst="rect">
            <a:avLst/>
          </a:prstGeom>
        </p:spPr>
      </p:pic>
      <p:sp>
        <p:nvSpPr>
          <p:cNvPr id="12" name="10 Rectángulo">
            <a:extLst>
              <a:ext uri="{FF2B5EF4-FFF2-40B4-BE49-F238E27FC236}">
                <a16:creationId xmlns:a16="http://schemas.microsoft.com/office/drawing/2014/main" xmlns="" id="{933CE67B-0239-4D87-9753-26621C678B53}"/>
              </a:ext>
            </a:extLst>
          </p:cNvPr>
          <p:cNvSpPr/>
          <p:nvPr/>
        </p:nvSpPr>
        <p:spPr>
          <a:xfrm>
            <a:off x="6189396" y="2526578"/>
            <a:ext cx="5264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2022,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superficie plantada de cacao a nivel nacional fue 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591.557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hectáreas. La producción se concentra en la provincia de Los Ríos con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30,9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15" name="Grá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9921533"/>
              </p:ext>
            </p:extLst>
          </p:nvPr>
        </p:nvGraphicFramePr>
        <p:xfrm>
          <a:off x="514759" y="3445014"/>
          <a:ext cx="4832303" cy="2685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Gráfico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5297257"/>
              </p:ext>
            </p:extLst>
          </p:nvPr>
        </p:nvGraphicFramePr>
        <p:xfrm>
          <a:off x="5924379" y="3346997"/>
          <a:ext cx="5998332" cy="3071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8898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5756" y="432878"/>
            <a:ext cx="7227771" cy="530024"/>
          </a:xfrm>
        </p:spPr>
        <p:txBody>
          <a:bodyPr/>
          <a:lstStyle/>
          <a:p>
            <a:r>
              <a:rPr lang="es-ES" dirty="0" smtClean="0"/>
              <a:t>Cultivos transitorios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949364" y="908568"/>
            <a:ext cx="7227614" cy="499155"/>
          </a:xfrm>
        </p:spPr>
        <p:txBody>
          <a:bodyPr/>
          <a:lstStyle/>
          <a:p>
            <a:r>
              <a:rPr lang="es-ES" dirty="0"/>
              <a:t>Superficie y </a:t>
            </a:r>
            <a:r>
              <a:rPr lang="es-ES" dirty="0" smtClean="0"/>
              <a:t>producción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10" name="Rectángulo 11"/>
          <p:cNvSpPr/>
          <p:nvPr/>
        </p:nvSpPr>
        <p:spPr>
          <a:xfrm>
            <a:off x="949364" y="1590999"/>
            <a:ext cx="4988044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superficie sembrada de cultivos transitorios en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2022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fue de 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961.754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hectáreas. El maíz duro seco,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38,7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 la superficie total sembrada.</a:t>
            </a:r>
          </a:p>
        </p:txBody>
      </p:sp>
      <p:sp>
        <p:nvSpPr>
          <p:cNvPr id="11" name="Rectángulo redondeado 10"/>
          <p:cNvSpPr/>
          <p:nvPr/>
        </p:nvSpPr>
        <p:spPr>
          <a:xfrm>
            <a:off x="6755423" y="1488481"/>
            <a:ext cx="5102199" cy="744594"/>
          </a:xfrm>
          <a:prstGeom prst="round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algn="just"/>
            <a:r>
              <a:rPr lang="es-MX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</a:t>
            </a:r>
            <a:r>
              <a:rPr lang="es-MX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2022, </a:t>
            </a:r>
            <a:r>
              <a:rPr lang="es-MX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el maíz duro seco, arroz en cáscara  y papa son los cultivos de mayor producción a nivel nacional. 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xmlns="" id="{00000000-0008-0000-0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4940806"/>
              </p:ext>
            </p:extLst>
          </p:nvPr>
        </p:nvGraphicFramePr>
        <p:xfrm>
          <a:off x="446245" y="2428319"/>
          <a:ext cx="5491163" cy="3490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Gráfico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5542101"/>
              </p:ext>
            </p:extLst>
          </p:nvPr>
        </p:nvGraphicFramePr>
        <p:xfrm>
          <a:off x="6339363" y="2428319"/>
          <a:ext cx="5756842" cy="32551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4102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Cultivos transitorios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/>
              <a:t>Maíz duro seco (grano seco</a:t>
            </a:r>
            <a:r>
              <a:rPr lang="es-ES" dirty="0" smtClean="0"/>
              <a:t>)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677930"/>
              </p:ext>
            </p:extLst>
          </p:nvPr>
        </p:nvGraphicFramePr>
        <p:xfrm>
          <a:off x="1117832" y="1801016"/>
          <a:ext cx="4445000" cy="1266035"/>
        </p:xfrm>
        <a:graphic>
          <a:graphicData uri="http://schemas.openxmlformats.org/drawingml/2006/table">
            <a:tbl>
              <a:tblPr/>
              <a:tblGrid>
                <a:gridCol w="838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5320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3207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3207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365.725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341.301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1.304.886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1.260.905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3207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373.587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366.138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1.699.370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1.649.098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3207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372.581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362.473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1.641.131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1.600.236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15 CuadroTexto">
            <a:extLst>
              <a:ext uri="{FF2B5EF4-FFF2-40B4-BE49-F238E27FC236}">
                <a16:creationId xmlns:a16="http://schemas.microsoft.com/office/drawing/2014/main" xmlns="" id="{2939F1C1-F8CB-4C3D-92B7-C7A0394D0922}"/>
              </a:ext>
            </a:extLst>
          </p:cNvPr>
          <p:cNvSpPr txBox="1"/>
          <p:nvPr/>
        </p:nvSpPr>
        <p:spPr>
          <a:xfrm>
            <a:off x="6562724" y="2440243"/>
            <a:ext cx="5172075" cy="646329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S_tradnl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El maíz </a:t>
            </a:r>
            <a:r>
              <a:rPr lang="es-ES_tradnl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duro se siembra en ciertas zonas hasta dos ciclo en el año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; en la provincia de los Ríos se concentra</a:t>
            </a:r>
            <a:r>
              <a:rPr lang="es-ES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42,3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 la producción nacional.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4"/>
              </a:clrFrom>
              <a:clrTo>
                <a:srgbClr val="F6F6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974" y="1124849"/>
            <a:ext cx="2019300" cy="1450531"/>
          </a:xfrm>
          <a:prstGeom prst="rect">
            <a:avLst/>
          </a:prstGeom>
        </p:spPr>
      </p:pic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xmlns="" id="{00000000-0008-0000-0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6557188"/>
              </p:ext>
            </p:extLst>
          </p:nvPr>
        </p:nvGraphicFramePr>
        <p:xfrm>
          <a:off x="622579" y="3185719"/>
          <a:ext cx="5136589" cy="3032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0998522"/>
              </p:ext>
            </p:extLst>
          </p:nvPr>
        </p:nvGraphicFramePr>
        <p:xfrm>
          <a:off x="6210283" y="3185720"/>
          <a:ext cx="5799673" cy="3223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361473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Cultivos transitorios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C" dirty="0"/>
              <a:t>Arroz (en cáscara)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857659"/>
              </p:ext>
            </p:extLst>
          </p:nvPr>
        </p:nvGraphicFramePr>
        <p:xfrm>
          <a:off x="1117832" y="1720089"/>
          <a:ext cx="4445000" cy="1246980"/>
        </p:xfrm>
        <a:graphic>
          <a:graphicData uri="http://schemas.openxmlformats.org/drawingml/2006/table">
            <a:tbl>
              <a:tblPr/>
              <a:tblGrid>
                <a:gridCol w="838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493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396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396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315.023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312.876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1.336.502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1.305.990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9396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342.967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340.281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1.504.214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1.446.282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9396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343.061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337.823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1.561.271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1.506.590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15 CuadroTexto">
            <a:extLst>
              <a:ext uri="{FF2B5EF4-FFF2-40B4-BE49-F238E27FC236}">
                <a16:creationId xmlns:a16="http://schemas.microsoft.com/office/drawing/2014/main" xmlns="" id="{2939F1C1-F8CB-4C3D-92B7-C7A0394D0922}"/>
              </a:ext>
            </a:extLst>
          </p:cNvPr>
          <p:cNvSpPr txBox="1"/>
          <p:nvPr/>
        </p:nvSpPr>
        <p:spPr>
          <a:xfrm>
            <a:off x="6219825" y="2239121"/>
            <a:ext cx="5655870" cy="83099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S_tradnl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de arroz se realiza durante todo el año en forma escalonada y en ciertas zonas se siembra hasta tres ciclos en el año;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2022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superficie sembrada a nivel nacional fue de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343.061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hectáreas. La producción se concentra en la provincia del Guayas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63,0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229" y="903816"/>
            <a:ext cx="2068419" cy="1365157"/>
          </a:xfrm>
          <a:prstGeom prst="rect">
            <a:avLst/>
          </a:prstGeom>
        </p:spPr>
      </p:pic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2305566"/>
              </p:ext>
            </p:extLst>
          </p:nvPr>
        </p:nvGraphicFramePr>
        <p:xfrm>
          <a:off x="690562" y="3189476"/>
          <a:ext cx="5043488" cy="2903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4200634"/>
              </p:ext>
            </p:extLst>
          </p:nvPr>
        </p:nvGraphicFramePr>
        <p:xfrm>
          <a:off x="6219825" y="3274423"/>
          <a:ext cx="6170820" cy="3111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834000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Cultivos transitorios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/>
              <a:t>Papa (Tubérculo fresco)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1821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31 de diciembre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27553"/>
              </p:ext>
            </p:extLst>
          </p:nvPr>
        </p:nvGraphicFramePr>
        <p:xfrm>
          <a:off x="1117832" y="1934369"/>
          <a:ext cx="4445000" cy="1237455"/>
        </p:xfrm>
        <a:graphic>
          <a:graphicData uri="http://schemas.openxmlformats.org/drawingml/2006/table">
            <a:tbl>
              <a:tblPr/>
              <a:tblGrid>
                <a:gridCol w="838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4749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AÑO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(Ha)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(</a:t>
                      </a:r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VENTAS </a:t>
                      </a:r>
                      <a:endParaRPr lang="es-EC" sz="9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r>
                        <a:rPr lang="es-EC" sz="9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9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7491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7491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25.926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24.884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408.341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374.030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7491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2021</a:t>
                      </a:r>
                      <a:endParaRPr lang="es-EC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20.950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19.088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244.749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219.551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7491">
                <a:tc>
                  <a:txBody>
                    <a:bodyPr/>
                    <a:lstStyle/>
                    <a:p>
                      <a:pPr algn="ctr" fontAlgn="b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19.390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17.926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251.433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9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232.513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CC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24 Rectángulo">
            <a:extLst>
              <a:ext uri="{FF2B5EF4-FFF2-40B4-BE49-F238E27FC236}">
                <a16:creationId xmlns:a16="http://schemas.microsoft.com/office/drawing/2014/main" xmlns="" id="{9669A345-2B62-4F12-B6EF-3AADF9E0FDA1}"/>
              </a:ext>
            </a:extLst>
          </p:cNvPr>
          <p:cNvSpPr/>
          <p:nvPr/>
        </p:nvSpPr>
        <p:spPr>
          <a:xfrm>
            <a:off x="6296025" y="2553096"/>
            <a:ext cx="54578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2022,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superficie sembrada de papa a nivel nacional fue de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19.390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hectáreas. La producción se concentra en la provincia del Carchi 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43,5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09" y="1347243"/>
            <a:ext cx="1511217" cy="1302773"/>
          </a:xfrm>
          <a:prstGeom prst="rect">
            <a:avLst/>
          </a:prstGeom>
        </p:spPr>
      </p:pic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xmlns="" id="{00000000-0008-0000-0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848978"/>
              </p:ext>
            </p:extLst>
          </p:nvPr>
        </p:nvGraphicFramePr>
        <p:xfrm>
          <a:off x="737848" y="3300549"/>
          <a:ext cx="4408918" cy="2949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Gráfic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7513956"/>
              </p:ext>
            </p:extLst>
          </p:nvPr>
        </p:nvGraphicFramePr>
        <p:xfrm>
          <a:off x="6058545" y="3308583"/>
          <a:ext cx="5966208" cy="3094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683047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Resultados provinciales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>
            <a:normAutofit fontScale="85000" lnSpcReduction="10000"/>
          </a:bodyPr>
          <a:lstStyle/>
          <a:p>
            <a:r>
              <a:rPr lang="es-ES" dirty="0"/>
              <a:t>De mayor superficie con labor agropecuaria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3.4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45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Manabí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585" y="2265086"/>
            <a:ext cx="2332125" cy="2286001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7531686" y="2591927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029430"/>
              </p:ext>
            </p:extLst>
          </p:nvPr>
        </p:nvGraphicFramePr>
        <p:xfrm>
          <a:off x="750407" y="3223733"/>
          <a:ext cx="4720937" cy="1209835"/>
        </p:xfrm>
        <a:graphic>
          <a:graphicData uri="http://schemas.openxmlformats.org/drawingml/2006/table">
            <a:tbl>
              <a:tblPr/>
              <a:tblGrid>
                <a:gridCol w="11660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698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698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525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41967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196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1967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1967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Plátano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52.476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47.919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338.325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1967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Palma africana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9.772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7.353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104.173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526952"/>
              </p:ext>
            </p:extLst>
          </p:nvPr>
        </p:nvGraphicFramePr>
        <p:xfrm>
          <a:off x="768301" y="1747716"/>
          <a:ext cx="4703043" cy="1200150"/>
        </p:xfrm>
        <a:graphic>
          <a:graphicData uri="http://schemas.openxmlformats.org/drawingml/2006/table">
            <a:tbl>
              <a:tblPr/>
              <a:tblGrid>
                <a:gridCol w="11472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388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35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033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113.945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109.430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490.359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Arroz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18.538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18.538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76.784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4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141269" y="1721639"/>
            <a:ext cx="5257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plátano en Manabí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39,5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maíz duro seco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29,9%.</a:t>
            </a:r>
            <a:endParaRPr lang="es-ES" sz="1200" dirty="0">
              <a:solidFill>
                <a:srgbClr val="FF0000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8" name="Tab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318214"/>
              </p:ext>
            </p:extLst>
          </p:nvPr>
        </p:nvGraphicFramePr>
        <p:xfrm>
          <a:off x="482783" y="4932829"/>
          <a:ext cx="6246093" cy="711290"/>
        </p:xfrm>
        <a:graphic>
          <a:graphicData uri="http://schemas.openxmlformats.org/drawingml/2006/table">
            <a:tbl>
              <a:tblPr/>
              <a:tblGrid>
                <a:gridCol w="8922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11342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97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974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805.455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95.521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27.238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20.221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4.851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1.516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9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316118" y="4932829"/>
            <a:ext cx="3686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20,9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7726735" y="3167184"/>
            <a:ext cx="133985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1.007.779 </a:t>
            </a:r>
          </a:p>
        </p:txBody>
      </p:sp>
    </p:spTree>
    <p:extLst>
      <p:ext uri="{BB962C8B-B14F-4D97-AF65-F5344CB8AC3E}">
        <p14:creationId xmlns:p14="http://schemas.microsoft.com/office/powerpoint/2010/main" val="196898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Guayas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446" y="1410576"/>
            <a:ext cx="2282400" cy="2394368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86646" y="1497682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935756" y="1827893"/>
          <a:ext cx="4645895" cy="1296309"/>
        </p:xfrm>
        <a:graphic>
          <a:graphicData uri="http://schemas.openxmlformats.org/drawingml/2006/table">
            <a:tbl>
              <a:tblPr/>
              <a:tblGrid>
                <a:gridCol w="11475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12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12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959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2962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962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962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782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azúcar/azúcar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101.088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99.537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6.637.633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962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48.353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48.085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1.937.063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935756" y="3570274"/>
          <a:ext cx="4645895" cy="1200150"/>
        </p:xfrm>
        <a:graphic>
          <a:graphicData uri="http://schemas.openxmlformats.org/drawingml/2006/table">
            <a:tbl>
              <a:tblPr/>
              <a:tblGrid>
                <a:gridCol w="11333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250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00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8751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Arroz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222.624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218.093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983.532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64.216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62.396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303.847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172927" y="4017422"/>
            <a:ext cx="52574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caña de azúcar para azúcar en Guayas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85,8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arroz en cáscara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63,0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FF0000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935756" y="5243832"/>
          <a:ext cx="6188945" cy="628650"/>
        </p:xfrm>
        <a:graphic>
          <a:graphicData uri="http://schemas.openxmlformats.org/drawingml/2006/table">
            <a:tbl>
              <a:tblPr/>
              <a:tblGrid>
                <a:gridCol w="8841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8413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09550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222.624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105.828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18.397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14.707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2.605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925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671239" y="5327324"/>
            <a:ext cx="37591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5,8 %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913558" y="2233589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714.474 </a:t>
            </a:r>
          </a:p>
        </p:txBody>
      </p:sp>
    </p:spTree>
    <p:extLst>
      <p:ext uri="{BB962C8B-B14F-4D97-AF65-F5344CB8AC3E}">
        <p14:creationId xmlns:p14="http://schemas.microsoft.com/office/powerpoint/2010/main" val="267889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Los Ríos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603" y="1747671"/>
            <a:ext cx="2288785" cy="2286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052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935756" y="1935048"/>
          <a:ext cx="4274418" cy="1284403"/>
        </p:xfrm>
        <a:graphic>
          <a:graphicData uri="http://schemas.openxmlformats.org/drawingml/2006/table">
            <a:tbl>
              <a:tblPr/>
              <a:tblGrid>
                <a:gridCol w="10557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91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917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003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27511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751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7511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7511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64.827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62.543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2.572.353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435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Palma africana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46.293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43.921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770.464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935755" y="3593044"/>
          <a:ext cx="4274419" cy="1303020"/>
        </p:xfrm>
        <a:graphic>
          <a:graphicData uri="http://schemas.openxmlformats.org/drawingml/2006/table">
            <a:tbl>
              <a:tblPr/>
              <a:tblGrid>
                <a:gridCol w="10427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350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120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45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23042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142.736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142.406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694.343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Arroz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87.386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86.720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406.909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172927" y="4283660"/>
            <a:ext cx="5257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banano en Los Ríos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42,3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maíz duro seco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42,3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FF0000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935756" y="5282909"/>
          <a:ext cx="6246093" cy="800586"/>
        </p:xfrm>
        <a:graphic>
          <a:graphicData uri="http://schemas.openxmlformats.org/drawingml/2006/table">
            <a:tbl>
              <a:tblPr/>
              <a:tblGrid>
                <a:gridCol w="8922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66862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686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6862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66.324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30.945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5.636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1.336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592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530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360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2" y="5187391"/>
            <a:ext cx="3686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1,7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9114298" y="2528721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491.246 </a:t>
            </a:r>
          </a:p>
        </p:txBody>
      </p:sp>
    </p:spTree>
    <p:extLst>
      <p:ext uri="{BB962C8B-B14F-4D97-AF65-F5344CB8AC3E}">
        <p14:creationId xmlns:p14="http://schemas.microsoft.com/office/powerpoint/2010/main" val="345510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Esmeraldas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0333" y="1639177"/>
            <a:ext cx="2282400" cy="2392429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757638" y="1639177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/>
          </p:nvPr>
        </p:nvGraphicFramePr>
        <p:xfrm>
          <a:off x="935756" y="1752439"/>
          <a:ext cx="4388718" cy="1200310"/>
        </p:xfrm>
        <a:graphic>
          <a:graphicData uri="http://schemas.openxmlformats.org/drawingml/2006/table">
            <a:tbl>
              <a:tblPr/>
              <a:tblGrid>
                <a:gridCol w="10839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75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75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97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40062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06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0062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0062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Palma africana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63.862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41.287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663.889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0062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Cacao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88.762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70.191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37.939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1" name="Tabla 10"/>
          <p:cNvGraphicFramePr>
            <a:graphicFrameLocks noGrp="1"/>
          </p:cNvGraphicFramePr>
          <p:nvPr>
            <p:extLst/>
          </p:nvPr>
        </p:nvGraphicFramePr>
        <p:xfrm>
          <a:off x="935755" y="3504941"/>
          <a:ext cx="4388719" cy="1200150"/>
        </p:xfrm>
        <a:graphic>
          <a:graphicData uri="http://schemas.openxmlformats.org/drawingml/2006/table">
            <a:tbl>
              <a:tblPr/>
              <a:tblGrid>
                <a:gridCol w="10706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627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91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2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2.460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2.448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10.569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Yuca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258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182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1.173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2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012375" y="4124199"/>
            <a:ext cx="53727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palma africana en Esmeraldas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28,9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maíz duro seco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0,6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FF0000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4" name="Tabla 13"/>
          <p:cNvGraphicFramePr>
            <a:graphicFrameLocks noGrp="1"/>
          </p:cNvGraphicFramePr>
          <p:nvPr>
            <p:extLst/>
          </p:nvPr>
        </p:nvGraphicFramePr>
        <p:xfrm>
          <a:off x="935756" y="5163599"/>
          <a:ext cx="6131797" cy="754860"/>
        </p:xfrm>
        <a:graphic>
          <a:graphicData uri="http://schemas.openxmlformats.org/drawingml/2006/table">
            <a:tbl>
              <a:tblPr/>
              <a:tblGrid>
                <a:gridCol w="8759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7597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51620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16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1620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251.000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31.950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18.976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10.903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2.204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717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5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2" y="5187391"/>
            <a:ext cx="3640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6,5 %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del total nacional. 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9184550" y="2467091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406.418 </a:t>
            </a:r>
          </a:p>
        </p:txBody>
      </p:sp>
    </p:spTree>
    <p:extLst>
      <p:ext uri="{BB962C8B-B14F-4D97-AF65-F5344CB8AC3E}">
        <p14:creationId xmlns:p14="http://schemas.microsoft.com/office/powerpoint/2010/main" val="22736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Loja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8979" y="1497682"/>
            <a:ext cx="2331460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826694" y="1547616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1019174" y="1819742"/>
          <a:ext cx="4381501" cy="1183005"/>
        </p:xfrm>
        <a:graphic>
          <a:graphicData uri="http://schemas.openxmlformats.org/drawingml/2006/table">
            <a:tbl>
              <a:tblPr/>
              <a:tblGrid>
                <a:gridCol w="10821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57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57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78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95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azúcar/azúcar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2.338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2.068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214.718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2.873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2.230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38.204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1019174" y="3520382"/>
          <a:ext cx="4381501" cy="1200150"/>
        </p:xfrm>
        <a:graphic>
          <a:graphicData uri="http://schemas.openxmlformats.org/drawingml/2006/table">
            <a:tbl>
              <a:tblPr/>
              <a:tblGrid>
                <a:gridCol w="1068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60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74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42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Arroz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11.355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11.313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81.028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18.674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16.876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61.578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196773" y="3906143"/>
            <a:ext cx="52574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caña de azúcar para azúcar en Loja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2,8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arroz en cáscara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5,2 %.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1019172" y="5231030"/>
          <a:ext cx="6276977" cy="731619"/>
        </p:xfrm>
        <a:graphic>
          <a:graphicData uri="http://schemas.openxmlformats.org/drawingml/2006/table">
            <a:tbl>
              <a:tblPr/>
              <a:tblGrid>
                <a:gridCol w="8967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67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43873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38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3873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174.829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41.017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28.651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18.300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8.520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3.377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2.659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2" y="5187391"/>
            <a:ext cx="3686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4,5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9351963" y="2282029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241.857 </a:t>
            </a:r>
          </a:p>
        </p:txBody>
      </p:sp>
    </p:spTree>
    <p:extLst>
      <p:ext uri="{BB962C8B-B14F-4D97-AF65-F5344CB8AC3E}">
        <p14:creationId xmlns:p14="http://schemas.microsoft.com/office/powerpoint/2010/main" val="426209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Pichincha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6841" y="1686802"/>
            <a:ext cx="2065108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052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983173" y="1747671"/>
          <a:ext cx="5029202" cy="1219303"/>
        </p:xfrm>
        <a:graphic>
          <a:graphicData uri="http://schemas.openxmlformats.org/drawingml/2006/table">
            <a:tbl>
              <a:tblPr/>
              <a:tblGrid>
                <a:gridCol w="16192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91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62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460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88248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824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8248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9754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azúcar/otros usos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1.756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1.259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45.132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9754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Cacao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18.165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15.723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12.525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983174" y="3470602"/>
          <a:ext cx="5029201" cy="1335405"/>
        </p:xfrm>
        <a:graphic>
          <a:graphicData uri="http://schemas.openxmlformats.org/drawingml/2006/table">
            <a:tbl>
              <a:tblPr/>
              <a:tblGrid>
                <a:gridCol w="12268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78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907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93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(Tm)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Papa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1.526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1.425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20.099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suave choclo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2.225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2.154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5.664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337669" y="4002512"/>
            <a:ext cx="50732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</a:t>
            </a:r>
            <a:r>
              <a:rPr lang="es-ES" sz="1200" dirty="0">
                <a:solidFill>
                  <a:srgbClr val="646482"/>
                </a:solidFill>
              </a:rPr>
              <a:t>caña de azúcar para otros usos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Pichincha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12,1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</a:t>
            </a:r>
            <a:r>
              <a:rPr lang="es-EC" sz="1200" dirty="0">
                <a:solidFill>
                  <a:srgbClr val="FF0000"/>
                </a:solidFill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respecto a la producción nacional de este cultivo; mientras que, la producción anual de papa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8.0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935757" y="5204175"/>
          <a:ext cx="6322295" cy="733425"/>
        </p:xfrm>
        <a:graphic>
          <a:graphicData uri="http://schemas.openxmlformats.org/drawingml/2006/table">
            <a:tbl>
              <a:tblPr/>
              <a:tblGrid>
                <a:gridCol w="9031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0318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44475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306.117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46.012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42.851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13.043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1.239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696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1" y="5187391"/>
            <a:ext cx="36667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7,9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986307" y="2565947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217.249 </a:t>
            </a:r>
          </a:p>
        </p:txBody>
      </p:sp>
    </p:spTree>
    <p:extLst>
      <p:ext uri="{BB962C8B-B14F-4D97-AF65-F5344CB8AC3E}">
        <p14:creationId xmlns:p14="http://schemas.microsoft.com/office/powerpoint/2010/main" val="338786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Azuay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190" y="1696327"/>
            <a:ext cx="2190244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5576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1019174" y="1768467"/>
          <a:ext cx="4993202" cy="1257097"/>
        </p:xfrm>
        <a:graphic>
          <a:graphicData uri="http://schemas.openxmlformats.org/drawingml/2006/table">
            <a:tbl>
              <a:tblPr/>
              <a:tblGrid>
                <a:gridCol w="1781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58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08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853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28073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807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8073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003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azúcar/otros usos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903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621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8.615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8073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589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514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3.815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1019174" y="3523347"/>
          <a:ext cx="4993201" cy="1266982"/>
        </p:xfrm>
        <a:graphic>
          <a:graphicData uri="http://schemas.openxmlformats.org/drawingml/2006/table">
            <a:tbl>
              <a:tblPr/>
              <a:tblGrid>
                <a:gridCol w="12180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9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22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837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21219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121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2106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121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Papa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1.718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1.622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6.734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121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seco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2.356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1.672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3.284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363426" y="4041602"/>
            <a:ext cx="526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</a:t>
            </a:r>
            <a:r>
              <a:rPr lang="es-ES" sz="1200" dirty="0">
                <a:solidFill>
                  <a:srgbClr val="646482"/>
                </a:solidFill>
              </a:rPr>
              <a:t>caña de azúcar para otros usos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Azuay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</a:t>
            </a:r>
            <a:r>
              <a:rPr lang="es-EC" sz="1200" dirty="0">
                <a:solidFill>
                  <a:srgbClr val="FF0000"/>
                </a:solidFill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respecto a la producción nacional de este cultivo; mientras que, la producción anual de papa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2,7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1019176" y="5218649"/>
          <a:ext cx="6038851" cy="772575"/>
        </p:xfrm>
        <a:graphic>
          <a:graphicData uri="http://schemas.openxmlformats.org/drawingml/2006/table">
            <a:tbl>
              <a:tblPr/>
              <a:tblGrid>
                <a:gridCol w="8626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6269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57525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75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7525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286.315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64.354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43.425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17.832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1.211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750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741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850458" y="5287750"/>
            <a:ext cx="3665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7,4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9056871" y="2462573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205.281 </a:t>
            </a:r>
          </a:p>
        </p:txBody>
      </p:sp>
    </p:spTree>
    <p:extLst>
      <p:ext uri="{BB962C8B-B14F-4D97-AF65-F5344CB8AC3E}">
        <p14:creationId xmlns:p14="http://schemas.microsoft.com/office/powerpoint/2010/main" val="66822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Bolívar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236" y="1747671"/>
            <a:ext cx="2035950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052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1009649" y="1837418"/>
          <a:ext cx="4810126" cy="1183005"/>
        </p:xfrm>
        <a:graphic>
          <a:graphicData uri="http://schemas.openxmlformats.org/drawingml/2006/table">
            <a:tbl>
              <a:tblPr/>
              <a:tblGrid>
                <a:gridCol w="14281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99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37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382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95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Naranja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9.882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9.190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126.924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azúcar/otros usos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2.398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2.398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34.793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4" name="Tabla 13"/>
          <p:cNvGraphicFramePr>
            <a:graphicFrameLocks noGrp="1"/>
          </p:cNvGraphicFramePr>
          <p:nvPr>
            <p:extLst/>
          </p:nvPr>
        </p:nvGraphicFramePr>
        <p:xfrm>
          <a:off x="1009648" y="3474268"/>
          <a:ext cx="4810127" cy="1335405"/>
        </p:xfrm>
        <a:graphic>
          <a:graphicData uri="http://schemas.openxmlformats.org/drawingml/2006/table">
            <a:tbl>
              <a:tblPr/>
              <a:tblGrid>
                <a:gridCol w="11734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647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89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330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suave choclo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5.388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5.388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18.534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Papa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1.466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1.466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17.150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5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410325" y="4163342"/>
            <a:ext cx="5114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naranja en Bolívar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61,8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</a:t>
            </a:r>
            <a:r>
              <a:rPr lang="es-EC" sz="1200" dirty="0">
                <a:solidFill>
                  <a:srgbClr val="FF0000"/>
                </a:solidFill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respecto a la producción nacional de este cultivo; mientras que, la producción anual de maíz suave choclo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41,7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/>
          </p:nvPr>
        </p:nvGraphicFramePr>
        <p:xfrm>
          <a:off x="1009649" y="5203310"/>
          <a:ext cx="6000750" cy="759339"/>
        </p:xfrm>
        <a:graphic>
          <a:graphicData uri="http://schemas.openxmlformats.org/drawingml/2006/table">
            <a:tbl>
              <a:tblPr/>
              <a:tblGrid>
                <a:gridCol w="857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53113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311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3113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137.265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40.552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18.781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4.440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4.011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928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8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3" y="5254297"/>
            <a:ext cx="3704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3,6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8832125" y="2244770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197.333 </a:t>
            </a:r>
          </a:p>
        </p:txBody>
      </p:sp>
    </p:spTree>
    <p:extLst>
      <p:ext uri="{BB962C8B-B14F-4D97-AF65-F5344CB8AC3E}">
        <p14:creationId xmlns:p14="http://schemas.microsoft.com/office/powerpoint/2010/main" val="268566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Cotopaxi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1191" y="1675534"/>
            <a:ext cx="2036576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052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935756" y="1896474"/>
          <a:ext cx="4560170" cy="1261039"/>
        </p:xfrm>
        <a:graphic>
          <a:graphicData uri="http://schemas.openxmlformats.org/drawingml/2006/table">
            <a:tbl>
              <a:tblPr/>
              <a:tblGrid>
                <a:gridCol w="15312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11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7386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8041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693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693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2885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3.452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3.390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137.108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129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azúcar/otros usos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4.810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4.759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85.369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935756" y="3499489"/>
          <a:ext cx="4560170" cy="1328733"/>
        </p:xfrm>
        <a:graphic>
          <a:graphicData uri="http://schemas.openxmlformats.org/drawingml/2006/table">
            <a:tbl>
              <a:tblPr/>
              <a:tblGrid>
                <a:gridCol w="111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97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37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32001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200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0729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2001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Brócoli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8.047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7.697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125.146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2001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Papa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3.391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3.099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41.572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012375" y="4195079"/>
            <a:ext cx="5370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banano en Cotopaxi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</a:t>
            </a:r>
            <a:r>
              <a:rPr lang="es-EC" sz="1200" dirty="0">
                <a:solidFill>
                  <a:srgbClr val="FF0000"/>
                </a:solidFill>
                <a:ea typeface="Century Gothic" charset="0"/>
                <a:cs typeface="Century Gothic" charset="0"/>
              </a:rPr>
              <a:t>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respecto a la producción nacional de este cultivo; mientras que, la producción anual de brócoli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92,5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935756" y="5204811"/>
          <a:ext cx="6417544" cy="805464"/>
        </p:xfrm>
        <a:graphic>
          <a:graphicData uri="http://schemas.openxmlformats.org/drawingml/2006/table">
            <a:tbl>
              <a:tblPr/>
              <a:tblGrid>
                <a:gridCol w="916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1679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68488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48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8488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256.305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111.011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107.283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6.278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3.855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1.992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746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744192" y="5187391"/>
            <a:ext cx="3638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6,6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923338" y="2789213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196.417 </a:t>
            </a:r>
          </a:p>
        </p:txBody>
      </p:sp>
    </p:spTree>
    <p:extLst>
      <p:ext uri="{BB962C8B-B14F-4D97-AF65-F5344CB8AC3E}">
        <p14:creationId xmlns:p14="http://schemas.microsoft.com/office/powerpoint/2010/main" val="125069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Oro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Superficie y producción </a:t>
            </a:r>
            <a:endParaRPr lang="es-EC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8478" y="1747671"/>
            <a:ext cx="2085726" cy="2268000"/>
          </a:xfrm>
          <a:prstGeom prst="rect">
            <a:avLst/>
          </a:prstGeom>
        </p:spPr>
      </p:pic>
      <p:sp>
        <p:nvSpPr>
          <p:cNvPr id="7" name="2 CuadroTexto">
            <a:extLst>
              <a:ext uri="{FF2B5EF4-FFF2-40B4-BE49-F238E27FC236}">
                <a16:creationId xmlns:a16="http://schemas.microsoft.com/office/drawing/2014/main" xmlns="" id="{C5784D07-7864-441A-96ED-D1A48374D27B}"/>
              </a:ext>
            </a:extLst>
          </p:cNvPr>
          <p:cNvSpPr txBox="1"/>
          <p:nvPr/>
        </p:nvSpPr>
        <p:spPr>
          <a:xfrm>
            <a:off x="9405213" y="1747671"/>
            <a:ext cx="162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000" b="1" dirty="0">
                <a:solidFill>
                  <a:srgbClr val="646482"/>
                </a:solidFill>
              </a:rPr>
              <a:t>Superficie con labor agropecuaria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25597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C" sz="900" dirty="0">
                <a:solidFill>
                  <a:srgbClr val="646482"/>
                </a:solidFill>
              </a:rPr>
              <a:t>*Existencia al día de la visita </a:t>
            </a: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/>
          </p:nvPr>
        </p:nvGraphicFramePr>
        <p:xfrm>
          <a:off x="1047749" y="1835673"/>
          <a:ext cx="4495802" cy="1383779"/>
        </p:xfrm>
        <a:graphic>
          <a:graphicData uri="http://schemas.openxmlformats.org/drawingml/2006/table">
            <a:tbl>
              <a:tblPr/>
              <a:tblGrid>
                <a:gridCol w="1562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80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83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72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80458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permanentes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045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0781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Plantada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0781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Banano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43.307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42.179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1.235.002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1301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Caña de azúcar/otros usos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1.940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s-EC" sz="1100" b="0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1.940 </a:t>
                      </a:r>
                      <a:endParaRPr lang="es-EC" sz="1100" b="0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7.568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/>
          </p:nvPr>
        </p:nvGraphicFramePr>
        <p:xfrm>
          <a:off x="1047749" y="3581793"/>
          <a:ext cx="4495801" cy="1335405"/>
        </p:xfrm>
        <a:graphic>
          <a:graphicData uri="http://schemas.openxmlformats.org/drawingml/2006/table">
            <a:tbl>
              <a:tblPr/>
              <a:tblGrid>
                <a:gridCol w="10967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86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6447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592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 transitorios de mayor producción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Cultivos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SUPERFICIE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Ha)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PRODUCCIÓN ANUAL (</a:t>
                      </a:r>
                      <a:r>
                        <a:rPr lang="es-EC" sz="1100" b="1" i="0" u="none" strike="noStrike" dirty="0" smtClean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Tm)</a:t>
                      </a:r>
                      <a:endParaRPr lang="es-EC" sz="1100" b="1" i="0" u="none" strike="noStrike" dirty="0">
                        <a:solidFill>
                          <a:srgbClr val="595959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950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Sembrada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Cosechada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Arroz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2.755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2.755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11.872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Maíz duro choclo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979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905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3.429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9 Rectángulo">
            <a:extLst>
              <a:ext uri="{FF2B5EF4-FFF2-40B4-BE49-F238E27FC236}">
                <a16:creationId xmlns:a16="http://schemas.microsoft.com/office/drawing/2014/main" xmlns="" id="{84DC8CD4-C3EC-4F03-8852-30D85FDBD676}"/>
              </a:ext>
            </a:extLst>
          </p:cNvPr>
          <p:cNvSpPr/>
          <p:nvPr/>
        </p:nvSpPr>
        <p:spPr>
          <a:xfrm>
            <a:off x="6277702" y="4312679"/>
            <a:ext cx="52665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La producción anual de banano en El Oro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20,3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respecto a la producción nacional de este cultivo; mientras que, la producción anual de arroz en cáscara representa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0,8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%.</a:t>
            </a:r>
            <a:endParaRPr lang="es-ES" sz="1200" dirty="0">
              <a:solidFill>
                <a:srgbClr val="FF0000"/>
              </a:solidFill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1047749" y="5264228"/>
          <a:ext cx="6172201" cy="746262"/>
        </p:xfrm>
        <a:graphic>
          <a:graphicData uri="http://schemas.openxmlformats.org/drawingml/2006/table">
            <a:tbl>
              <a:tblPr/>
              <a:tblGrid>
                <a:gridCol w="8817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8174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48754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Número total de cabezas de ganado (machos y hembras)*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EB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8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Vacuno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Porcino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Ovino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Caballar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Mular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Caprino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Asnal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8754"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140.254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31.887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10.357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5.072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1.923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326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0" i="0" u="none" strike="noStrike" dirty="0">
                          <a:solidFill>
                            <a:srgbClr val="595959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225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A7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6" name="12 Rectángulo">
            <a:extLst>
              <a:ext uri="{FF2B5EF4-FFF2-40B4-BE49-F238E27FC236}">
                <a16:creationId xmlns:a16="http://schemas.microsoft.com/office/drawing/2014/main" xmlns="" id="{E77B072E-9745-41E6-9F2D-FFBE78099161}"/>
              </a:ext>
            </a:extLst>
          </p:cNvPr>
          <p:cNvSpPr/>
          <p:nvPr/>
        </p:nvSpPr>
        <p:spPr>
          <a:xfrm>
            <a:off x="7828156" y="5298901"/>
            <a:ext cx="3716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En esta provincia el ganado vacuno lidera el sector pecuario, con el </a:t>
            </a:r>
            <a:r>
              <a:rPr lang="es-EC" sz="1200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3,6 </a:t>
            </a:r>
            <a:r>
              <a:rPr lang="es-EC" sz="12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% del total nacional.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832125" y="2444789"/>
            <a:ext cx="11461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solidFill>
                  <a:prstClr val="black">
                    <a:lumMod val="65000"/>
                    <a:lumOff val="35000"/>
                  </a:prstClr>
                </a:solidFill>
              </a:rPr>
              <a:t> 187.852 </a:t>
            </a:r>
          </a:p>
        </p:txBody>
      </p:sp>
    </p:spTree>
    <p:extLst>
      <p:ext uri="{BB962C8B-B14F-4D97-AF65-F5344CB8AC3E}">
        <p14:creationId xmlns:p14="http://schemas.microsoft.com/office/powerpoint/2010/main" val="257919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Pastos cultivados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>
            <a:normAutofit/>
          </a:bodyPr>
          <a:lstStyle/>
          <a:p>
            <a:r>
              <a:rPr lang="es-ES" dirty="0" smtClean="0"/>
              <a:t>Superficie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3.5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21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Pastos cultivados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 smtClean="0"/>
              <a:t>Superficie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</a:p>
          <a:p>
            <a:r>
              <a:rPr lang="es-ES" sz="900" b="1" dirty="0" smtClean="0">
                <a:solidFill>
                  <a:srgbClr val="6E6E7C"/>
                </a:solidFill>
              </a:rPr>
              <a:t>Período de Referencia: </a:t>
            </a:r>
            <a:r>
              <a:rPr lang="es-ES" sz="900" dirty="0" smtClean="0">
                <a:solidFill>
                  <a:srgbClr val="6E6E7C"/>
                </a:solidFill>
              </a:rPr>
              <a:t>Del 1 de enero al día de la entrevista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6" name="Rectángulo 11">
            <a:extLst>
              <a:ext uri="{FF2B5EF4-FFF2-40B4-BE49-F238E27FC236}">
                <a16:creationId xmlns:a16="http://schemas.microsoft.com/office/drawing/2014/main" xmlns="" id="{64C0ADF0-C9A5-4FAC-A391-C96189D52CA9}"/>
              </a:ext>
            </a:extLst>
          </p:cNvPr>
          <p:cNvSpPr/>
          <p:nvPr/>
        </p:nvSpPr>
        <p:spPr>
          <a:xfrm>
            <a:off x="6707589" y="2590412"/>
            <a:ext cx="4584700" cy="715089"/>
          </a:xfrm>
          <a:prstGeom prst="round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superficie plantada de pastos cultivados fue de 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2.325.499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hectáreas; siendo la saboya, pasto mixto y miel las más representativas a nivel nacional. </a:t>
            </a: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xmlns="" id="{00000000-0008-0000-0A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7544419"/>
              </p:ext>
            </p:extLst>
          </p:nvPr>
        </p:nvGraphicFramePr>
        <p:xfrm>
          <a:off x="304900" y="1628557"/>
          <a:ext cx="6029225" cy="4141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64C0ADF0-C9A5-4FAC-A391-C96189D52CA9}"/>
              </a:ext>
            </a:extLst>
          </p:cNvPr>
          <p:cNvSpPr/>
          <p:nvPr/>
        </p:nvSpPr>
        <p:spPr>
          <a:xfrm>
            <a:off x="6707589" y="3683142"/>
            <a:ext cx="4584700" cy="919401"/>
          </a:xfrm>
          <a:prstGeom prst="round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Saboya se cultiva principalmente en la región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Costa con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704.807 hectáreas, que representa el  91,1 % del total nacional.</a:t>
            </a:r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/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07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Floricultura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>
            <a:normAutofit/>
          </a:bodyPr>
          <a:lstStyle/>
          <a:p>
            <a:r>
              <a:rPr lang="es-ES" dirty="0" smtClean="0"/>
              <a:t>Superficie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3.6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13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Floricultura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 smtClean="0"/>
              <a:t>Flores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65095"/>
            <a:ext cx="50766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xmlns="" id="{00000000-0008-0000-0B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014420"/>
              </p:ext>
            </p:extLst>
          </p:nvPr>
        </p:nvGraphicFramePr>
        <p:xfrm>
          <a:off x="545306" y="2394427"/>
          <a:ext cx="5017294" cy="3053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7 CuadroTexto">
            <a:extLst>
              <a:ext uri="{FF2B5EF4-FFF2-40B4-BE49-F238E27FC236}">
                <a16:creationId xmlns:a16="http://schemas.microsoft.com/office/drawing/2014/main" xmlns="" id="{254194D4-901D-463F-B46F-79D95DDA91F7}"/>
              </a:ext>
            </a:extLst>
          </p:cNvPr>
          <p:cNvSpPr txBox="1"/>
          <p:nvPr/>
        </p:nvSpPr>
        <p:spPr>
          <a:xfrm>
            <a:off x="1289282" y="1690666"/>
            <a:ext cx="9616843" cy="510776"/>
          </a:xfrm>
          <a:prstGeom prst="roundRect">
            <a:avLst/>
          </a:prstGeom>
          <a:noFill/>
          <a:ln>
            <a:noFill/>
          </a:ln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2022 la superficie plantada con flores es de 7.854 hectáreas. Los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cultivos de: rosa, gypsophila y girasol ocupan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77,9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 del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total nacional</a:t>
            </a:r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15" name="Gráfico 14">
            <a:extLst>
              <a:ext uri="{FF2B5EF4-FFF2-40B4-BE49-F238E27FC236}">
                <a16:creationId xmlns:a16="http://schemas.microsoft.com/office/drawing/2014/main" xmlns="" id="{00000000-0008-0000-0B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2488938"/>
              </p:ext>
            </p:extLst>
          </p:nvPr>
        </p:nvGraphicFramePr>
        <p:xfrm>
          <a:off x="6660118" y="2151223"/>
          <a:ext cx="4673373" cy="4164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4886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Floricultura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 smtClean="0"/>
              <a:t>Rosa</a:t>
            </a:r>
            <a:endParaRPr lang="es-EC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301199"/>
            <a:ext cx="50766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</p:txBody>
      </p:sp>
      <p:sp>
        <p:nvSpPr>
          <p:cNvPr id="6" name="7 CuadroTexto">
            <a:extLst>
              <a:ext uri="{FF2B5EF4-FFF2-40B4-BE49-F238E27FC236}">
                <a16:creationId xmlns:a16="http://schemas.microsoft.com/office/drawing/2014/main" xmlns="" id="{26BAB0B5-ED5F-493F-B167-AE2D77830959}"/>
              </a:ext>
            </a:extLst>
          </p:cNvPr>
          <p:cNvSpPr txBox="1"/>
          <p:nvPr/>
        </p:nvSpPr>
        <p:spPr>
          <a:xfrm>
            <a:off x="963018" y="1672884"/>
            <a:ext cx="5049357" cy="510776"/>
          </a:xfrm>
          <a:prstGeom prst="roundRect">
            <a:avLst/>
          </a:prstGeom>
          <a:noFill/>
          <a:ln>
            <a:noFill/>
          </a:ln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La superficie plantada de rosas en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2022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fue de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5.711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hectáreas representando el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72,7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%  del total de flores cultivadas</a:t>
            </a:r>
            <a:r>
              <a:rPr lang="es-EC" sz="1200" dirty="0">
                <a:solidFill>
                  <a:srgbClr val="646482"/>
                </a:solidFill>
                <a:latin typeface="+mj-lt"/>
              </a:rPr>
              <a:t>.</a:t>
            </a:r>
            <a:endParaRPr lang="es-ES" sz="1200" dirty="0">
              <a:solidFill>
                <a:srgbClr val="646482"/>
              </a:solidFill>
              <a:latin typeface="+mj-lt"/>
            </a:endParaRP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xmlns="" id="{00000000-0008-0000-0B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6135728"/>
              </p:ext>
            </p:extLst>
          </p:nvPr>
        </p:nvGraphicFramePr>
        <p:xfrm>
          <a:off x="642758" y="2358862"/>
          <a:ext cx="5996167" cy="3594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926277E3-0180-4285-80D9-504A1389A8A5}"/>
              </a:ext>
            </a:extLst>
          </p:cNvPr>
          <p:cNvSpPr/>
          <p:nvPr/>
        </p:nvSpPr>
        <p:spPr>
          <a:xfrm>
            <a:off x="7243091" y="4920967"/>
            <a:ext cx="4341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La rosa es la flor de mayor producción con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2.548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millones de tallos cortados a nivel nacional.</a:t>
            </a:r>
            <a:endParaRPr lang="es-ES" sz="1200" dirty="0">
              <a:solidFill>
                <a:srgbClr val="646482"/>
              </a:solidFill>
              <a:latin typeface="+mj-lt"/>
              <a:ea typeface="Century Gothic" charset="0"/>
              <a:cs typeface="Century Gothic" charset="0"/>
            </a:endParaRP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B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1886245"/>
              </p:ext>
            </p:extLst>
          </p:nvPr>
        </p:nvGraphicFramePr>
        <p:xfrm>
          <a:off x="6920715" y="1626371"/>
          <a:ext cx="4986338" cy="3328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0673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Ganadería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>
            <a:normAutofit/>
          </a:bodyPr>
          <a:lstStyle/>
          <a:p>
            <a:r>
              <a:rPr lang="es-ES" dirty="0" smtClean="0"/>
              <a:t>Existencia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3.7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24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Ganadería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Sector </a:t>
            </a:r>
            <a:r>
              <a:rPr lang="es-MX" dirty="0" smtClean="0"/>
              <a:t>agropecuario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6" name="6 Rectángulo">
            <a:extLst>
              <a:ext uri="{FF2B5EF4-FFF2-40B4-BE49-F238E27FC236}">
                <a16:creationId xmlns:a16="http://schemas.microsoft.com/office/drawing/2014/main" xmlns="" id="{D8CEB2F1-F96C-4AFA-81A9-F066CD30B8E1}"/>
              </a:ext>
            </a:extLst>
          </p:cNvPr>
          <p:cNvSpPr/>
          <p:nvPr/>
        </p:nvSpPr>
        <p:spPr>
          <a:xfrm>
            <a:off x="731594" y="1758089"/>
            <a:ext cx="5484941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este sector predomina el ganado vacuno con un total 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3,9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millones de cabezas a nivel nacional, seguido por el ganado porcino con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0,9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millones de cabezas. </a:t>
            </a:r>
            <a:endParaRPr lang="es-ES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9" name="13 Grupo">
            <a:extLst>
              <a:ext uri="{FF2B5EF4-FFF2-40B4-BE49-F238E27FC236}">
                <a16:creationId xmlns:a16="http://schemas.microsoft.com/office/drawing/2014/main" xmlns="" id="{18975AF7-4A30-4C6F-855F-123B3823302F}"/>
              </a:ext>
            </a:extLst>
          </p:cNvPr>
          <p:cNvGrpSpPr/>
          <p:nvPr/>
        </p:nvGrpSpPr>
        <p:grpSpPr>
          <a:xfrm>
            <a:off x="8404026" y="1138058"/>
            <a:ext cx="1798751" cy="1213793"/>
            <a:chOff x="1314227" y="1763936"/>
            <a:chExt cx="1883465" cy="1774339"/>
          </a:xfrm>
        </p:grpSpPr>
        <p:grpSp>
          <p:nvGrpSpPr>
            <p:cNvPr id="10" name="11 Grupo">
              <a:extLst>
                <a:ext uri="{FF2B5EF4-FFF2-40B4-BE49-F238E27FC236}">
                  <a16:creationId xmlns:a16="http://schemas.microsoft.com/office/drawing/2014/main" xmlns="" id="{006529E3-F0C7-4C1A-AD09-822294482E16}"/>
                </a:ext>
              </a:extLst>
            </p:cNvPr>
            <p:cNvGrpSpPr/>
            <p:nvPr/>
          </p:nvGrpSpPr>
          <p:grpSpPr>
            <a:xfrm>
              <a:off x="1314227" y="1763936"/>
              <a:ext cx="1883465" cy="1774339"/>
              <a:chOff x="1386236" y="2556024"/>
              <a:chExt cx="1797752" cy="1621611"/>
            </a:xfrm>
          </p:grpSpPr>
          <p:pic>
            <p:nvPicPr>
              <p:cNvPr id="12" name="Picture 2" descr="http://1.bp.blogspot.com/-aySy0cKQMu0/TZi_UgOisZI/AAAAAAAADDE/7of45uhYle8/s1600/700cow.png">
                <a:extLst>
                  <a:ext uri="{FF2B5EF4-FFF2-40B4-BE49-F238E27FC236}">
                    <a16:creationId xmlns:a16="http://schemas.microsoft.com/office/drawing/2014/main" xmlns="" id="{C14289C2-6C5A-4679-BCB7-93035E9C9D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386236" y="2556024"/>
                <a:ext cx="1687388" cy="1478004"/>
              </a:xfrm>
              <a:prstGeom prst="rect">
                <a:avLst/>
              </a:prstGeom>
              <a:noFill/>
            </p:spPr>
          </p:pic>
          <p:pic>
            <p:nvPicPr>
              <p:cNvPr id="13" name="Picture 4" descr="http://files.puntospacca.net/200019677-6766767dda/000-000-000-000-000-00-cerdos22.gif">
                <a:extLst>
                  <a:ext uri="{FF2B5EF4-FFF2-40B4-BE49-F238E27FC236}">
                    <a16:creationId xmlns:a16="http://schemas.microsoft.com/office/drawing/2014/main" xmlns="" id="{66144682-F6EE-410C-9720-D7C743BC24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411647" y="3152579"/>
                <a:ext cx="772341" cy="1025056"/>
              </a:xfrm>
              <a:prstGeom prst="rect">
                <a:avLst/>
              </a:prstGeom>
              <a:noFill/>
            </p:spPr>
          </p:pic>
        </p:grpSp>
        <p:pic>
          <p:nvPicPr>
            <p:cNvPr id="11" name="Picture 6" descr="http://1.bp.blogspot.com/-aR2Kh3P0IQU/U6NM2Ioy2yI/AAAAAAACPzE/mH8xOSpU0oU/s1600/OVEJAS+%2814%29.png">
              <a:extLst>
                <a:ext uri="{FF2B5EF4-FFF2-40B4-BE49-F238E27FC236}">
                  <a16:creationId xmlns:a16="http://schemas.microsoft.com/office/drawing/2014/main" xmlns="" id="{74363A42-A9C6-43FE-B7AC-EA0FBBF986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14227" y="2556024"/>
              <a:ext cx="1224136" cy="842906"/>
            </a:xfrm>
            <a:prstGeom prst="rect">
              <a:avLst/>
            </a:prstGeom>
            <a:noFill/>
          </p:spPr>
        </p:pic>
      </p:grpSp>
      <p:sp>
        <p:nvSpPr>
          <p:cNvPr id="16" name="6 Rectángulo">
            <a:extLst>
              <a:ext uri="{FF2B5EF4-FFF2-40B4-BE49-F238E27FC236}">
                <a16:creationId xmlns:a16="http://schemas.microsoft.com/office/drawing/2014/main" xmlns="" id="{D8CEB2F1-F96C-4AFA-81A9-F066CD30B8E1}"/>
              </a:ext>
            </a:extLst>
          </p:cNvPr>
          <p:cNvSpPr/>
          <p:nvPr/>
        </p:nvSpPr>
        <p:spPr>
          <a:xfrm>
            <a:off x="7106803" y="5345216"/>
            <a:ext cx="4389871" cy="510778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En la Sierra se concentra el mayor número de cabezas de ganado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vacuno con 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2,0 millones de</a:t>
            </a:r>
            <a:r>
              <a:rPr lang="es-ES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 cabezas.</a:t>
            </a:r>
            <a:endParaRPr lang="es-EC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17" name="Gráfico 16">
            <a:extLst>
              <a:ext uri="{FF2B5EF4-FFF2-40B4-BE49-F238E27FC236}">
                <a16:creationId xmlns:a16="http://schemas.microsoft.com/office/drawing/2014/main" xmlns="" id="{00000000-0008-0000-0C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0895065"/>
              </p:ext>
            </p:extLst>
          </p:nvPr>
        </p:nvGraphicFramePr>
        <p:xfrm>
          <a:off x="566260" y="2473178"/>
          <a:ext cx="5650275" cy="338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9" name="Gráfico 18">
            <a:extLst>
              <a:ext uri="{FF2B5EF4-FFF2-40B4-BE49-F238E27FC236}">
                <a16:creationId xmlns:a16="http://schemas.microsoft.com/office/drawing/2014/main" xmlns="" id="{00000000-0008-0000-0C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0955206"/>
              </p:ext>
            </p:extLst>
          </p:nvPr>
        </p:nvGraphicFramePr>
        <p:xfrm>
          <a:off x="6970494" y="2586446"/>
          <a:ext cx="4437735" cy="2650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52613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Ganadería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C" dirty="0"/>
              <a:t>Ganado </a:t>
            </a:r>
            <a:r>
              <a:rPr lang="es-EC" dirty="0" smtClean="0"/>
              <a:t>Vacuno</a:t>
            </a:r>
            <a:endParaRPr lang="es-EC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</a:t>
            </a:r>
            <a:r>
              <a:rPr lang="es-ES" sz="900" dirty="0" smtClean="0">
                <a:solidFill>
                  <a:srgbClr val="6E6E7C"/>
                </a:solidFill>
              </a:rPr>
              <a:t>.</a:t>
            </a:r>
          </a:p>
          <a:p>
            <a:r>
              <a:rPr lang="es-ES" sz="900" b="1" dirty="0" smtClean="0">
                <a:solidFill>
                  <a:srgbClr val="6E6E7C"/>
                </a:solidFill>
              </a:rPr>
              <a:t>Nota: </a:t>
            </a:r>
            <a:r>
              <a:rPr lang="es-ES" sz="900" dirty="0" smtClean="0">
                <a:solidFill>
                  <a:srgbClr val="6E6E7C"/>
                </a:solidFill>
              </a:rPr>
              <a:t>Machos (terneros, toretes y toros); Hembras (terneras, vaconas y vacas).</a:t>
            </a:r>
            <a:endParaRPr lang="es-EC" sz="900" dirty="0">
              <a:solidFill>
                <a:srgbClr val="6E6E7C"/>
              </a:solidFill>
            </a:endParaRP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xmlns="" id="{00000000-0008-0000-0C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2672279"/>
              </p:ext>
            </p:extLst>
          </p:nvPr>
        </p:nvGraphicFramePr>
        <p:xfrm>
          <a:off x="731043" y="2276981"/>
          <a:ext cx="6469857" cy="3599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12 Rectángulo">
            <a:extLst>
              <a:ext uri="{FF2B5EF4-FFF2-40B4-BE49-F238E27FC236}">
                <a16:creationId xmlns:a16="http://schemas.microsoft.com/office/drawing/2014/main" xmlns="" id="{FFC07AF6-CEC2-4B4A-BE80-9D2563041A43}"/>
              </a:ext>
            </a:extLst>
          </p:cNvPr>
          <p:cNvSpPr/>
          <p:nvPr/>
        </p:nvSpPr>
        <p:spPr>
          <a:xfrm>
            <a:off x="1164674" y="1657143"/>
            <a:ext cx="5226601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En la provincia de Manabí se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concentra el mayor número de cabezas de ganado vacuno con 808.455 cabezas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lo que representa el </a:t>
            </a:r>
            <a:r>
              <a:rPr lang="es-EC" sz="1200" dirty="0" smtClean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20,9 </a:t>
            </a:r>
            <a:r>
              <a:rPr lang="es-EC" sz="1200" dirty="0">
                <a:solidFill>
                  <a:srgbClr val="646482"/>
                </a:solidFill>
                <a:latin typeface="+mj-lt"/>
                <a:ea typeface="Century Gothic" charset="0"/>
                <a:cs typeface="Century Gothic" charset="0"/>
              </a:rPr>
              <a:t>% del total nacional.</a:t>
            </a:r>
            <a:endParaRPr lang="es-ES" sz="1200" dirty="0">
              <a:solidFill>
                <a:srgbClr val="646482"/>
              </a:solidFill>
              <a:latin typeface="+mj-lt"/>
              <a:ea typeface="Century Gothic" charset="0"/>
              <a:cs typeface="Century Gothic" charset="0"/>
            </a:endParaRPr>
          </a:p>
        </p:txBody>
      </p:sp>
      <p:sp>
        <p:nvSpPr>
          <p:cNvPr id="9" name="13 CuadroTexto">
            <a:extLst>
              <a:ext uri="{FF2B5EF4-FFF2-40B4-BE49-F238E27FC236}">
                <a16:creationId xmlns:a16="http://schemas.microsoft.com/office/drawing/2014/main" xmlns="" id="{F2D312E1-A1ED-41C3-95CC-D0DB6C180D36}"/>
              </a:ext>
            </a:extLst>
          </p:cNvPr>
          <p:cNvSpPr txBox="1"/>
          <p:nvPr/>
        </p:nvSpPr>
        <p:spPr>
          <a:xfrm>
            <a:off x="7546911" y="2620731"/>
            <a:ext cx="4154553" cy="46166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Del total de ganado existente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al día de la entrevista, el 39,3 % son vacas; mientras que, el 6,7% son toros.</a:t>
            </a:r>
            <a:endParaRPr lang="es-ES" sz="1200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0" name="Picture 2" descr="Imagen relacionada">
            <a:extLst>
              <a:ext uri="{FF2B5EF4-FFF2-40B4-BE49-F238E27FC236}">
                <a16:creationId xmlns:a16="http://schemas.microsoft.com/office/drawing/2014/main" xmlns="" id="{50297BAB-2859-4A8F-B453-23CF3CEB6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581" y="1695333"/>
            <a:ext cx="1224494" cy="88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Gráfico 15">
            <a:extLst>
              <a:ext uri="{FF2B5EF4-FFF2-40B4-BE49-F238E27FC236}">
                <a16:creationId xmlns:a16="http://schemas.microsoft.com/office/drawing/2014/main" xmlns="" id="{00000000-0008-0000-0C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1912412"/>
              </p:ext>
            </p:extLst>
          </p:nvPr>
        </p:nvGraphicFramePr>
        <p:xfrm>
          <a:off x="7573506" y="3222676"/>
          <a:ext cx="4440144" cy="2948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9005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Ganadería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Ganado vacuno por </a:t>
            </a:r>
            <a:r>
              <a:rPr lang="es-MX" dirty="0" smtClean="0"/>
              <a:t>raza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xmlns="" id="{3ED5DC6A-2D30-4096-97EB-00B8D082E921}"/>
              </a:ext>
            </a:extLst>
          </p:cNvPr>
          <p:cNvSpPr txBox="1"/>
          <p:nvPr/>
        </p:nvSpPr>
        <p:spPr>
          <a:xfrm>
            <a:off x="8238924" y="5067404"/>
            <a:ext cx="3602557" cy="715087"/>
          </a:xfrm>
          <a:prstGeom prst="roundRect">
            <a:avLst/>
          </a:prstGeom>
          <a:noFill/>
          <a:ln>
            <a:noFill/>
          </a:ln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C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En </a:t>
            </a:r>
            <a:r>
              <a:rPr lang="es-EC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2022, </a:t>
            </a:r>
            <a:r>
              <a:rPr lang="es-EC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predominó el ganado mestizo con </a:t>
            </a:r>
            <a:r>
              <a:rPr lang="es-EC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1,4 </a:t>
            </a:r>
            <a:r>
              <a:rPr lang="es-EC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millones de cabezas, que representan el </a:t>
            </a:r>
            <a:r>
              <a:rPr lang="es-EC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35,9 </a:t>
            </a:r>
            <a:r>
              <a:rPr lang="es-EC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%; seguido de los criollos con un </a:t>
            </a:r>
            <a:r>
              <a:rPr lang="es-EC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24,8 </a:t>
            </a:r>
            <a:r>
              <a:rPr lang="es-EC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charset="0"/>
              </a:rPr>
              <a:t>%.</a:t>
            </a:r>
          </a:p>
        </p:txBody>
      </p:sp>
      <p:grpSp>
        <p:nvGrpSpPr>
          <p:cNvPr id="8" name="10 Grupo">
            <a:extLst>
              <a:ext uri="{FF2B5EF4-FFF2-40B4-BE49-F238E27FC236}">
                <a16:creationId xmlns:a16="http://schemas.microsoft.com/office/drawing/2014/main" xmlns="" id="{569DFDF0-233A-407A-AC6E-A9456567D54A}"/>
              </a:ext>
            </a:extLst>
          </p:cNvPr>
          <p:cNvGrpSpPr/>
          <p:nvPr/>
        </p:nvGrpSpPr>
        <p:grpSpPr>
          <a:xfrm>
            <a:off x="8553505" y="3509248"/>
            <a:ext cx="2685203" cy="1558156"/>
            <a:chOff x="1629566" y="1653398"/>
            <a:chExt cx="2579424" cy="1326992"/>
          </a:xfrm>
        </p:grpSpPr>
        <p:pic>
          <p:nvPicPr>
            <p:cNvPr id="9" name="Picture 2" descr="Resultado de imagen para jersey vaca">
              <a:extLst>
                <a:ext uri="{FF2B5EF4-FFF2-40B4-BE49-F238E27FC236}">
                  <a16:creationId xmlns:a16="http://schemas.microsoft.com/office/drawing/2014/main" xmlns="" id="{B9D3373A-0384-46F2-8DF8-10BB8F55FB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2216" y="1653398"/>
              <a:ext cx="1276774" cy="93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Imagen relacionada">
              <a:extLst>
                <a:ext uri="{FF2B5EF4-FFF2-40B4-BE49-F238E27FC236}">
                  <a16:creationId xmlns:a16="http://schemas.microsoft.com/office/drawing/2014/main" xmlns="" id="{7135EB6D-29E1-4D7D-A83B-A829A7707D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9566" y="1714894"/>
              <a:ext cx="1346255" cy="8753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Resultado de imagen para holstein">
              <a:extLst>
                <a:ext uri="{FF2B5EF4-FFF2-40B4-BE49-F238E27FC236}">
                  <a16:creationId xmlns:a16="http://schemas.microsoft.com/office/drawing/2014/main" xmlns="" id="{0FC0E78C-A743-49E1-A35D-E0615DE924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0570" y="2063335"/>
              <a:ext cx="1240033" cy="9170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xmlns="" id="{00000000-0008-0000-0C00-00001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5417324"/>
              </p:ext>
            </p:extLst>
          </p:nvPr>
        </p:nvGraphicFramePr>
        <p:xfrm>
          <a:off x="638630" y="1775251"/>
          <a:ext cx="7172959" cy="4007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32866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Ganadería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MX" dirty="0"/>
              <a:t>Producción diaria de </a:t>
            </a:r>
            <a:r>
              <a:rPr lang="es-MX" dirty="0" smtClean="0"/>
              <a:t>leche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sp>
        <p:nvSpPr>
          <p:cNvPr id="6" name="6 Rectángulo">
            <a:extLst>
              <a:ext uri="{FF2B5EF4-FFF2-40B4-BE49-F238E27FC236}">
                <a16:creationId xmlns:a16="http://schemas.microsoft.com/office/drawing/2014/main" xmlns="" id="{07F7C32F-1C7E-4B8B-8EA7-881EFFCA16AA}"/>
              </a:ext>
            </a:extLst>
          </p:cNvPr>
          <p:cNvSpPr/>
          <p:nvPr/>
        </p:nvSpPr>
        <p:spPr>
          <a:xfrm>
            <a:off x="780090" y="1747874"/>
            <a:ext cx="5576594" cy="715089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producción diaria de leche a nivel nacional fue 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5,5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millones de litros, con un rendimiento 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6,8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litros/vaca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La provincia de Pichincha produce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18,7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% del total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Nacional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.</a:t>
            </a:r>
          </a:p>
        </p:txBody>
      </p:sp>
      <p:pic>
        <p:nvPicPr>
          <p:cNvPr id="7" name="Picture 2" descr="http://pedagogiainteractiva.wikispaces.com/file/view/vaca.gif/287736380/250x149/vaca.gif">
            <a:extLst>
              <a:ext uri="{FF2B5EF4-FFF2-40B4-BE49-F238E27FC236}">
                <a16:creationId xmlns:a16="http://schemas.microsoft.com/office/drawing/2014/main" xmlns="" id="{82013A48-A7C0-41F2-83E3-828714D44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180565" y="1321998"/>
            <a:ext cx="1439611" cy="863178"/>
          </a:xfrm>
          <a:prstGeom prst="rect">
            <a:avLst/>
          </a:prstGeom>
          <a:noFill/>
        </p:spPr>
      </p:pic>
      <p:sp>
        <p:nvSpPr>
          <p:cNvPr id="9" name="11 CuadroTexto">
            <a:extLst>
              <a:ext uri="{FF2B5EF4-FFF2-40B4-BE49-F238E27FC236}">
                <a16:creationId xmlns:a16="http://schemas.microsoft.com/office/drawing/2014/main" xmlns="" id="{83D41E9A-B2D9-4511-B1DA-ABDB0F0DD876}"/>
              </a:ext>
            </a:extLst>
          </p:cNvPr>
          <p:cNvSpPr txBox="1"/>
          <p:nvPr/>
        </p:nvSpPr>
        <p:spPr>
          <a:xfrm>
            <a:off x="8608675" y="1532431"/>
            <a:ext cx="3378711" cy="43088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es-EC" sz="1100" b="1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Número de vacas </a:t>
            </a:r>
            <a:r>
              <a:rPr lang="es-EC" sz="1100" b="1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ordeñadas a nivel nacional: </a:t>
            </a:r>
            <a:endParaRPr lang="es-EC" sz="1100" b="1" dirty="0">
              <a:solidFill>
                <a:srgbClr val="646482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lang="es-EC" sz="1100" dirty="0">
                <a:solidFill>
                  <a:srgbClr val="646482"/>
                </a:solidFill>
              </a:rPr>
              <a:t>  </a:t>
            </a:r>
            <a:r>
              <a:rPr lang="es-EC" sz="1100" dirty="0" smtClean="0">
                <a:solidFill>
                  <a:srgbClr val="646482"/>
                </a:solidFill>
              </a:rPr>
              <a:t>815.882 </a:t>
            </a:r>
            <a:r>
              <a:rPr lang="es-EC" sz="1100" b="1" dirty="0" smtClean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s-EC" sz="1100" dirty="0">
                <a:solidFill>
                  <a:srgbClr val="646482"/>
                </a:solidFill>
                <a:latin typeface="Century Gothic" charset="0"/>
                <a:ea typeface="Century Gothic" charset="0"/>
                <a:cs typeface="Century Gothic" charset="0"/>
              </a:rPr>
              <a:t>cabezas </a:t>
            </a:r>
          </a:p>
        </p:txBody>
      </p:sp>
      <p:cxnSp>
        <p:nvCxnSpPr>
          <p:cNvPr id="10" name="12 Conector recto">
            <a:extLst>
              <a:ext uri="{FF2B5EF4-FFF2-40B4-BE49-F238E27FC236}">
                <a16:creationId xmlns:a16="http://schemas.microsoft.com/office/drawing/2014/main" xmlns="" id="{760585C0-DBF7-47EE-94E4-1F5730C532DF}"/>
              </a:ext>
            </a:extLst>
          </p:cNvPr>
          <p:cNvCxnSpPr/>
          <p:nvPr/>
        </p:nvCxnSpPr>
        <p:spPr>
          <a:xfrm flipV="1">
            <a:off x="8708786" y="1497682"/>
            <a:ext cx="3178491" cy="10265"/>
          </a:xfrm>
          <a:prstGeom prst="line">
            <a:avLst/>
          </a:prstGeom>
          <a:ln w="28575">
            <a:solidFill>
              <a:srgbClr val="D8E183"/>
            </a:solidFill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10 Conector recto">
            <a:extLst>
              <a:ext uri="{FF2B5EF4-FFF2-40B4-BE49-F238E27FC236}">
                <a16:creationId xmlns:a16="http://schemas.microsoft.com/office/drawing/2014/main" xmlns="" id="{100614BE-AA35-444A-8E11-B11B4CEBAC4E}"/>
              </a:ext>
            </a:extLst>
          </p:cNvPr>
          <p:cNvCxnSpPr/>
          <p:nvPr/>
        </p:nvCxnSpPr>
        <p:spPr>
          <a:xfrm flipV="1">
            <a:off x="8708786" y="1903625"/>
            <a:ext cx="3178491" cy="35207"/>
          </a:xfrm>
          <a:prstGeom prst="line">
            <a:avLst/>
          </a:prstGeom>
          <a:ln w="28575">
            <a:solidFill>
              <a:srgbClr val="D8E183"/>
            </a:solidFill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graphicFrame>
        <p:nvGraphicFramePr>
          <p:cNvPr id="17" name="Gráfico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5486115"/>
              </p:ext>
            </p:extLst>
          </p:nvPr>
        </p:nvGraphicFramePr>
        <p:xfrm>
          <a:off x="471692" y="2713155"/>
          <a:ext cx="5540684" cy="29969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Gráfico 17">
            <a:extLst>
              <a:ext uri="{FF2B5EF4-FFF2-40B4-BE49-F238E27FC236}">
                <a16:creationId xmlns:a16="http://schemas.microsoft.com/office/drawing/2014/main" xmlns="" id="{98FB90E7-15F0-402C-A2B2-2EF56694CE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1750312"/>
              </p:ext>
            </p:extLst>
          </p:nvPr>
        </p:nvGraphicFramePr>
        <p:xfrm>
          <a:off x="7180565" y="2713155"/>
          <a:ext cx="4705351" cy="3347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6714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Ganadería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C" dirty="0"/>
              <a:t>Ganado porcino por variedad </a:t>
            </a:r>
            <a:r>
              <a:rPr lang="es-EC" dirty="0" smtClean="0"/>
              <a:t>genética</a:t>
            </a:r>
            <a:endParaRPr lang="es-EC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A749726-E2D5-4960-B196-E3C45E0AC63D}"/>
              </a:ext>
            </a:extLst>
          </p:cNvPr>
          <p:cNvSpPr txBox="1"/>
          <p:nvPr/>
        </p:nvSpPr>
        <p:spPr>
          <a:xfrm>
            <a:off x="935756" y="6209495"/>
            <a:ext cx="507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rgbClr val="6E6E7C"/>
                </a:solidFill>
              </a:rPr>
              <a:t>Fuente: </a:t>
            </a:r>
            <a:r>
              <a:rPr lang="es-ES" sz="900" dirty="0">
                <a:solidFill>
                  <a:srgbClr val="6E6E7C"/>
                </a:solidFill>
              </a:rPr>
              <a:t>Encuesta de Superficie y Producción Agropecuaria Continua-ESPAC </a:t>
            </a:r>
            <a:r>
              <a:rPr lang="es-ES" sz="900" dirty="0" smtClean="0">
                <a:solidFill>
                  <a:srgbClr val="6E6E7C"/>
                </a:solidFill>
              </a:rPr>
              <a:t>2022.</a:t>
            </a:r>
            <a:endParaRPr lang="es-ES" sz="900" dirty="0">
              <a:solidFill>
                <a:srgbClr val="6E6E7C"/>
              </a:solidFill>
            </a:endParaRPr>
          </a:p>
          <a:p>
            <a:r>
              <a:rPr lang="es-ES" sz="900" b="1" dirty="0">
                <a:solidFill>
                  <a:srgbClr val="6E6E7C"/>
                </a:solidFill>
              </a:rPr>
              <a:t>Período de Referencia: </a:t>
            </a:r>
            <a:r>
              <a:rPr lang="es-ES" sz="900" dirty="0">
                <a:solidFill>
                  <a:srgbClr val="6E6E7C"/>
                </a:solidFill>
              </a:rPr>
              <a:t>Día de la entrevista.</a:t>
            </a:r>
            <a:endParaRPr lang="es-EC" sz="900" dirty="0">
              <a:solidFill>
                <a:srgbClr val="6E6E7C"/>
              </a:solidFill>
            </a:endParaRPr>
          </a:p>
        </p:txBody>
      </p:sp>
      <p:grpSp>
        <p:nvGrpSpPr>
          <p:cNvPr id="6" name="11 Grupo">
            <a:extLst>
              <a:ext uri="{FF2B5EF4-FFF2-40B4-BE49-F238E27FC236}">
                <a16:creationId xmlns:a16="http://schemas.microsoft.com/office/drawing/2014/main" xmlns="" id="{F4A8E096-7EB0-4C75-B0DF-02B04CE67F6C}"/>
              </a:ext>
            </a:extLst>
          </p:cNvPr>
          <p:cNvGrpSpPr/>
          <p:nvPr/>
        </p:nvGrpSpPr>
        <p:grpSpPr>
          <a:xfrm>
            <a:off x="7862584" y="3206234"/>
            <a:ext cx="2945092" cy="1147567"/>
            <a:chOff x="1631023" y="143318"/>
            <a:chExt cx="3060691" cy="1123593"/>
          </a:xfrm>
        </p:grpSpPr>
        <p:pic>
          <p:nvPicPr>
            <p:cNvPr id="7" name="Picture 8" descr="Imagen relacionada">
              <a:extLst>
                <a:ext uri="{FF2B5EF4-FFF2-40B4-BE49-F238E27FC236}">
                  <a16:creationId xmlns:a16="http://schemas.microsoft.com/office/drawing/2014/main" xmlns="" id="{1471AEA9-0107-476A-8C9F-A0CC437A95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8883" y="389803"/>
              <a:ext cx="807155" cy="877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Resultado de imagen para ganado porcino de raza">
              <a:extLst>
                <a:ext uri="{FF2B5EF4-FFF2-40B4-BE49-F238E27FC236}">
                  <a16:creationId xmlns:a16="http://schemas.microsoft.com/office/drawing/2014/main" xmlns="" id="{7F9E8FFA-0BC0-4391-968E-89154E0D7A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1023" y="143318"/>
              <a:ext cx="971232" cy="9723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3" descr="Imagen relacionada">
              <a:extLst>
                <a:ext uri="{FF2B5EF4-FFF2-40B4-BE49-F238E27FC236}">
                  <a16:creationId xmlns:a16="http://schemas.microsoft.com/office/drawing/2014/main" xmlns="" id="{04284FCA-AD3F-42C3-B5CC-546638D0E7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6038" y="186219"/>
              <a:ext cx="1235676" cy="870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14 CuadroTexto">
            <a:extLst>
              <a:ext uri="{FF2B5EF4-FFF2-40B4-BE49-F238E27FC236}">
                <a16:creationId xmlns:a16="http://schemas.microsoft.com/office/drawing/2014/main" xmlns="" id="{E9B597B4-3127-49E9-89F1-D269646698B5}"/>
              </a:ext>
            </a:extLst>
          </p:cNvPr>
          <p:cNvSpPr txBox="1"/>
          <p:nvPr/>
        </p:nvSpPr>
        <p:spPr>
          <a:xfrm>
            <a:off x="7340851" y="4495313"/>
            <a:ext cx="3988559" cy="919398"/>
          </a:xfrm>
          <a:prstGeom prst="roundRect">
            <a:avLst/>
          </a:prstGeom>
          <a:noFill/>
          <a:ln>
            <a:noFill/>
          </a:ln>
        </p:spPr>
        <p:txBody>
          <a:bodyPr wrap="square" lIns="91436" tIns="45719" rIns="91436" bIns="45719" rtlCol="0">
            <a:spAutoFit/>
          </a:bodyPr>
          <a:lstStyle/>
          <a:p>
            <a:pPr algn="just"/>
            <a:r>
              <a:rPr lang="es-EC" sz="1200" dirty="0">
                <a:solidFill>
                  <a:srgbClr val="646482"/>
                </a:solidFill>
                <a:latin typeface="Century Gothic" charset="0"/>
              </a:rPr>
              <a:t>Del total de ganado porcino existente,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</a:rPr>
              <a:t>46,3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</a:rPr>
              <a:t>% es de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</a:rPr>
              <a:t>raza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</a:rPr>
              <a:t>;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</a:rPr>
              <a:t> 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</a:rPr>
              <a:t>del cual el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</a:rPr>
              <a:t>22,7 </a:t>
            </a:r>
            <a:r>
              <a:rPr lang="es-EC" sz="1200" dirty="0">
                <a:solidFill>
                  <a:srgbClr val="646482"/>
                </a:solidFill>
                <a:latin typeface="Century Gothic" charset="0"/>
              </a:rPr>
              <a:t>% se concentra en la provincia de Santo Domingo de los </a:t>
            </a:r>
            <a:r>
              <a:rPr lang="es-EC" sz="1200" dirty="0" smtClean="0">
                <a:solidFill>
                  <a:srgbClr val="646482"/>
                </a:solidFill>
                <a:latin typeface="Century Gothic" charset="0"/>
              </a:rPr>
              <a:t>Tsáchilas y el 15, % en Guayas.</a:t>
            </a:r>
            <a:endParaRPr lang="es-ES" sz="1200" dirty="0">
              <a:solidFill>
                <a:srgbClr val="646482"/>
              </a:solidFill>
              <a:latin typeface="Calibri"/>
            </a:endParaRP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xmlns="" id="{00000000-0008-0000-0E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0442343"/>
              </p:ext>
            </p:extLst>
          </p:nvPr>
        </p:nvGraphicFramePr>
        <p:xfrm>
          <a:off x="457471" y="1988342"/>
          <a:ext cx="5847535" cy="39596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66830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ED21298-D27F-8144-9661-E73371FF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sz="4400" dirty="0" smtClean="0"/>
              <a:t>Avicultura</a:t>
            </a:r>
            <a:endParaRPr lang="es-ES_tradnl" sz="4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7CD4BE-14FF-924D-80B2-C6C9AD4E93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99137" y="3673047"/>
            <a:ext cx="7077075" cy="628650"/>
          </a:xfrm>
        </p:spPr>
        <p:txBody>
          <a:bodyPr>
            <a:normAutofit/>
          </a:bodyPr>
          <a:lstStyle/>
          <a:p>
            <a:r>
              <a:rPr lang="es-ES" dirty="0" smtClean="0"/>
              <a:t>Existencia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E75C911-486E-9A4E-9E68-9D523AC31E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_tradnl" dirty="0" smtClean="0"/>
              <a:t>3.8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8A5260-863C-1747-8980-BEC66D3B8ACC}"/>
              </a:ext>
            </a:extLst>
          </p:cNvPr>
          <p:cNvSpPr txBox="1"/>
          <p:nvPr/>
        </p:nvSpPr>
        <p:spPr>
          <a:xfrm rot="16200000">
            <a:off x="-1105003" y="893960"/>
            <a:ext cx="4175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0000" b="1" dirty="0">
                <a:ln w="12700">
                  <a:noFill/>
                </a:ln>
                <a:solidFill>
                  <a:schemeClr val="bg1">
                    <a:alpha val="15000"/>
                  </a:schemeClr>
                </a:solidFill>
              </a:rPr>
              <a:t>Título</a:t>
            </a:r>
            <a:endParaRPr lang="es-EC" sz="10000" dirty="0">
              <a:ln w="12700">
                <a:noFill/>
              </a:ln>
              <a:solidFill>
                <a:schemeClr val="bg1">
                  <a:alpha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1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Avicultura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ES" dirty="0"/>
              <a:t>Pollos y gallinas criadas en campo y planteles </a:t>
            </a:r>
            <a:r>
              <a:rPr lang="es-ES" dirty="0" smtClean="0"/>
              <a:t>avícolas</a:t>
            </a:r>
            <a:endParaRPr lang="es-ES" dirty="0"/>
          </a:p>
        </p:txBody>
      </p:sp>
      <p:sp>
        <p:nvSpPr>
          <p:cNvPr id="5" name="6 Rectángulo">
            <a:extLst>
              <a:ext uri="{FF2B5EF4-FFF2-40B4-BE49-F238E27FC236}">
                <a16:creationId xmlns:a16="http://schemas.microsoft.com/office/drawing/2014/main" xmlns="" id="{72BF8716-6B01-42CD-B52A-DA4E1D91434D}"/>
              </a:ext>
            </a:extLst>
          </p:cNvPr>
          <p:cNvSpPr/>
          <p:nvPr/>
        </p:nvSpPr>
        <p:spPr>
          <a:xfrm>
            <a:off x="906478" y="1643732"/>
            <a:ext cx="10277301" cy="510778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s-EC" sz="1200" dirty="0">
                <a:solidFill>
                  <a:schemeClr val="tx1">
                    <a:lumMod val="50000"/>
                    <a:lumOff val="50000"/>
                  </a:schemeClr>
                </a:solidFill>
                <a:ea typeface="Century Gothic" charset="0"/>
                <a:cs typeface="Century Gothic" charset="0"/>
              </a:rPr>
              <a:t>Al día de la entrevista, se registran </a:t>
            </a:r>
            <a:r>
              <a:rPr lang="es-EC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entury Gothic" charset="0"/>
                <a:cs typeface="Century Gothic" charset="0"/>
              </a:rPr>
              <a:t>22,2 </a:t>
            </a:r>
            <a:r>
              <a:rPr lang="es-EC" sz="1200" dirty="0">
                <a:solidFill>
                  <a:schemeClr val="tx1">
                    <a:lumMod val="50000"/>
                    <a:lumOff val="50000"/>
                  </a:schemeClr>
                </a:solidFill>
                <a:ea typeface="Century Gothic" charset="0"/>
                <a:cs typeface="Century Gothic" charset="0"/>
              </a:rPr>
              <a:t>millones de pollos criados en planteles avícolas; mientras que, en campo se registraron </a:t>
            </a:r>
            <a:r>
              <a:rPr lang="es-EC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entury Gothic" charset="0"/>
                <a:cs typeface="Century Gothic" charset="0"/>
              </a:rPr>
              <a:t>2,7 </a:t>
            </a:r>
            <a:r>
              <a:rPr lang="es-EC" sz="1200" dirty="0">
                <a:solidFill>
                  <a:schemeClr val="tx1">
                    <a:lumMod val="50000"/>
                    <a:lumOff val="50000"/>
                  </a:schemeClr>
                </a:solidFill>
                <a:ea typeface="Century Gothic" charset="0"/>
                <a:cs typeface="Century Gothic" charset="0"/>
              </a:rPr>
              <a:t>millones. </a:t>
            </a:r>
            <a:endParaRPr lang="es-ES" sz="1200" dirty="0">
              <a:solidFill>
                <a:schemeClr val="tx1">
                  <a:lumMod val="50000"/>
                  <a:lumOff val="50000"/>
                </a:schemeClr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6" name="4 CuadroTexto">
            <a:extLst>
              <a:ext uri="{FF2B5EF4-FFF2-40B4-BE49-F238E27FC236}">
                <a16:creationId xmlns:a16="http://schemas.microsoft.com/office/drawing/2014/main" xmlns="" id="{69058FA3-B237-4C5B-9080-974139B56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478" y="5920365"/>
            <a:ext cx="9463237" cy="865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066" tIns="47533" rIns="95066" bIns="47533">
            <a:spAutoFit/>
          </a:bodyPr>
          <a:lstStyle/>
          <a:p>
            <a:r>
              <a:rPr lang="es-E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Fuente: </a:t>
            </a:r>
            <a:r>
              <a:rPr lang="es-E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Encuesta de Superficie y Producción Agropecuaria Continua-ESPAC </a:t>
            </a:r>
            <a:r>
              <a:rPr lang="es-E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2022</a:t>
            </a:r>
            <a:endParaRPr lang="es-E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Periodo de Referencia: </a:t>
            </a:r>
            <a:r>
              <a:rPr lang="es-E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Existencia al día de la entrevista</a:t>
            </a:r>
          </a:p>
          <a:p>
            <a:r>
              <a:rPr lang="es-E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Nota: </a:t>
            </a:r>
            <a:r>
              <a:rPr lang="es-E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El término gallinas involucra a las gallinas reproductoras y ponedoras de huevos de mesa.</a:t>
            </a:r>
          </a:p>
          <a:p>
            <a:r>
              <a:rPr lang="es-E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La información presentada corresponde a un solo ciclo, es decir pudo ser levantada durante el periodo de limpieza del plantel. </a:t>
            </a:r>
          </a:p>
          <a:p>
            <a:r>
              <a:rPr lang="es-E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En los planteles avícolas  se pueden realizar hasta  7 ciclos al año  en pollos de engorde.</a:t>
            </a:r>
          </a:p>
        </p:txBody>
      </p:sp>
      <p:grpSp>
        <p:nvGrpSpPr>
          <p:cNvPr id="7" name="12 Grupo">
            <a:extLst>
              <a:ext uri="{FF2B5EF4-FFF2-40B4-BE49-F238E27FC236}">
                <a16:creationId xmlns:a16="http://schemas.microsoft.com/office/drawing/2014/main" xmlns="" id="{E03A93CD-BB92-425E-8B28-758C9EC30F5F}"/>
              </a:ext>
            </a:extLst>
          </p:cNvPr>
          <p:cNvGrpSpPr/>
          <p:nvPr/>
        </p:nvGrpSpPr>
        <p:grpSpPr>
          <a:xfrm>
            <a:off x="5161103" y="2614081"/>
            <a:ext cx="1609881" cy="1082947"/>
            <a:chOff x="2997814" y="1170669"/>
            <a:chExt cx="1812372" cy="1202622"/>
          </a:xfrm>
        </p:grpSpPr>
        <p:pic>
          <p:nvPicPr>
            <p:cNvPr id="8" name="Picture 20" descr="Resultado de imagen para pollo blanco de engorde">
              <a:extLst>
                <a:ext uri="{FF2B5EF4-FFF2-40B4-BE49-F238E27FC236}">
                  <a16:creationId xmlns:a16="http://schemas.microsoft.com/office/drawing/2014/main" xmlns="" id="{73DDBF81-6F3F-43FC-9AC9-AB3D83EAEC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flipH="1">
              <a:off x="2997814" y="1170669"/>
              <a:ext cx="1156395" cy="1082947"/>
            </a:xfrm>
            <a:prstGeom prst="rect">
              <a:avLst/>
            </a:prstGeom>
            <a:noFill/>
          </p:spPr>
        </p:pic>
        <p:pic>
          <p:nvPicPr>
            <p:cNvPr id="9" name="Picture 18" descr="Resultado de imagen para gallina">
              <a:extLst>
                <a:ext uri="{FF2B5EF4-FFF2-40B4-BE49-F238E27FC236}">
                  <a16:creationId xmlns:a16="http://schemas.microsoft.com/office/drawing/2014/main" xmlns="" id="{12043D88-E04E-4F2C-9260-16C0B2E877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3562859" y="1232574"/>
              <a:ext cx="1247327" cy="1140717"/>
            </a:xfrm>
            <a:prstGeom prst="rect">
              <a:avLst/>
            </a:prstGeom>
            <a:noFill/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xmlns="" id="{B82B0CB3-C88A-48B7-BB36-9A1203CC08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CFEFC"/>
                </a:clrFrom>
                <a:clrTo>
                  <a:srgbClr val="FCFE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2422" y="1890473"/>
              <a:ext cx="409559" cy="363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4" name="Gráfico 13">
            <a:extLst>
              <a:ext uri="{FF2B5EF4-FFF2-40B4-BE49-F238E27FC236}">
                <a16:creationId xmlns:a16="http://schemas.microsoft.com/office/drawing/2014/main" xmlns="" id="{00000000-0008-0000-0F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9092647"/>
              </p:ext>
            </p:extLst>
          </p:nvPr>
        </p:nvGraphicFramePr>
        <p:xfrm>
          <a:off x="7007882" y="2551611"/>
          <a:ext cx="4376738" cy="276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6" name="Gráfico 15">
            <a:extLst>
              <a:ext uri="{FF2B5EF4-FFF2-40B4-BE49-F238E27FC236}">
                <a16:creationId xmlns:a16="http://schemas.microsoft.com/office/drawing/2014/main" xmlns="" id="{00000000-0008-0000-0F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8823158"/>
              </p:ext>
            </p:extLst>
          </p:nvPr>
        </p:nvGraphicFramePr>
        <p:xfrm>
          <a:off x="898665" y="2479786"/>
          <a:ext cx="4262438" cy="2838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42127569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Definiciones</a:t>
            </a:r>
            <a:endParaRPr lang="es-EC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 dirty="0"/>
              <a:t>ESPAC</a:t>
            </a:r>
            <a:endParaRPr lang="es-EC" dirty="0"/>
          </a:p>
        </p:txBody>
      </p:sp>
      <p:sp>
        <p:nvSpPr>
          <p:cNvPr id="6" name="Rectángulo 5"/>
          <p:cNvSpPr/>
          <p:nvPr/>
        </p:nvSpPr>
        <p:spPr>
          <a:xfrm>
            <a:off x="6239271" y="5151616"/>
            <a:ext cx="4760494" cy="954107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Segmento</a:t>
            </a:r>
          </a:p>
          <a:p>
            <a:r>
              <a:rPr lang="es-ES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Es el área de investigación, con una superficie que varía de acuerdo al estrato que pertenezca y en su interior contiene uno o varios terrenos.</a:t>
            </a:r>
            <a:endParaRPr lang="es-EC" sz="14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239271" y="3836938"/>
            <a:ext cx="4760494" cy="1169551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Superficie Plantada</a:t>
            </a:r>
          </a:p>
          <a:p>
            <a:pPr algn="just"/>
            <a:r>
              <a:rPr lang="es-ES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Es la superficie que ocupa determinado árbol, planta o plantación, que le permita el desarrollo suficiente, permitiendo la libre circulación del aire y la luz. </a:t>
            </a:r>
            <a:endParaRPr lang="es-EC" sz="14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239271" y="2737704"/>
            <a:ext cx="4760494" cy="954107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Superficie Cosechada</a:t>
            </a:r>
          </a:p>
          <a:p>
            <a:pPr algn="just"/>
            <a:r>
              <a:rPr lang="es-ES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Es la superficie de la cual se obtuvo u obtendrá producción, para su comercialización o conservación. </a:t>
            </a:r>
            <a:endParaRPr lang="es-EC" sz="14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898933" y="1632255"/>
            <a:ext cx="4760494" cy="738664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Período de </a:t>
            </a:r>
            <a:r>
              <a:rPr lang="es-EC" sz="1400" b="1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referencia</a:t>
            </a:r>
            <a:endParaRPr lang="es-EC" sz="1400" b="1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  <a:p>
            <a:pPr algn="just"/>
            <a:r>
              <a:rPr lang="es-EC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Son  los  períodos  de  tiempo  a  los  cuales  se  relaciona determinado dato.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897967" y="3864115"/>
            <a:ext cx="4761460" cy="954107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Producción</a:t>
            </a:r>
          </a:p>
          <a:p>
            <a:pPr algn="just"/>
            <a:r>
              <a:rPr lang="es-EC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Es la volumen o cantidad de productos cosechados en un periodo determinado de acuerdo  al ciclo de producción de cada cultivo.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899899" y="4981817"/>
            <a:ext cx="4790876" cy="1169551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S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Ventas</a:t>
            </a:r>
          </a:p>
          <a:p>
            <a:pPr algn="just"/>
            <a:r>
              <a:rPr lang="es-ES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Es el traspaso del producto cosechado sea en estado tierno, seco, maduro, pilado, etc. a otra persona natural o jurídica, por un precio pactado en moneda y/o especie.</a:t>
            </a:r>
            <a:endParaRPr lang="es-EC" sz="1400" dirty="0">
              <a:solidFill>
                <a:srgbClr val="646482"/>
              </a:solidFill>
              <a:ea typeface="Century Gothic" charset="0"/>
              <a:cs typeface="Century Gothic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239271" y="1616131"/>
            <a:ext cx="4760494" cy="954107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Superficie con </a:t>
            </a:r>
            <a:r>
              <a:rPr lang="es-EC" sz="1400" b="1" dirty="0" smtClean="0">
                <a:solidFill>
                  <a:srgbClr val="646482"/>
                </a:solidFill>
                <a:ea typeface="Century Gothic" charset="0"/>
                <a:cs typeface="Century Gothic" charset="0"/>
              </a:rPr>
              <a:t>labor </a:t>
            </a:r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agropecuaria </a:t>
            </a:r>
          </a:p>
          <a:p>
            <a:pPr algn="just"/>
            <a:r>
              <a:rPr lang="es-EC" sz="1400" dirty="0">
                <a:solidFill>
                  <a:srgbClr val="646482"/>
                </a:solidFill>
              </a:rPr>
              <a:t>Se refiere a la superficie ocupada con cultivos permanentes, transitorios y barbecho, pastos naturales y cultivados.</a:t>
            </a:r>
            <a:endParaRPr lang="es-EC" sz="1400" b="1" dirty="0">
              <a:solidFill>
                <a:srgbClr val="646482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899899" y="2530969"/>
            <a:ext cx="4760494" cy="1169551"/>
          </a:xfrm>
          <a:prstGeom prst="rect">
            <a:avLst/>
          </a:prstGeom>
          <a:ln>
            <a:solidFill>
              <a:srgbClr val="96D28D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s-EC" sz="1400" b="1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Persona Productora</a:t>
            </a:r>
          </a:p>
          <a:p>
            <a:pPr algn="just"/>
            <a:r>
              <a:rPr lang="es-EC" sz="1400" dirty="0">
                <a:solidFill>
                  <a:srgbClr val="646482"/>
                </a:solidFill>
                <a:ea typeface="Century Gothic" charset="0"/>
                <a:cs typeface="Century Gothic" charset="0"/>
              </a:rPr>
              <a:t>Son  las personas naturales o jurídicas que tienen la responsabilidad de organizar, conducir, decidir los trabajos que se desarrollan en los terrenos con actividad y producción agropecuaria.</a:t>
            </a:r>
          </a:p>
        </p:txBody>
      </p:sp>
    </p:spTree>
    <p:extLst>
      <p:ext uri="{BB962C8B-B14F-4D97-AF65-F5344CB8AC3E}">
        <p14:creationId xmlns:p14="http://schemas.microsoft.com/office/powerpoint/2010/main" val="28727604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023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3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4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5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6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7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8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9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0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1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2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3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4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5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6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7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8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9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0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1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2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3.xml><?xml version="1.0" encoding="utf-8"?>
<a:themeOverride xmlns:a="http://schemas.openxmlformats.org/drawingml/2006/main">
  <a:clrScheme name="Personalizado 24">
    <a:dk1>
      <a:sysClr val="windowText" lastClr="000000"/>
    </a:dk1>
    <a:lt1>
      <a:sysClr val="window" lastClr="FFFFFF"/>
    </a:lt1>
    <a:dk2>
      <a:srgbClr val="323232"/>
    </a:dk2>
    <a:lt2>
      <a:srgbClr val="E5C243"/>
    </a:lt2>
    <a:accent1>
      <a:srgbClr val="4BC161"/>
    </a:accent1>
    <a:accent2>
      <a:srgbClr val="6EEB8C"/>
    </a:accent2>
    <a:accent3>
      <a:srgbClr val="CFEA7A"/>
    </a:accent3>
    <a:accent4>
      <a:srgbClr val="9ADCA6"/>
    </a:accent4>
    <a:accent5>
      <a:srgbClr val="BBE7C4"/>
    </a:accent5>
    <a:accent6>
      <a:srgbClr val="CEEAD9"/>
    </a:accent6>
    <a:hlink>
      <a:srgbClr val="6B9F25"/>
    </a:hlink>
    <a:folHlink>
      <a:srgbClr val="B26B02"/>
    </a:folHlink>
  </a:clrScheme>
  <a:fontScheme name="Personalizado 1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4696</TotalTime>
  <Words>4911</Words>
  <Application>Microsoft Office PowerPoint</Application>
  <PresentationFormat>Panorámica</PresentationFormat>
  <Paragraphs>1076</Paragraphs>
  <Slides>52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Century Gothic</vt:lpstr>
      <vt:lpstr>Tema de Office</vt:lpstr>
      <vt:lpstr>3_Tema de Office</vt:lpstr>
      <vt:lpstr>Encuesta de Superficie y Producción Agropecuaria Continua</vt:lpstr>
      <vt:lpstr>Contenido</vt:lpstr>
      <vt:lpstr>Aspectos metodológicos</vt:lpstr>
      <vt:lpstr>Cronología </vt:lpstr>
      <vt:lpstr>Ficha de la encuesta</vt:lpstr>
      <vt:lpstr>Metodología</vt:lpstr>
      <vt:lpstr>Resumen estadístico</vt:lpstr>
      <vt:lpstr>Resumen estadístico</vt:lpstr>
      <vt:lpstr>Resumen estadístico</vt:lpstr>
      <vt:lpstr>Resultados</vt:lpstr>
      <vt:lpstr>Perfil de la persona productora </vt:lpstr>
      <vt:lpstr>Perfil del productor</vt:lpstr>
      <vt:lpstr>Presentación de PowerPoint</vt:lpstr>
      <vt:lpstr>Uso de suelo</vt:lpstr>
      <vt:lpstr>Superficie</vt:lpstr>
      <vt:lpstr>Superficie</vt:lpstr>
      <vt:lpstr>Cultivos permanentes y transitorios</vt:lpstr>
      <vt:lpstr>Cultivos permanentes</vt:lpstr>
      <vt:lpstr>Cultivos permanentes</vt:lpstr>
      <vt:lpstr>Cultivos permanentes</vt:lpstr>
      <vt:lpstr>Cultivos permanentes</vt:lpstr>
      <vt:lpstr>Cultivos permanentes</vt:lpstr>
      <vt:lpstr>Cultivos transitorios</vt:lpstr>
      <vt:lpstr>Cultivos transitorios</vt:lpstr>
      <vt:lpstr>Cultivos transitorios</vt:lpstr>
      <vt:lpstr>Cultivos transitorios</vt:lpstr>
      <vt:lpstr>Resultados provinciales</vt:lpstr>
      <vt:lpstr>Manabí</vt:lpstr>
      <vt:lpstr>Guayas</vt:lpstr>
      <vt:lpstr>Los Ríos</vt:lpstr>
      <vt:lpstr>Esmeraldas</vt:lpstr>
      <vt:lpstr>Loja</vt:lpstr>
      <vt:lpstr>Pichincha</vt:lpstr>
      <vt:lpstr>Azuay</vt:lpstr>
      <vt:lpstr>Bolívar</vt:lpstr>
      <vt:lpstr>Cotopaxi</vt:lpstr>
      <vt:lpstr>El Oro</vt:lpstr>
      <vt:lpstr>Pastos cultivados</vt:lpstr>
      <vt:lpstr>Pastos cultivados</vt:lpstr>
      <vt:lpstr>Floricultura</vt:lpstr>
      <vt:lpstr>Floricultura</vt:lpstr>
      <vt:lpstr>Floricultura</vt:lpstr>
      <vt:lpstr>Ganadería</vt:lpstr>
      <vt:lpstr>Ganadería</vt:lpstr>
      <vt:lpstr>Ganadería</vt:lpstr>
      <vt:lpstr>Ganadería</vt:lpstr>
      <vt:lpstr>Ganadería</vt:lpstr>
      <vt:lpstr>Ganadería</vt:lpstr>
      <vt:lpstr>Avicultura</vt:lpstr>
      <vt:lpstr>Avicultura</vt:lpstr>
      <vt:lpstr>Definiciones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cajasmarcia@gmail.com</dc:creator>
  <cp:lastModifiedBy>INEC Oscar Ipiales</cp:lastModifiedBy>
  <cp:revision>268</cp:revision>
  <dcterms:created xsi:type="dcterms:W3CDTF">2021-05-27T23:45:58Z</dcterms:created>
  <dcterms:modified xsi:type="dcterms:W3CDTF">2023-04-17T17:50:29Z</dcterms:modified>
</cp:coreProperties>
</file>