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theme/themeOverride1.xml" ContentType="application/vnd.openxmlformats-officedocument.themeOverr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1.xml" ContentType="application/vnd.openxmlformats-officedocument.drawingml.chart+xml"/>
  <Override PartName="/ppt/theme/themeOverride2.xml" ContentType="application/vnd.openxmlformats-officedocument.themeOverride+xml"/>
  <Override PartName="/ppt/notesSlides/notesSlide9.xml" ContentType="application/vnd.openxmlformats-officedocument.presentationml.notesSlide+xml"/>
  <Override PartName="/ppt/charts/chart12.xml" ContentType="application/vnd.openxmlformats-officedocument.drawingml.chart+xml"/>
  <Override PartName="/ppt/notesSlides/notesSlide10.xml" ContentType="application/vnd.openxmlformats-officedocument.presentationml.notesSlide+xml"/>
  <Override PartName="/ppt/charts/chart13.xml" ContentType="application/vnd.openxmlformats-officedocument.drawingml.chart+xml"/>
  <Override PartName="/ppt/theme/themeOverride3.xml" ContentType="application/vnd.openxmlformats-officedocument.themeOverride+xml"/>
  <Override PartName="/ppt/charts/chart14.xml" ContentType="application/vnd.openxmlformats-officedocument.drawingml.chart+xml"/>
  <Override PartName="/ppt/theme/themeOverride4.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8.xml" ContentType="application/vnd.openxmlformats-officedocument.drawingml.chart+xml"/>
  <Override PartName="/ppt/theme/themeOverride5.xml" ContentType="application/vnd.openxmlformats-officedocument.themeOverride+xml"/>
  <Override PartName="/ppt/notesSlides/notesSlide16.xml" ContentType="application/vnd.openxmlformats-officedocument.presentationml.notesSlide+xml"/>
  <Override PartName="/ppt/charts/chart19.xml" ContentType="application/vnd.openxmlformats-officedocument.drawingml.chart+xml"/>
  <Override PartName="/ppt/notesSlides/notesSlide17.xml" ContentType="application/vnd.openxmlformats-officedocument.presentationml.notesSlide+xml"/>
  <Override PartName="/ppt/charts/chart20.xml" ContentType="application/vnd.openxmlformats-officedocument.drawingml.chart+xml"/>
  <Override PartName="/ppt/theme/themeOverride6.xml" ContentType="application/vnd.openxmlformats-officedocument.themeOverride+xml"/>
  <Override PartName="/ppt/notesSlides/notesSlide18.xml" ContentType="application/vnd.openxmlformats-officedocument.presentationml.notesSlide+xml"/>
  <Override PartName="/ppt/charts/chart21.xml" ContentType="application/vnd.openxmlformats-officedocument.drawingml.chart+xml"/>
  <Override PartName="/ppt/theme/themeOverride7.xml" ContentType="application/vnd.openxmlformats-officedocument.themeOverride+xml"/>
  <Override PartName="/ppt/notesSlides/notesSlide19.xml" ContentType="application/vnd.openxmlformats-officedocument.presentationml.notesSlide+xml"/>
  <Override PartName="/ppt/charts/chart22.xml" ContentType="application/vnd.openxmlformats-officedocument.drawingml.chart+xml"/>
  <Override PartName="/ppt/notesSlides/notesSlide20.xml" ContentType="application/vnd.openxmlformats-officedocument.presentationml.notesSlide+xml"/>
  <Override PartName="/ppt/charts/chart23.xml" ContentType="application/vnd.openxmlformats-officedocument.drawingml.chart+xml"/>
  <Override PartName="/ppt/notesSlides/notesSlide21.xml" ContentType="application/vnd.openxmlformats-officedocument.presentationml.notesSlide+xml"/>
  <Override PartName="/ppt/charts/chart24.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5.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6.xml" ContentType="application/vnd.openxmlformats-officedocument.drawingml.chart+xml"/>
  <Override PartName="/ppt/notesSlides/notesSlide26.xml" ContentType="application/vnd.openxmlformats-officedocument.presentationml.notesSlide+xml"/>
  <Override PartName="/ppt/charts/chart27.xml" ContentType="application/vnd.openxmlformats-officedocument.drawingml.chart+xml"/>
  <Override PartName="/ppt/notesSlides/notesSlide27.xml" ContentType="application/vnd.openxmlformats-officedocument.presentationml.notesSlide+xml"/>
  <Override PartName="/ppt/charts/chart28.xml" ContentType="application/vnd.openxmlformats-officedocument.drawingml.chart+xml"/>
  <Override PartName="/ppt/notesSlides/notesSlide28.xml" ContentType="application/vnd.openxmlformats-officedocument.presentationml.notesSlide+xml"/>
  <Override PartName="/ppt/charts/chart29.xml" ContentType="application/vnd.openxmlformats-officedocument.drawingml.chart+xml"/>
  <Override PartName="/ppt/notesSlides/notesSlide29.xml" ContentType="application/vnd.openxmlformats-officedocument.presentationml.notesSlide+xml"/>
  <Override PartName="/ppt/charts/chart30.xml" ContentType="application/vnd.openxmlformats-officedocument.drawingml.chart+xml"/>
  <Override PartName="/ppt/notesSlides/notesSlide30.xml" ContentType="application/vnd.openxmlformats-officedocument.presentationml.notesSlide+xml"/>
  <Override PartName="/ppt/charts/chart31.xml" ContentType="application/vnd.openxmlformats-officedocument.drawingml.chart+xml"/>
  <Override PartName="/ppt/notesSlides/notesSlide31.xml" ContentType="application/vnd.openxmlformats-officedocument.presentationml.notesSlide+xml"/>
  <Override PartName="/ppt/charts/chart32.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3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6" r:id="rId1"/>
    <p:sldMasterId id="2147483708" r:id="rId2"/>
  </p:sldMasterIdLst>
  <p:notesMasterIdLst>
    <p:notesMasterId r:id="rId55"/>
  </p:notesMasterIdLst>
  <p:sldIdLst>
    <p:sldId id="1202" r:id="rId3"/>
    <p:sldId id="1204" r:id="rId4"/>
    <p:sldId id="1205" r:id="rId5"/>
    <p:sldId id="1206" r:id="rId6"/>
    <p:sldId id="1207" r:id="rId7"/>
    <p:sldId id="1208" r:id="rId8"/>
    <p:sldId id="1209" r:id="rId9"/>
    <p:sldId id="1210" r:id="rId10"/>
    <p:sldId id="1211" r:id="rId11"/>
    <p:sldId id="1212" r:id="rId12"/>
    <p:sldId id="1213" r:id="rId13"/>
    <p:sldId id="1214" r:id="rId14"/>
    <p:sldId id="1215" r:id="rId15"/>
    <p:sldId id="1216" r:id="rId16"/>
    <p:sldId id="1217" r:id="rId17"/>
    <p:sldId id="1218" r:id="rId18"/>
    <p:sldId id="1219" r:id="rId19"/>
    <p:sldId id="1220" r:id="rId20"/>
    <p:sldId id="1221" r:id="rId21"/>
    <p:sldId id="1222" r:id="rId22"/>
    <p:sldId id="1223" r:id="rId23"/>
    <p:sldId id="1224" r:id="rId24"/>
    <p:sldId id="1225" r:id="rId25"/>
    <p:sldId id="1226" r:id="rId26"/>
    <p:sldId id="1227" r:id="rId27"/>
    <p:sldId id="1228" r:id="rId28"/>
    <p:sldId id="1229" r:id="rId29"/>
    <p:sldId id="1230" r:id="rId30"/>
    <p:sldId id="1231" r:id="rId31"/>
    <p:sldId id="1232" r:id="rId32"/>
    <p:sldId id="1233" r:id="rId33"/>
    <p:sldId id="1168" r:id="rId34"/>
    <p:sldId id="1169" r:id="rId35"/>
    <p:sldId id="1170" r:id="rId36"/>
    <p:sldId id="1171" r:id="rId37"/>
    <p:sldId id="1199" r:id="rId38"/>
    <p:sldId id="1173" r:id="rId39"/>
    <p:sldId id="1174" r:id="rId40"/>
    <p:sldId id="1200" r:id="rId41"/>
    <p:sldId id="1176" r:id="rId42"/>
    <p:sldId id="1177" r:id="rId43"/>
    <p:sldId id="1178" r:id="rId44"/>
    <p:sldId id="1179" r:id="rId45"/>
    <p:sldId id="1180" r:id="rId46"/>
    <p:sldId id="1181" r:id="rId47"/>
    <p:sldId id="1182" r:id="rId48"/>
    <p:sldId id="1183" r:id="rId49"/>
    <p:sldId id="1184" r:id="rId50"/>
    <p:sldId id="1248" r:id="rId51"/>
    <p:sldId id="1186" r:id="rId52"/>
    <p:sldId id="1187" r:id="rId53"/>
    <p:sldId id="1091" r:id="rId54"/>
  </p:sldIdLst>
  <p:sldSz cx="11701463" cy="8280400"/>
  <p:notesSz cx="7102475" cy="10234613"/>
  <p:defaultTextStyle>
    <a:defPPr>
      <a:defRPr lang="es-ES"/>
    </a:defPPr>
    <a:lvl1pPr algn="l" rtl="0" fontAlgn="base">
      <a:spcBef>
        <a:spcPct val="0"/>
      </a:spcBef>
      <a:spcAft>
        <a:spcPct val="0"/>
      </a:spcAft>
      <a:defRPr kern="1200">
        <a:solidFill>
          <a:schemeClr val="tx1"/>
        </a:solidFill>
        <a:latin typeface="Calibri" pitchFamily="34" charset="0"/>
        <a:ea typeface="MS PGothic" pitchFamily="34" charset="-128"/>
        <a:cs typeface="+mn-cs"/>
      </a:defRPr>
    </a:lvl1pPr>
    <a:lvl2pPr marL="457200" algn="l"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xmlns="">
        <p15:guide id="1" orient="horz" pos="2608">
          <p15:clr>
            <a:srgbClr val="A4A3A4"/>
          </p15:clr>
        </p15:guide>
        <p15:guide id="2" pos="36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guide id="3" orient="horz" pos="3224">
          <p15:clr>
            <a:srgbClr val="A4A3A4"/>
          </p15:clr>
        </p15:guide>
        <p15:guide id="4"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Brenda Sempertegui V." initials="IBSV" lastIdx="4" clrIdx="0">
    <p:extLst/>
  </p:cmAuthor>
  <p:cmAuthor id="2" name="INEC Adriana Urcuango" initials="IAU"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99"/>
    <a:srgbClr val="FF0066"/>
    <a:srgbClr val="F7931D"/>
    <a:srgbClr val="005BA3"/>
    <a:srgbClr val="0D55C9"/>
    <a:srgbClr val="0093D0"/>
    <a:srgbClr val="00A2E8"/>
    <a:srgbClr val="012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84" autoAdjust="0"/>
    <p:restoredTop sz="88345" autoAdjust="0"/>
  </p:normalViewPr>
  <p:slideViewPr>
    <p:cSldViewPr>
      <p:cViewPr varScale="1">
        <p:scale>
          <a:sx n="50" d="100"/>
          <a:sy n="50" d="100"/>
        </p:scale>
        <p:origin x="-1722" y="-102"/>
      </p:cViewPr>
      <p:guideLst>
        <p:guide orient="horz" pos="2608"/>
        <p:guide pos="368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740"/>
    </p:cViewPr>
  </p:sorterViewPr>
  <p:notesViewPr>
    <p:cSldViewPr>
      <p:cViewPr varScale="1">
        <p:scale>
          <a:sx n="59" d="100"/>
          <a:sy n="59" d="100"/>
        </p:scale>
        <p:origin x="-2508" y="-78"/>
      </p:cViewPr>
      <p:guideLst>
        <p:guide orient="horz" pos="2880"/>
        <p:guide orient="horz" pos="3224"/>
        <p:guide pos="2160"/>
        <p:guide pos="223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2.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13.xlsx"/><Relationship Id="rId1" Type="http://schemas.openxmlformats.org/officeDocument/2006/relationships/themeOverride" Target="../theme/themeOverride3.xml"/></Relationships>
</file>

<file path=ppt/charts/_rels/chart14.xml.rels><?xml version="1.0" encoding="UTF-8" standalone="yes"?>
<Relationships xmlns="http://schemas.openxmlformats.org/package/2006/relationships"><Relationship Id="rId2" Type="http://schemas.openxmlformats.org/officeDocument/2006/relationships/package" Target="../embeddings/Microsoft_Excel_Worksheet14.xlsx"/><Relationship Id="rId1" Type="http://schemas.openxmlformats.org/officeDocument/2006/relationships/themeOverride" Target="../theme/themeOverride4.xml"/></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18.xlsx"/><Relationship Id="rId1" Type="http://schemas.openxmlformats.org/officeDocument/2006/relationships/themeOverride" Target="../theme/themeOverride5.xml"/></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2" Type="http://schemas.openxmlformats.org/officeDocument/2006/relationships/package" Target="../embeddings/Microsoft_Excel_Worksheet20.xlsx"/><Relationship Id="rId1" Type="http://schemas.openxmlformats.org/officeDocument/2006/relationships/themeOverride" Target="../theme/themeOverride6.xml"/></Relationships>
</file>

<file path=ppt/charts/_rels/chart21.xml.rels><?xml version="1.0" encoding="UTF-8" standalone="yes"?>
<Relationships xmlns="http://schemas.openxmlformats.org/package/2006/relationships"><Relationship Id="rId2" Type="http://schemas.openxmlformats.org/officeDocument/2006/relationships/package" Target="../embeddings/Microsoft_Excel_Worksheet21.xlsx"/><Relationship Id="rId1" Type="http://schemas.openxmlformats.org/officeDocument/2006/relationships/themeOverride" Target="../theme/themeOverride7.xml"/></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1.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666509877704682"/>
          <c:y val="0.12691617189708854"/>
          <c:w val="0.53604839552628825"/>
          <c:h val="0.72496112524738476"/>
        </c:manualLayout>
      </c:layout>
      <c:pieChart>
        <c:varyColors val="1"/>
        <c:ser>
          <c:idx val="0"/>
          <c:order val="0"/>
          <c:tx>
            <c:strRef>
              <c:f>Hoja1!$B$1</c:f>
              <c:strCache>
                <c:ptCount val="1"/>
                <c:pt idx="0">
                  <c:v>Columna1</c:v>
                </c:pt>
              </c:strCache>
            </c:strRef>
          </c:tx>
          <c:spPr>
            <a:solidFill>
              <a:srgbClr val="005BA3"/>
            </a:solidFill>
          </c:spPr>
          <c:dPt>
            <c:idx val="1"/>
            <c:bubble3D val="0"/>
            <c:spPr>
              <a:solidFill>
                <a:schemeClr val="accent3"/>
              </a:solidFill>
            </c:spPr>
          </c:dPt>
          <c:dLbls>
            <c:dLbl>
              <c:idx val="0"/>
              <c:layout>
                <c:manualLayout>
                  <c:x val="3.3186996968746732E-2"/>
                  <c:y val="-2.2441334464235383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200" b="1" i="0" u="none" strike="noStrike" kern="1200" baseline="0">
                    <a:solidFill>
                      <a:srgbClr val="000000"/>
                    </a:solidFill>
                    <a:latin typeface="Calibri"/>
                    <a:ea typeface="Calibri"/>
                    <a:cs typeface="Calibri"/>
                  </a:defRPr>
                </a:pPr>
                <a:endParaRPr lang="es-EC"/>
              </a:p>
            </c:txPr>
            <c:dLblPos val="outEnd"/>
            <c:showLegendKey val="0"/>
            <c:showVal val="1"/>
            <c:showCatName val="0"/>
            <c:showSerName val="0"/>
            <c:showPercent val="0"/>
            <c:showBubbleSize val="0"/>
            <c:showLeaderLines val="0"/>
            <c:extLst>
              <c:ext xmlns:c15="http://schemas.microsoft.com/office/drawing/2012/chart" uri="{CE6537A1-D6FC-4f65-9D91-7224C49458BB}">
                <c15:layout/>
              </c:ext>
            </c:extLst>
          </c:dLbls>
          <c:cat>
            <c:strRef>
              <c:f>Hoja1!$A$2:$A$3</c:f>
              <c:strCache>
                <c:ptCount val="2"/>
                <c:pt idx="0">
                  <c:v>Empleados</c:v>
                </c:pt>
                <c:pt idx="1">
                  <c:v>Desempleados</c:v>
                </c:pt>
              </c:strCache>
            </c:strRef>
          </c:cat>
          <c:val>
            <c:numRef>
              <c:f>Hoja1!$B$2:$B$3</c:f>
              <c:numCache>
                <c:formatCode>0.00%</c:formatCode>
                <c:ptCount val="2"/>
                <c:pt idx="0">
                  <c:v>0.95376349155632711</c:v>
                </c:pt>
                <c:pt idx="1">
                  <c:v>4.6236508443700426E-2</c:v>
                </c:pt>
              </c:numCache>
            </c:numRef>
          </c:val>
        </c:ser>
        <c:dLbls>
          <c:showLegendKey val="0"/>
          <c:showVal val="1"/>
          <c:showCatName val="0"/>
          <c:showSerName val="0"/>
          <c:showPercent val="0"/>
          <c:showBubbleSize val="0"/>
          <c:showLeaderLines val="0"/>
        </c:dLbls>
        <c:firstSliceAng val="345"/>
      </c:pieChart>
    </c:plotArea>
    <c:legend>
      <c:legendPos val="b"/>
      <c:layout/>
      <c:overlay val="0"/>
      <c:txPr>
        <a:bodyPr/>
        <a:lstStyle/>
        <a:p>
          <a:pPr>
            <a:defRPr lang="es-EC" sz="1200" b="0" i="0" u="none" strike="noStrike" kern="1200" baseline="0">
              <a:solidFill>
                <a:srgbClr val="000000"/>
              </a:solidFill>
              <a:latin typeface="Calibri"/>
              <a:ea typeface="Calibri"/>
              <a:cs typeface="Calibri"/>
            </a:defRPr>
          </a:pPr>
          <a:endParaRPr lang="es-EC"/>
        </a:p>
      </c:txPr>
    </c:legend>
    <c:plotVisOnly val="1"/>
    <c:dispBlanksAs val="zero"/>
    <c:showDLblsOverMax val="0"/>
  </c:chart>
  <c:txPr>
    <a:bodyPr/>
    <a:lstStyle/>
    <a:p>
      <a:pPr>
        <a:defRPr sz="1800"/>
      </a:pPr>
      <a:endParaRPr lang="es-EC"/>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75290059579858"/>
          <c:y val="0.16731057393271132"/>
          <c:w val="0.50618009825441623"/>
          <c:h val="0.68456672321175827"/>
        </c:manualLayout>
      </c:layout>
      <c:pieChart>
        <c:varyColors val="1"/>
        <c:ser>
          <c:idx val="0"/>
          <c:order val="0"/>
          <c:tx>
            <c:strRef>
              <c:f>Hoja1!$B$1</c:f>
              <c:strCache>
                <c:ptCount val="1"/>
                <c:pt idx="0">
                  <c:v>Columna1</c:v>
                </c:pt>
              </c:strCache>
            </c:strRef>
          </c:tx>
          <c:spPr>
            <a:solidFill>
              <a:srgbClr val="005BA3"/>
            </a:solidFill>
          </c:spPr>
          <c:dPt>
            <c:idx val="1"/>
            <c:bubble3D val="0"/>
            <c:spPr>
              <a:solidFill>
                <a:schemeClr val="accent3"/>
              </a:solidFill>
            </c:spPr>
          </c:dPt>
          <c:dLbls>
            <c:dLbl>
              <c:idx val="0"/>
              <c:layout>
                <c:manualLayout>
                  <c:x val="0.10619839029998956"/>
                  <c:y val="-4.4882668928470676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400" b="1" i="0" u="none" strike="noStrike" kern="1200" baseline="0">
                    <a:solidFill>
                      <a:srgbClr val="000000"/>
                    </a:solidFill>
                    <a:latin typeface="Calibri"/>
                    <a:ea typeface="Calibri"/>
                    <a:cs typeface="Calibri"/>
                  </a:defRPr>
                </a:pPr>
                <a:endParaRPr lang="es-EC"/>
              </a:p>
            </c:txPr>
            <c:dLblPos val="outEnd"/>
            <c:showLegendKey val="0"/>
            <c:showVal val="1"/>
            <c:showCatName val="0"/>
            <c:showSerName val="0"/>
            <c:showPercent val="0"/>
            <c:showBubbleSize val="0"/>
            <c:showLeaderLines val="0"/>
            <c:extLst>
              <c:ext xmlns:c15="http://schemas.microsoft.com/office/drawing/2012/chart" uri="{CE6537A1-D6FC-4f65-9D91-7224C49458BB}">
                <c15:layout/>
              </c:ext>
            </c:extLst>
          </c:dLbls>
          <c:cat>
            <c:strRef>
              <c:f>Hoja1!$A$2:$A$3</c:f>
              <c:strCache>
                <c:ptCount val="2"/>
                <c:pt idx="0">
                  <c:v>Empleados</c:v>
                </c:pt>
                <c:pt idx="1">
                  <c:v>Desempleados</c:v>
                </c:pt>
              </c:strCache>
            </c:strRef>
          </c:cat>
          <c:val>
            <c:numRef>
              <c:f>Hoja1!$B$2:$B$3</c:f>
              <c:numCache>
                <c:formatCode>0.00%</c:formatCode>
                <c:ptCount val="2"/>
                <c:pt idx="0">
                  <c:v>0.94180642061068198</c:v>
                </c:pt>
                <c:pt idx="1">
                  <c:v>5.8193579389313251E-2</c:v>
                </c:pt>
              </c:numCache>
            </c:numRef>
          </c:val>
        </c:ser>
        <c:dLbls>
          <c:showLegendKey val="0"/>
          <c:showVal val="1"/>
          <c:showCatName val="0"/>
          <c:showSerName val="0"/>
          <c:showPercent val="0"/>
          <c:showBubbleSize val="0"/>
          <c:showLeaderLines val="0"/>
        </c:dLbls>
        <c:firstSliceAng val="0"/>
      </c:pieChart>
    </c:plotArea>
    <c:legend>
      <c:legendPos val="b"/>
      <c:layout>
        <c:manualLayout>
          <c:xMode val="edge"/>
          <c:yMode val="edge"/>
          <c:x val="0.16765495975749994"/>
          <c:y val="0.88815698331919701"/>
          <c:w val="0.62154672311069303"/>
          <c:h val="0.10286648289510884"/>
        </c:manualLayout>
      </c:layout>
      <c:overlay val="0"/>
      <c:txPr>
        <a:bodyPr/>
        <a:lstStyle/>
        <a:p>
          <a:pPr>
            <a:defRPr lang="es-EC" sz="1400" b="0" i="0" u="none" strike="noStrike" kern="1200" baseline="0">
              <a:solidFill>
                <a:srgbClr val="000000"/>
              </a:solidFill>
              <a:latin typeface="Calibri"/>
              <a:ea typeface="Calibri"/>
              <a:cs typeface="Calibri"/>
            </a:defRPr>
          </a:pPr>
          <a:endParaRPr lang="es-EC"/>
        </a:p>
      </c:txPr>
    </c:legend>
    <c:plotVisOnly val="1"/>
    <c:dispBlanksAs val="zero"/>
    <c:showDLblsOverMax val="0"/>
  </c:chart>
  <c:txPr>
    <a:bodyPr/>
    <a:lstStyle/>
    <a:p>
      <a:pPr>
        <a:defRPr sz="1800"/>
      </a:pPr>
      <a:endParaRPr lang="es-EC"/>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2.0057833897778835E-2"/>
          <c:y val="4.576370049003823E-2"/>
          <c:w val="0.93012853244415084"/>
          <c:h val="0.706953116200154"/>
        </c:manualLayout>
      </c:layout>
      <c:lineChart>
        <c:grouping val="standard"/>
        <c:varyColors val="0"/>
        <c:ser>
          <c:idx val="1"/>
          <c:order val="1"/>
          <c:tx>
            <c:strRef>
              <c:f>Hoja1!$C$1</c:f>
              <c:strCache>
                <c:ptCount val="1"/>
                <c:pt idx="0">
                  <c:v>Participación Global</c:v>
                </c:pt>
              </c:strCache>
            </c:strRef>
          </c:tx>
          <c:spPr>
            <a:ln>
              <a:solidFill>
                <a:srgbClr val="FF0066"/>
              </a:solidFill>
            </a:ln>
          </c:spPr>
          <c:marker>
            <c:spPr>
              <a:solidFill>
                <a:srgbClr val="FF0066"/>
              </a:solidFill>
              <a:ln>
                <a:solidFill>
                  <a:srgbClr val="FF0066"/>
                </a:solidFill>
              </a:ln>
            </c:spPr>
          </c:marker>
          <c:dLbls>
            <c:numFmt formatCode="0.0%" sourceLinked="0"/>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Hoja1!$C$2:$C$44</c:f>
              <c:numCache>
                <c:formatCode>0.00%</c:formatCode>
                <c:ptCount val="17"/>
                <c:pt idx="0">
                  <c:v>0.66650556004882755</c:v>
                </c:pt>
                <c:pt idx="1">
                  <c:v>0.65906160487397569</c:v>
                </c:pt>
                <c:pt idx="2">
                  <c:v>0.64583395825161916</c:v>
                </c:pt>
                <c:pt idx="3">
                  <c:v>0.61903083969448391</c:v>
                </c:pt>
                <c:pt idx="4">
                  <c:v>0.62454257626675569</c:v>
                </c:pt>
                <c:pt idx="5">
                  <c:v>0.61513493473087355</c:v>
                </c:pt>
                <c:pt idx="6">
                  <c:v>0.6103027607358843</c:v>
                </c:pt>
                <c:pt idx="7">
                  <c:v>0.63032848273384767</c:v>
                </c:pt>
                <c:pt idx="8">
                  <c:v>0.64630051055469462</c:v>
                </c:pt>
                <c:pt idx="9">
                  <c:v>0.66184601834363632</c:v>
                </c:pt>
                <c:pt idx="10">
                  <c:v>0.65082908008319218</c:v>
                </c:pt>
                <c:pt idx="11">
                  <c:v>0.66290537785014381</c:v>
                </c:pt>
                <c:pt idx="12">
                  <c:v>0.65314470342635778</c:v>
                </c:pt>
                <c:pt idx="13">
                  <c:v>0.65572136286995142</c:v>
                </c:pt>
                <c:pt idx="14">
                  <c:v>0.65724966033444721</c:v>
                </c:pt>
                <c:pt idx="15">
                  <c:v>0.66045048737865697</c:v>
                </c:pt>
                <c:pt idx="16">
                  <c:v>0.65854914197439685</c:v>
                </c:pt>
              </c:numCache>
            </c:numRef>
          </c:val>
          <c:smooth val="0"/>
        </c:ser>
        <c:dLbls>
          <c:showLegendKey val="0"/>
          <c:showVal val="0"/>
          <c:showCatName val="0"/>
          <c:showSerName val="0"/>
          <c:showPercent val="0"/>
          <c:showBubbleSize val="0"/>
        </c:dLbls>
        <c:marker val="1"/>
        <c:smooth val="0"/>
        <c:axId val="95796224"/>
        <c:axId val="95798016"/>
      </c:lineChart>
      <c:lineChart>
        <c:grouping val="standard"/>
        <c:varyColors val="0"/>
        <c:ser>
          <c:idx val="0"/>
          <c:order val="0"/>
          <c:tx>
            <c:strRef>
              <c:f>Hoja1!$B$1</c:f>
              <c:strCache>
                <c:ptCount val="1"/>
                <c:pt idx="0">
                  <c:v>Participación Bruta</c:v>
                </c:pt>
              </c:strCache>
            </c:strRef>
          </c:tx>
          <c:spPr>
            <a:ln>
              <a:solidFill>
                <a:srgbClr val="00CC99"/>
              </a:solidFill>
            </a:ln>
          </c:spPr>
          <c:marker>
            <c:spPr>
              <a:solidFill>
                <a:srgbClr val="00CC99"/>
              </a:solidFill>
              <a:ln>
                <a:solidFill>
                  <a:srgbClr val="00CC99"/>
                </a:solidFill>
              </a:ln>
            </c:spPr>
          </c:marker>
          <c:dLbls>
            <c:numFmt formatCode="0.0%" sourceLinked="0"/>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Hoja1!$B$2:$B$44</c:f>
              <c:numCache>
                <c:formatCode>0.00%</c:formatCode>
                <c:ptCount val="17"/>
                <c:pt idx="0">
                  <c:v>0.466314132618176</c:v>
                </c:pt>
                <c:pt idx="1">
                  <c:v>0.47045692799438465</c:v>
                </c:pt>
                <c:pt idx="2">
                  <c:v>0.46995780525218916</c:v>
                </c:pt>
                <c:pt idx="3">
                  <c:v>0.45580789226173074</c:v>
                </c:pt>
                <c:pt idx="4">
                  <c:v>0.46166669482671585</c:v>
                </c:pt>
                <c:pt idx="5">
                  <c:v>0.46217871821190909</c:v>
                </c:pt>
                <c:pt idx="6">
                  <c:v>0.4393132487338231</c:v>
                </c:pt>
                <c:pt idx="7">
                  <c:v>0.44451374740722749</c:v>
                </c:pt>
                <c:pt idx="8">
                  <c:v>0.45991669124610446</c:v>
                </c:pt>
                <c:pt idx="9">
                  <c:v>0.46992870078324123</c:v>
                </c:pt>
                <c:pt idx="10">
                  <c:v>0.46429729454568253</c:v>
                </c:pt>
                <c:pt idx="11">
                  <c:v>0.47409929065108891</c:v>
                </c:pt>
                <c:pt idx="12">
                  <c:v>0.46790092569908537</c:v>
                </c:pt>
                <c:pt idx="13">
                  <c:v>0.47008862595595807</c:v>
                </c:pt>
                <c:pt idx="14">
                  <c:v>0.47776817214295919</c:v>
                </c:pt>
                <c:pt idx="15">
                  <c:v>0.47660470872798605</c:v>
                </c:pt>
                <c:pt idx="16">
                  <c:v>0.47419522291624927</c:v>
                </c:pt>
              </c:numCache>
            </c:numRef>
          </c:val>
          <c:smooth val="0"/>
        </c:ser>
        <c:dLbls>
          <c:showLegendKey val="0"/>
          <c:showVal val="0"/>
          <c:showCatName val="0"/>
          <c:showSerName val="0"/>
          <c:showPercent val="0"/>
          <c:showBubbleSize val="0"/>
        </c:dLbls>
        <c:marker val="1"/>
        <c:smooth val="0"/>
        <c:axId val="95809536"/>
        <c:axId val="95799552"/>
      </c:lineChart>
      <c:catAx>
        <c:axId val="95796224"/>
        <c:scaling>
          <c:orientation val="minMax"/>
        </c:scaling>
        <c:delete val="0"/>
        <c:axPos val="b"/>
        <c:numFmt formatCode="General" sourceLinked="0"/>
        <c:majorTickMark val="out"/>
        <c:minorTickMark val="none"/>
        <c:tickLblPos val="nextTo"/>
        <c:txPr>
          <a:bodyPr rot="-5400000" vert="horz"/>
          <a:lstStyle/>
          <a:p>
            <a:pPr>
              <a:defRPr lang="es-EC">
                <a:latin typeface="Calibri Light" panose="020F0302020204030204" pitchFamily="34" charset="0"/>
              </a:defRPr>
            </a:pPr>
            <a:endParaRPr lang="es-EC"/>
          </a:p>
        </c:txPr>
        <c:crossAx val="95798016"/>
        <c:crosses val="autoZero"/>
        <c:auto val="1"/>
        <c:lblAlgn val="ctr"/>
        <c:lblOffset val="100"/>
        <c:noMultiLvlLbl val="0"/>
      </c:catAx>
      <c:valAx>
        <c:axId val="95798016"/>
        <c:scaling>
          <c:orientation val="minMax"/>
          <c:max val="0.7200000000000002"/>
          <c:min val="0.55000000000000004"/>
        </c:scaling>
        <c:delete val="0"/>
        <c:axPos val="l"/>
        <c:numFmt formatCode="0.00%" sourceLinked="1"/>
        <c:majorTickMark val="out"/>
        <c:minorTickMark val="none"/>
        <c:tickLblPos val="nextTo"/>
        <c:spPr>
          <a:ln>
            <a:solidFill>
              <a:schemeClr val="bg1"/>
            </a:solidFill>
          </a:ln>
        </c:spPr>
        <c:txPr>
          <a:bodyPr/>
          <a:lstStyle/>
          <a:p>
            <a:pPr>
              <a:defRPr lang="es-EC" sz="400">
                <a:solidFill>
                  <a:schemeClr val="bg1"/>
                </a:solidFill>
              </a:defRPr>
            </a:pPr>
            <a:endParaRPr lang="es-EC"/>
          </a:p>
        </c:txPr>
        <c:crossAx val="95796224"/>
        <c:crosses val="autoZero"/>
        <c:crossBetween val="between"/>
      </c:valAx>
      <c:valAx>
        <c:axId val="95799552"/>
        <c:scaling>
          <c:orientation val="minMax"/>
          <c:max val="0.60000000000000064"/>
          <c:min val="0.4"/>
        </c:scaling>
        <c:delete val="0"/>
        <c:axPos val="r"/>
        <c:numFmt formatCode="0.00%" sourceLinked="1"/>
        <c:majorTickMark val="out"/>
        <c:minorTickMark val="none"/>
        <c:tickLblPos val="nextTo"/>
        <c:spPr>
          <a:ln>
            <a:solidFill>
              <a:schemeClr val="bg1"/>
            </a:solidFill>
          </a:ln>
        </c:spPr>
        <c:txPr>
          <a:bodyPr/>
          <a:lstStyle/>
          <a:p>
            <a:pPr>
              <a:defRPr lang="es-EC" sz="1050">
                <a:solidFill>
                  <a:schemeClr val="bg1"/>
                </a:solidFill>
              </a:defRPr>
            </a:pPr>
            <a:endParaRPr lang="es-EC"/>
          </a:p>
        </c:txPr>
        <c:crossAx val="95809536"/>
        <c:crosses val="max"/>
        <c:crossBetween val="between"/>
      </c:valAx>
      <c:catAx>
        <c:axId val="95809536"/>
        <c:scaling>
          <c:orientation val="minMax"/>
        </c:scaling>
        <c:delete val="1"/>
        <c:axPos val="b"/>
        <c:numFmt formatCode="General" sourceLinked="1"/>
        <c:majorTickMark val="out"/>
        <c:minorTickMark val="none"/>
        <c:tickLblPos val="none"/>
        <c:crossAx val="95799552"/>
        <c:crosses val="autoZero"/>
        <c:auto val="1"/>
        <c:lblAlgn val="ctr"/>
        <c:lblOffset val="100"/>
        <c:noMultiLvlLbl val="0"/>
      </c:catAx>
    </c:plotArea>
    <c:legend>
      <c:legendPos val="b"/>
      <c:layout/>
      <c:overlay val="0"/>
      <c:txPr>
        <a:bodyPr/>
        <a:lstStyle/>
        <a:p>
          <a:pPr>
            <a:defRPr lang="es-EC" sz="1400" b="0" i="0" u="none" strike="noStrike" kern="1200" baseline="0">
              <a:solidFill>
                <a:prstClr val="black"/>
              </a:solidFill>
              <a:latin typeface="Calibri Light" panose="020F0302020204030204" pitchFamily="34" charset="0"/>
              <a:ea typeface="+mn-ea"/>
              <a:cs typeface="+mn-cs"/>
            </a:defRPr>
          </a:pPr>
          <a:endParaRPr lang="es-EC"/>
        </a:p>
      </c:txPr>
    </c:legend>
    <c:plotVisOnly val="1"/>
    <c:dispBlanksAs val="gap"/>
    <c:showDLblsOverMax val="0"/>
  </c:chart>
  <c:txPr>
    <a:bodyPr/>
    <a:lstStyle/>
    <a:p>
      <a:pPr algn="ctr">
        <a:defRPr lang="es-EC" sz="1400" b="0" i="0" u="none" strike="noStrike" kern="1200" baseline="0">
          <a:solidFill>
            <a:prstClr val="black"/>
          </a:solidFill>
          <a:latin typeface="+mn-lt"/>
          <a:ea typeface="+mn-ea"/>
          <a:cs typeface="+mn-cs"/>
        </a:defRPr>
      </a:pPr>
      <a:endParaRPr lang="es-EC"/>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747603026319282E-2"/>
          <c:y val="8.0449131273637411E-2"/>
          <c:w val="0.97450479394736134"/>
          <c:h val="0.74432086875316272"/>
        </c:manualLayout>
      </c:layout>
      <c:lineChart>
        <c:grouping val="standard"/>
        <c:varyColors val="0"/>
        <c:ser>
          <c:idx val="0"/>
          <c:order val="0"/>
          <c:tx>
            <c:strRef>
              <c:f>Hoja1!$B$1</c:f>
              <c:strCache>
                <c:ptCount val="1"/>
                <c:pt idx="0">
                  <c:v>Empleo Bruto</c:v>
                </c:pt>
              </c:strCache>
            </c:strRef>
          </c:tx>
          <c:dLbls>
            <c:dLbl>
              <c:idx val="2"/>
              <c:layout>
                <c:manualLayout>
                  <c:x val="-4.3522847499059464E-2"/>
                  <c:y val="4.0736265937801726E-2"/>
                </c:manualLayout>
              </c:layout>
              <c:dLblPos val="r"/>
              <c:showLegendKey val="0"/>
              <c:showVal val="1"/>
              <c:showCatName val="0"/>
              <c:showSerName val="0"/>
              <c:showPercent val="0"/>
              <c:showBubbleSize val="0"/>
            </c:dLbl>
            <c:spPr>
              <a:noFill/>
              <a:ln>
                <a:noFill/>
              </a:ln>
              <a:effectLst/>
            </c:spPr>
            <c:txPr>
              <a:bodyPr/>
              <a:lstStyle/>
              <a:p>
                <a:pPr>
                  <a:defRPr sz="1200"/>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Hoja1!$B$2:$B$44</c:f>
              <c:numCache>
                <c:formatCode>0.0%</c:formatCode>
                <c:ptCount val="17"/>
                <c:pt idx="0">
                  <c:v>0.62604236187765772</c:v>
                </c:pt>
                <c:pt idx="1">
                  <c:v>0.61080226486770917</c:v>
                </c:pt>
                <c:pt idx="2">
                  <c:v>0.59485933713608763</c:v>
                </c:pt>
                <c:pt idx="3">
                  <c:v>0.58110779367496346</c:v>
                </c:pt>
                <c:pt idx="4">
                  <c:v>0.59291643128847582</c:v>
                </c:pt>
                <c:pt idx="5">
                  <c:v>0.58436165665729378</c:v>
                </c:pt>
                <c:pt idx="6">
                  <c:v>0.58062847506334236</c:v>
                </c:pt>
                <c:pt idx="7">
                  <c:v>0.60170119976398251</c:v>
                </c:pt>
                <c:pt idx="8">
                  <c:v>0.60980517324052996</c:v>
                </c:pt>
                <c:pt idx="9">
                  <c:v>0.61318202429705837</c:v>
                </c:pt>
                <c:pt idx="10">
                  <c:v>0.60734063666647709</c:v>
                </c:pt>
                <c:pt idx="11">
                  <c:v>0.61861490266461638</c:v>
                </c:pt>
                <c:pt idx="12">
                  <c:v>0.61057685117774019</c:v>
                </c:pt>
                <c:pt idx="13">
                  <c:v>0.61871621145490463</c:v>
                </c:pt>
                <c:pt idx="14">
                  <c:v>0.61927624025693395</c:v>
                </c:pt>
                <c:pt idx="15">
                  <c:v>0.62502701008957284</c:v>
                </c:pt>
                <c:pt idx="16">
                  <c:v>0.62022581019914158</c:v>
                </c:pt>
              </c:numCache>
            </c:numRef>
          </c:val>
          <c:smooth val="0"/>
        </c:ser>
        <c:dLbls>
          <c:showLegendKey val="0"/>
          <c:showVal val="1"/>
          <c:showCatName val="0"/>
          <c:showSerName val="0"/>
          <c:showPercent val="0"/>
          <c:showBubbleSize val="0"/>
        </c:dLbls>
        <c:marker val="1"/>
        <c:smooth val="0"/>
        <c:axId val="95700864"/>
        <c:axId val="95720192"/>
      </c:lineChart>
      <c:catAx>
        <c:axId val="95700864"/>
        <c:scaling>
          <c:orientation val="minMax"/>
        </c:scaling>
        <c:delete val="0"/>
        <c:axPos val="b"/>
        <c:numFmt formatCode="General" sourceLinked="0"/>
        <c:majorTickMark val="out"/>
        <c:minorTickMark val="none"/>
        <c:tickLblPos val="nextTo"/>
        <c:spPr>
          <a:noFill/>
          <a:ln>
            <a:solidFill>
              <a:schemeClr val="bg1">
                <a:lumMod val="75000"/>
              </a:schemeClr>
            </a:solidFill>
          </a:ln>
        </c:spPr>
        <c:txPr>
          <a:bodyPr rot="-5400000" vert="horz"/>
          <a:lstStyle/>
          <a:p>
            <a:pPr>
              <a:defRPr/>
            </a:pPr>
            <a:endParaRPr lang="es-EC"/>
          </a:p>
        </c:txPr>
        <c:crossAx val="95720192"/>
        <c:crosses val="autoZero"/>
        <c:auto val="1"/>
        <c:lblAlgn val="ctr"/>
        <c:lblOffset val="100"/>
        <c:noMultiLvlLbl val="0"/>
      </c:catAx>
      <c:valAx>
        <c:axId val="95720192"/>
        <c:scaling>
          <c:orientation val="minMax"/>
        </c:scaling>
        <c:delete val="1"/>
        <c:axPos val="l"/>
        <c:numFmt formatCode="0.0%" sourceLinked="1"/>
        <c:majorTickMark val="out"/>
        <c:minorTickMark val="none"/>
        <c:tickLblPos val="nextTo"/>
        <c:crossAx val="95700864"/>
        <c:crosses val="autoZero"/>
        <c:crossBetween val="between"/>
      </c:valAx>
    </c:plotArea>
    <c:plotVisOnly val="1"/>
    <c:dispBlanksAs val="gap"/>
    <c:showDLblsOverMax val="0"/>
  </c:chart>
  <c:txPr>
    <a:bodyPr/>
    <a:lstStyle/>
    <a:p>
      <a:pPr>
        <a:defRPr sz="1400">
          <a:latin typeface="Calibri Light" panose="020F0302020204030204" pitchFamily="34" charset="0"/>
        </a:defRPr>
      </a:pPr>
      <a:endParaRPr lang="es-EC"/>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2064903480772153E-2"/>
          <c:y val="3.6852379444972133E-2"/>
          <c:w val="0.97345721234230165"/>
          <c:h val="0.7493660968660969"/>
        </c:manualLayout>
      </c:layout>
      <c:barChart>
        <c:barDir val="col"/>
        <c:grouping val="clustered"/>
        <c:varyColors val="0"/>
        <c:ser>
          <c:idx val="0"/>
          <c:order val="0"/>
          <c:tx>
            <c:strRef>
              <c:f>Hoja1!$B$1</c:f>
              <c:strCache>
                <c:ptCount val="1"/>
                <c:pt idx="0">
                  <c:v>Tasa de Desempleo</c:v>
                </c:pt>
              </c:strCache>
            </c:strRef>
          </c:tx>
          <c:spPr>
            <a:solidFill>
              <a:srgbClr val="1F497D"/>
            </a:solidFill>
            <a:ln>
              <a:solidFill>
                <a:srgbClr val="1F497D"/>
              </a:solidFill>
            </a:ln>
          </c:spPr>
          <c:invertIfNegative val="0"/>
          <c:dLbls>
            <c:spPr>
              <a:noFill/>
              <a:ln>
                <a:noFill/>
              </a:ln>
              <a:effectLst/>
            </c:spPr>
            <c:txPr>
              <a:bodyPr/>
              <a:lstStyle/>
              <a:p>
                <a:pPr>
                  <a:defRPr lang="es-EC" sz="1400">
                    <a:latin typeface="Calibri Light" panose="020F0302020204030204" pitchFamily="34" charset="0"/>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Hoja1!$B$2:$B$44</c:f>
              <c:numCache>
                <c:formatCode>0.0%</c:formatCode>
                <c:ptCount val="17"/>
                <c:pt idx="0">
                  <c:v>6.0709468302422354E-2</c:v>
                </c:pt>
                <c:pt idx="1">
                  <c:v>7.3224323264130919E-2</c:v>
                </c:pt>
                <c:pt idx="2">
                  <c:v>7.8928369225931008E-2</c:v>
                </c:pt>
                <c:pt idx="3">
                  <c:v>6.1261965620712164E-2</c:v>
                </c:pt>
                <c:pt idx="4">
                  <c:v>5.0638893455953453E-2</c:v>
                </c:pt>
                <c:pt idx="5">
                  <c:v>5.0026874326418919E-2</c:v>
                </c:pt>
                <c:pt idx="6">
                  <c:v>4.8622237324897177E-2</c:v>
                </c:pt>
                <c:pt idx="7">
                  <c:v>4.5416451507489276E-2</c:v>
                </c:pt>
                <c:pt idx="8">
                  <c:v>5.6468062020927974E-2</c:v>
                </c:pt>
                <c:pt idx="9">
                  <c:v>7.3527667611214584E-2</c:v>
                </c:pt>
                <c:pt idx="10">
                  <c:v>6.7000000000000004E-2</c:v>
                </c:pt>
                <c:pt idx="11">
                  <c:v>6.6812665374903005E-2</c:v>
                </c:pt>
                <c:pt idx="12">
                  <c:v>6.5173692790155002E-2</c:v>
                </c:pt>
                <c:pt idx="13">
                  <c:v>5.6434262341378327E-2</c:v>
                </c:pt>
                <c:pt idx="14">
                  <c:v>5.7776249071305755E-2</c:v>
                </c:pt>
                <c:pt idx="15">
                  <c:v>5.3635326138796763E-2</c:v>
                </c:pt>
                <c:pt idx="16">
                  <c:v>5.8193579389313493E-2</c:v>
                </c:pt>
              </c:numCache>
            </c:numRef>
          </c:val>
        </c:ser>
        <c:dLbls>
          <c:showLegendKey val="0"/>
          <c:showVal val="0"/>
          <c:showCatName val="0"/>
          <c:showSerName val="0"/>
          <c:showPercent val="0"/>
          <c:showBubbleSize val="0"/>
        </c:dLbls>
        <c:gapWidth val="68"/>
        <c:axId val="96202752"/>
        <c:axId val="96204288"/>
      </c:barChart>
      <c:catAx>
        <c:axId val="96202752"/>
        <c:scaling>
          <c:orientation val="minMax"/>
        </c:scaling>
        <c:delete val="0"/>
        <c:axPos val="b"/>
        <c:numFmt formatCode="General" sourceLinked="0"/>
        <c:majorTickMark val="none"/>
        <c:minorTickMark val="none"/>
        <c:tickLblPos val="nextTo"/>
        <c:txPr>
          <a:bodyPr rot="-5400000" vert="horz"/>
          <a:lstStyle/>
          <a:p>
            <a:pPr>
              <a:defRPr lang="es-EC">
                <a:latin typeface="Calibri Light" panose="020F0302020204030204" pitchFamily="34" charset="0"/>
              </a:defRPr>
            </a:pPr>
            <a:endParaRPr lang="es-EC"/>
          </a:p>
        </c:txPr>
        <c:crossAx val="96204288"/>
        <c:crosses val="autoZero"/>
        <c:auto val="1"/>
        <c:lblAlgn val="ctr"/>
        <c:lblOffset val="100"/>
        <c:noMultiLvlLbl val="0"/>
      </c:catAx>
      <c:valAx>
        <c:axId val="96204288"/>
        <c:scaling>
          <c:orientation val="minMax"/>
          <c:max val="0.1"/>
        </c:scaling>
        <c:delete val="1"/>
        <c:axPos val="l"/>
        <c:numFmt formatCode="0.0%" sourceLinked="1"/>
        <c:majorTickMark val="out"/>
        <c:minorTickMark val="none"/>
        <c:tickLblPos val="none"/>
        <c:crossAx val="96202752"/>
        <c:crosses val="autoZero"/>
        <c:crossBetween val="between"/>
      </c:valAx>
    </c:plotArea>
    <c:plotVisOnly val="1"/>
    <c:dispBlanksAs val="gap"/>
    <c:showDLblsOverMax val="0"/>
  </c:chart>
  <c:txPr>
    <a:bodyPr/>
    <a:lstStyle/>
    <a:p>
      <a:pPr algn="ctr">
        <a:defRPr lang="es-EC" sz="1400" b="0" i="0" u="none" strike="noStrike" kern="1200" baseline="0">
          <a:solidFill>
            <a:prstClr val="black"/>
          </a:solidFill>
          <a:latin typeface="+mn-lt"/>
          <a:ea typeface="+mn-ea"/>
          <a:cs typeface="+mn-cs"/>
        </a:defRPr>
      </a:pPr>
      <a:endParaRPr lang="es-EC"/>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4314892239747505E-3"/>
          <c:y val="0"/>
          <c:w val="0.99356851077602348"/>
          <c:h val="0.81040796706691043"/>
        </c:manualLayout>
      </c:layout>
      <c:barChart>
        <c:barDir val="col"/>
        <c:grouping val="stacked"/>
        <c:varyColors val="0"/>
        <c:ser>
          <c:idx val="0"/>
          <c:order val="0"/>
          <c:tx>
            <c:strRef>
              <c:f>Hoja1!$B$1</c:f>
              <c:strCache>
                <c:ptCount val="1"/>
                <c:pt idx="0">
                  <c:v>Tasa de Empleo Adecuado/Pleno</c:v>
                </c:pt>
              </c:strCache>
            </c:strRef>
          </c:tx>
          <c:spPr>
            <a:solidFill>
              <a:srgbClr val="005BA3"/>
            </a:solidFill>
          </c:spPr>
          <c:invertIfNegative val="0"/>
          <c:dLbls>
            <c:numFmt formatCode="0.0%" sourceLinked="0"/>
            <c:spPr>
              <a:noFill/>
              <a:ln>
                <a:noFill/>
              </a:ln>
              <a:effectLst/>
            </c:spPr>
            <c:txPr>
              <a:bodyPr rot="-5400000" vert="horz"/>
              <a:lstStyle/>
              <a:p>
                <a:pPr algn="ctr">
                  <a:defRPr>
                    <a:solidFill>
                      <a:schemeClr val="bg1"/>
                    </a:solidFill>
                  </a:defRPr>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Hoja1!$B$2:$B$44</c:f>
              <c:numCache>
                <c:formatCode>0.00%</c:formatCode>
                <c:ptCount val="17"/>
                <c:pt idx="0">
                  <c:v>0.52899657622983354</c:v>
                </c:pt>
                <c:pt idx="1">
                  <c:v>0.54033761775736489</c:v>
                </c:pt>
                <c:pt idx="2">
                  <c:v>0.47768768778357895</c:v>
                </c:pt>
                <c:pt idx="3">
                  <c:v>0.53872362871594071</c:v>
                </c:pt>
                <c:pt idx="4">
                  <c:v>0.5545244558400455</c:v>
                </c:pt>
                <c:pt idx="5">
                  <c:v>0.56543927590897936</c:v>
                </c:pt>
                <c:pt idx="6">
                  <c:v>0.56919393202524449</c:v>
                </c:pt>
                <c:pt idx="7">
                  <c:v>0.56392355634122759</c:v>
                </c:pt>
                <c:pt idx="8">
                  <c:v>0.54040727475489814</c:v>
                </c:pt>
                <c:pt idx="9">
                  <c:v>0.48591027892192357</c:v>
                </c:pt>
                <c:pt idx="10">
                  <c:v>0.5</c:v>
                </c:pt>
                <c:pt idx="11">
                  <c:v>0.47480160687203338</c:v>
                </c:pt>
                <c:pt idx="12">
                  <c:v>0.47642297900084601</c:v>
                </c:pt>
                <c:pt idx="13">
                  <c:v>0.47287724099436168</c:v>
                </c:pt>
                <c:pt idx="14">
                  <c:v>0.48979305792981997</c:v>
                </c:pt>
                <c:pt idx="15">
                  <c:v>0.48696502349456794</c:v>
                </c:pt>
                <c:pt idx="16">
                  <c:v>0.5036472245922029</c:v>
                </c:pt>
              </c:numCache>
            </c:numRef>
          </c:val>
        </c:ser>
        <c:ser>
          <c:idx val="1"/>
          <c:order val="1"/>
          <c:tx>
            <c:strRef>
              <c:f>Hoja1!$C$1</c:f>
              <c:strCache>
                <c:ptCount val="1"/>
                <c:pt idx="0">
                  <c:v>Tasa de Subempleo</c:v>
                </c:pt>
              </c:strCache>
            </c:strRef>
          </c:tx>
          <c:spPr>
            <a:solidFill>
              <a:schemeClr val="tx2">
                <a:lumMod val="20000"/>
                <a:lumOff val="80000"/>
              </a:schemeClr>
            </a:solidFill>
          </c:spPr>
          <c:invertIfNegative val="0"/>
          <c:dLbls>
            <c:numFmt formatCode="0.0%" sourceLinked="0"/>
            <c:spPr>
              <a:noFill/>
              <a:ln>
                <a:noFill/>
              </a:ln>
              <a:effectLst/>
            </c:spPr>
            <c:txPr>
              <a:bodyPr rot="-5400000" vert="horz"/>
              <a:lstStyle/>
              <a:p>
                <a:pPr algn="ctr">
                  <a:defRPr/>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Hoja1!$C$2:$C$44</c:f>
              <c:numCache>
                <c:formatCode>0.00%</c:formatCode>
                <c:ptCount val="17"/>
                <c:pt idx="0">
                  <c:v>0.16266852790199021</c:v>
                </c:pt>
                <c:pt idx="1">
                  <c:v>0.13600868676037747</c:v>
                </c:pt>
                <c:pt idx="2">
                  <c:v>0.15119806716396711</c:v>
                </c:pt>
                <c:pt idx="3">
                  <c:v>0.12946462570771294</c:v>
                </c:pt>
                <c:pt idx="4">
                  <c:v>9.5092855255647493E-2</c:v>
                </c:pt>
                <c:pt idx="5">
                  <c:v>7.665536319456924E-2</c:v>
                </c:pt>
                <c:pt idx="6">
                  <c:v>0.10142296516621273</c:v>
                </c:pt>
                <c:pt idx="7">
                  <c:v>0.11707075178470788</c:v>
                </c:pt>
                <c:pt idx="8">
                  <c:v>0.12746092626247843</c:v>
                </c:pt>
                <c:pt idx="9">
                  <c:v>0.17120615400954661</c:v>
                </c:pt>
                <c:pt idx="10">
                  <c:v>0.153</c:v>
                </c:pt>
                <c:pt idx="11">
                  <c:v>0.17970755121729887</c:v>
                </c:pt>
                <c:pt idx="12">
                  <c:v>0.18830997795288631</c:v>
                </c:pt>
                <c:pt idx="13">
                  <c:v>0.20916736244456377</c:v>
                </c:pt>
                <c:pt idx="14">
                  <c:v>0.19116488945328655</c:v>
                </c:pt>
                <c:pt idx="15">
                  <c:v>0.19290016357872156</c:v>
                </c:pt>
                <c:pt idx="16">
                  <c:v>0.18393137945946358</c:v>
                </c:pt>
              </c:numCache>
            </c:numRef>
          </c:val>
        </c:ser>
        <c:ser>
          <c:idx val="2"/>
          <c:order val="2"/>
          <c:tx>
            <c:strRef>
              <c:f>Hoja1!$D$1</c:f>
              <c:strCache>
                <c:ptCount val="1"/>
                <c:pt idx="0">
                  <c:v>Tasa de Otro empleo no pleno</c:v>
                </c:pt>
              </c:strCache>
            </c:strRef>
          </c:tx>
          <c:spPr>
            <a:solidFill>
              <a:schemeClr val="tx2"/>
            </a:solidFill>
          </c:spPr>
          <c:invertIfNegative val="0"/>
          <c:dLbls>
            <c:numFmt formatCode="0.0%" sourceLinked="0"/>
            <c:spPr>
              <a:noFill/>
              <a:ln>
                <a:noFill/>
              </a:ln>
              <a:effectLst/>
            </c:spPr>
            <c:txPr>
              <a:bodyPr rot="-5400000" vert="horz"/>
              <a:lstStyle/>
              <a:p>
                <a:pPr algn="ctr">
                  <a:defRPr>
                    <a:solidFill>
                      <a:schemeClr val="bg1"/>
                    </a:solidFill>
                  </a:defRPr>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Hoja1!$D$2:$D$44</c:f>
              <c:numCache>
                <c:formatCode>0.00%</c:formatCode>
                <c:ptCount val="17"/>
                <c:pt idx="0">
                  <c:v>0.1857892460185947</c:v>
                </c:pt>
                <c:pt idx="1">
                  <c:v>0.19844419620971288</c:v>
                </c:pt>
                <c:pt idx="2">
                  <c:v>0.21635227476168012</c:v>
                </c:pt>
                <c:pt idx="3">
                  <c:v>0.21762341247490066</c:v>
                </c:pt>
                <c:pt idx="4">
                  <c:v>0.2455553216751227</c:v>
                </c:pt>
                <c:pt idx="5">
                  <c:v>0.2299313158310359</c:v>
                </c:pt>
                <c:pt idx="6">
                  <c:v>0.23796882560674265</c:v>
                </c:pt>
                <c:pt idx="7">
                  <c:v>0.22926153272678745</c:v>
                </c:pt>
                <c:pt idx="8">
                  <c:v>0.22466235540313517</c:v>
                </c:pt>
                <c:pt idx="9">
                  <c:v>0.21329633481692661</c:v>
                </c:pt>
                <c:pt idx="10">
                  <c:v>0.22800000000000001</c:v>
                </c:pt>
                <c:pt idx="11">
                  <c:v>0.22048571531679564</c:v>
                </c:pt>
                <c:pt idx="12">
                  <c:v>0.21886575939524916</c:v>
                </c:pt>
                <c:pt idx="13">
                  <c:v>0.20473495529781632</c:v>
                </c:pt>
                <c:pt idx="14">
                  <c:v>0.20404998237615893</c:v>
                </c:pt>
                <c:pt idx="15">
                  <c:v>0.21154357583079986</c:v>
                </c:pt>
                <c:pt idx="16">
                  <c:v>0.20260515136855994</c:v>
                </c:pt>
              </c:numCache>
            </c:numRef>
          </c:val>
        </c:ser>
        <c:ser>
          <c:idx val="3"/>
          <c:order val="3"/>
          <c:tx>
            <c:strRef>
              <c:f>Hoja1!$E$1</c:f>
              <c:strCache>
                <c:ptCount val="1"/>
                <c:pt idx="0">
                  <c:v>Tasa de Empleo no remunerado</c:v>
                </c:pt>
              </c:strCache>
            </c:strRef>
          </c:tx>
          <c:spPr>
            <a:solidFill>
              <a:schemeClr val="bg1">
                <a:lumMod val="65000"/>
              </a:schemeClr>
            </a:solidFill>
            <a:ln>
              <a:noFill/>
            </a:ln>
          </c:spPr>
          <c:invertIfNegative val="0"/>
          <c:dLbls>
            <c:numFmt formatCode="0.0%" sourceLinked="0"/>
            <c:spPr>
              <a:noFill/>
              <a:ln>
                <a:noFill/>
              </a:ln>
              <a:effectLst/>
            </c:spPr>
            <c:txPr>
              <a:bodyPr/>
              <a:lstStyle/>
              <a:p>
                <a:pPr algn="ctr">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Hoja1!$E$2:$E$44</c:f>
              <c:numCache>
                <c:formatCode>0.00%</c:formatCode>
                <c:ptCount val="17"/>
                <c:pt idx="0">
                  <c:v>5.1090285628465265E-2</c:v>
                </c:pt>
                <c:pt idx="1">
                  <c:v>4.8753805949623537E-2</c:v>
                </c:pt>
                <c:pt idx="2">
                  <c:v>4.8465477608976765E-2</c:v>
                </c:pt>
                <c:pt idx="3">
                  <c:v>4.1395812238316711E-2</c:v>
                </c:pt>
                <c:pt idx="4">
                  <c:v>4.6046573246844517E-2</c:v>
                </c:pt>
                <c:pt idx="5">
                  <c:v>4.7179794319154665E-2</c:v>
                </c:pt>
                <c:pt idx="6">
                  <c:v>3.9913509380809009E-2</c:v>
                </c:pt>
                <c:pt idx="7">
                  <c:v>4.1501563778531925E-2</c:v>
                </c:pt>
                <c:pt idx="8">
                  <c:v>4.2626411174286352E-2</c:v>
                </c:pt>
                <c:pt idx="9">
                  <c:v>5.157616149878827E-2</c:v>
                </c:pt>
                <c:pt idx="10">
                  <c:v>4.8000000000000001E-2</c:v>
                </c:pt>
                <c:pt idx="11">
                  <c:v>5.4487811148999483E-2</c:v>
                </c:pt>
                <c:pt idx="12">
                  <c:v>4.8689542704759198E-2</c:v>
                </c:pt>
                <c:pt idx="13">
                  <c:v>5.4113773875433507E-2</c:v>
                </c:pt>
                <c:pt idx="14">
                  <c:v>5.054475438967259E-2</c:v>
                </c:pt>
                <c:pt idx="15">
                  <c:v>5.233057835668796E-2</c:v>
                </c:pt>
                <c:pt idx="16">
                  <c:v>4.937878107416438E-2</c:v>
                </c:pt>
              </c:numCache>
            </c:numRef>
          </c:val>
        </c:ser>
        <c:dLbls>
          <c:showLegendKey val="0"/>
          <c:showVal val="0"/>
          <c:showCatName val="0"/>
          <c:showSerName val="0"/>
          <c:showPercent val="0"/>
          <c:showBubbleSize val="0"/>
        </c:dLbls>
        <c:gapWidth val="70"/>
        <c:overlap val="100"/>
        <c:axId val="234468096"/>
        <c:axId val="234469632"/>
      </c:barChart>
      <c:catAx>
        <c:axId val="234468096"/>
        <c:scaling>
          <c:orientation val="minMax"/>
        </c:scaling>
        <c:delete val="0"/>
        <c:axPos val="b"/>
        <c:numFmt formatCode="General" sourceLinked="1"/>
        <c:majorTickMark val="out"/>
        <c:minorTickMark val="none"/>
        <c:tickLblPos val="nextTo"/>
        <c:txPr>
          <a:bodyPr rot="-5400000" vert="horz"/>
          <a:lstStyle/>
          <a:p>
            <a:pPr algn="ctr">
              <a:defRPr/>
            </a:pPr>
            <a:endParaRPr lang="es-EC"/>
          </a:p>
        </c:txPr>
        <c:crossAx val="234469632"/>
        <c:crosses val="autoZero"/>
        <c:auto val="0"/>
        <c:lblAlgn val="ctr"/>
        <c:lblOffset val="100"/>
        <c:noMultiLvlLbl val="0"/>
      </c:catAx>
      <c:valAx>
        <c:axId val="234469632"/>
        <c:scaling>
          <c:orientation val="minMax"/>
          <c:max val="1"/>
        </c:scaling>
        <c:delete val="1"/>
        <c:axPos val="l"/>
        <c:numFmt formatCode="0.00%" sourceLinked="1"/>
        <c:majorTickMark val="out"/>
        <c:minorTickMark val="none"/>
        <c:tickLblPos val="none"/>
        <c:crossAx val="234468096"/>
        <c:crosses val="autoZero"/>
        <c:crossBetween val="between"/>
      </c:valAx>
    </c:plotArea>
    <c:legend>
      <c:legendPos val="b"/>
      <c:layout>
        <c:manualLayout>
          <c:xMode val="edge"/>
          <c:yMode val="edge"/>
          <c:x val="6.0997117400419333E-2"/>
          <c:y val="0.93881855217254262"/>
          <c:w val="0.8999999909743619"/>
          <c:h val="5.0696603459416928E-2"/>
        </c:manualLayout>
      </c:layout>
      <c:overlay val="0"/>
      <c:txPr>
        <a:bodyPr/>
        <a:lstStyle/>
        <a:p>
          <a:pPr algn="ctr">
            <a:defRPr/>
          </a:pPr>
          <a:endParaRPr lang="es-EC"/>
        </a:p>
      </c:txPr>
    </c:legend>
    <c:plotVisOnly val="1"/>
    <c:dispBlanksAs val="gap"/>
    <c:showDLblsOverMax val="0"/>
  </c:chart>
  <c:spPr>
    <a:noFill/>
  </c:spPr>
  <c:txPr>
    <a:bodyPr/>
    <a:lstStyle/>
    <a:p>
      <a:pPr algn="ctr">
        <a:defRPr lang="es-EC" sz="1400" b="0" i="0" u="none" strike="noStrike" kern="1200" baseline="0">
          <a:solidFill>
            <a:srgbClr val="000000"/>
          </a:solidFill>
          <a:latin typeface="Calibri Light" panose="020F0302020204030204" pitchFamily="34" charset="0"/>
          <a:ea typeface="Calibri"/>
          <a:cs typeface="Calibri"/>
        </a:defRPr>
      </a:pPr>
      <a:endParaRPr lang="es-EC"/>
    </a:p>
  </c:txPr>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334639908017247"/>
          <c:y val="0.17628710771840544"/>
          <c:w val="0.50618009825441623"/>
          <c:h val="0.68456672321175738"/>
        </c:manualLayout>
      </c:layout>
      <c:pieChart>
        <c:varyColors val="1"/>
        <c:ser>
          <c:idx val="0"/>
          <c:order val="0"/>
          <c:tx>
            <c:strRef>
              <c:f>Hoja1!$B$1</c:f>
              <c:strCache>
                <c:ptCount val="1"/>
                <c:pt idx="0">
                  <c:v>Columna1</c:v>
                </c:pt>
              </c:strCache>
            </c:strRef>
          </c:tx>
          <c:spPr>
            <a:solidFill>
              <a:srgbClr val="005BA3"/>
            </a:solidFill>
          </c:spPr>
          <c:dPt>
            <c:idx val="1"/>
            <c:bubble3D val="0"/>
            <c:spPr>
              <a:solidFill>
                <a:schemeClr val="accent3"/>
              </a:solidFill>
            </c:spPr>
          </c:dPt>
          <c:dLbls>
            <c:dLbl>
              <c:idx val="0"/>
              <c:layout>
                <c:manualLayout>
                  <c:x val="0.20244068150935587"/>
                  <c:y val="-8.0788804071246847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3186996968746732E-2"/>
                  <c:y val="1.3464800678541161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200" b="1" i="0" u="none" strike="noStrike" kern="1200" baseline="0">
                    <a:solidFill>
                      <a:srgbClr val="000000"/>
                    </a:solidFill>
                    <a:latin typeface="Calibri"/>
                    <a:ea typeface="Calibri"/>
                    <a:cs typeface="Calibri"/>
                  </a:defRPr>
                </a:pPr>
                <a:endParaRPr lang="es-EC"/>
              </a:p>
            </c:txPr>
            <c:dLblPos val="outEnd"/>
            <c:showLegendKey val="0"/>
            <c:showVal val="1"/>
            <c:showCatName val="0"/>
            <c:showSerName val="0"/>
            <c:showPercent val="0"/>
            <c:showBubbleSize val="0"/>
            <c:showLeaderLines val="0"/>
            <c:extLst>
              <c:ext xmlns:c15="http://schemas.microsoft.com/office/drawing/2012/chart" uri="{CE6537A1-D6FC-4f65-9D91-7224C49458BB}"/>
            </c:extLst>
          </c:dLbls>
          <c:cat>
            <c:strRef>
              <c:f>Hoja1!$A$2:$A$3</c:f>
              <c:strCache>
                <c:ptCount val="2"/>
                <c:pt idx="0">
                  <c:v>Empleados</c:v>
                </c:pt>
                <c:pt idx="1">
                  <c:v>Desempleados</c:v>
                </c:pt>
              </c:strCache>
            </c:strRef>
          </c:cat>
          <c:val>
            <c:numRef>
              <c:f>Hoja1!$B$2:$B$3</c:f>
              <c:numCache>
                <c:formatCode>0.00%</c:formatCode>
                <c:ptCount val="2"/>
                <c:pt idx="0">
                  <c:v>0.97904097686904035</c:v>
                </c:pt>
                <c:pt idx="1">
                  <c:v>2.0959023130968524E-2</c:v>
                </c:pt>
              </c:numCache>
            </c:numRef>
          </c:val>
        </c:ser>
        <c:dLbls>
          <c:showLegendKey val="0"/>
          <c:showVal val="1"/>
          <c:showCatName val="0"/>
          <c:showSerName val="0"/>
          <c:showPercent val="0"/>
          <c:showBubbleSize val="0"/>
          <c:showLeaderLines val="0"/>
        </c:dLbls>
        <c:firstSliceAng val="0"/>
      </c:pieChart>
    </c:plotArea>
    <c:legend>
      <c:legendPos val="b"/>
      <c:layout>
        <c:manualLayout>
          <c:xMode val="edge"/>
          <c:yMode val="edge"/>
          <c:x val="0.16765495975749994"/>
          <c:y val="0.88815698331919701"/>
          <c:w val="0.62154672311069303"/>
          <c:h val="0.10286648289510884"/>
        </c:manualLayout>
      </c:layout>
      <c:overlay val="0"/>
      <c:txPr>
        <a:bodyPr/>
        <a:lstStyle/>
        <a:p>
          <a:pPr>
            <a:defRPr lang="es-EC" sz="1200" b="0" i="0" u="none" strike="noStrike" kern="1200" baseline="0">
              <a:solidFill>
                <a:srgbClr val="000000"/>
              </a:solidFill>
              <a:latin typeface="Calibri"/>
              <a:ea typeface="Calibri"/>
              <a:cs typeface="Calibri"/>
            </a:defRPr>
          </a:pPr>
          <a:endParaRPr lang="es-EC"/>
        </a:p>
      </c:txPr>
    </c:legend>
    <c:plotVisOnly val="1"/>
    <c:dispBlanksAs val="zero"/>
    <c:showDLblsOverMax val="0"/>
  </c:chart>
  <c:txPr>
    <a:bodyPr/>
    <a:lstStyle/>
    <a:p>
      <a:pPr>
        <a:defRPr sz="1800"/>
      </a:pPr>
      <a:endParaRPr lang="es-EC"/>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005715811965812"/>
          <c:y val="0.18806209150326897"/>
          <c:w val="0.53749198717948765"/>
          <c:h val="0.65763725490196079"/>
        </c:manualLayout>
      </c:layout>
      <c:pieChart>
        <c:varyColors val="1"/>
        <c:ser>
          <c:idx val="0"/>
          <c:order val="0"/>
          <c:tx>
            <c:strRef>
              <c:f>Hoja1!$B$1</c:f>
              <c:strCache>
                <c:ptCount val="1"/>
                <c:pt idx="0">
                  <c:v>Columna1</c:v>
                </c:pt>
              </c:strCache>
            </c:strRef>
          </c:tx>
          <c:spPr>
            <a:solidFill>
              <a:srgbClr val="7030A0"/>
            </a:solidFill>
          </c:spPr>
          <c:dPt>
            <c:idx val="1"/>
            <c:bubble3D val="0"/>
            <c:spPr>
              <a:solidFill>
                <a:schemeClr val="bg1">
                  <a:lumMod val="75000"/>
                </a:schemeClr>
              </a:solidFill>
            </c:spPr>
          </c:dPt>
          <c:dLbls>
            <c:dLbl>
              <c:idx val="0"/>
              <c:layout>
                <c:manualLayout>
                  <c:x val="-3.3920940170940175E-2"/>
                  <c:y val="1.6601307189542485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0176282051282052E-2"/>
                  <c:y val="1.2450980392156939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200" b="1" i="0" u="none" strike="noStrike" kern="1200" baseline="0">
                    <a:solidFill>
                      <a:srgbClr val="000000"/>
                    </a:solidFill>
                    <a:latin typeface="Calibri"/>
                    <a:ea typeface="Calibri"/>
                    <a:cs typeface="Calibri"/>
                  </a:defRPr>
                </a:pPr>
                <a:endParaRPr lang="es-EC"/>
              </a:p>
            </c:txPr>
            <c:dLblPos val="outEnd"/>
            <c:showLegendKey val="0"/>
            <c:showVal val="1"/>
            <c:showCatName val="0"/>
            <c:showSerName val="0"/>
            <c:showPercent val="0"/>
            <c:showBubbleSize val="0"/>
            <c:showLeaderLines val="0"/>
            <c:extLst>
              <c:ext xmlns:c15="http://schemas.microsoft.com/office/drawing/2012/chart" uri="{CE6537A1-D6FC-4f65-9D91-7224C49458BB}"/>
            </c:extLst>
          </c:dLbls>
          <c:cat>
            <c:strRef>
              <c:f>Hoja1!$A$2:$A$3</c:f>
              <c:strCache>
                <c:ptCount val="2"/>
                <c:pt idx="0">
                  <c:v>PEA</c:v>
                </c:pt>
                <c:pt idx="1">
                  <c:v>PEI</c:v>
                </c:pt>
              </c:strCache>
            </c:strRef>
          </c:cat>
          <c:val>
            <c:numRef>
              <c:f>Hoja1!$B$2:$B$3</c:f>
              <c:numCache>
                <c:formatCode>0.00%</c:formatCode>
                <c:ptCount val="2"/>
                <c:pt idx="0">
                  <c:v>0.7208240126301203</c:v>
                </c:pt>
                <c:pt idx="1">
                  <c:v>0.27917598736987986</c:v>
                </c:pt>
              </c:numCache>
            </c:numRef>
          </c:val>
        </c:ser>
        <c:dLbls>
          <c:showLegendKey val="0"/>
          <c:showVal val="1"/>
          <c:showCatName val="0"/>
          <c:showSerName val="0"/>
          <c:showPercent val="0"/>
          <c:showBubbleSize val="0"/>
          <c:showLeaderLines val="0"/>
        </c:dLbls>
        <c:firstSliceAng val="0"/>
      </c:pieChart>
    </c:plotArea>
    <c:legend>
      <c:legendPos val="b"/>
      <c:layout>
        <c:manualLayout>
          <c:xMode val="edge"/>
          <c:yMode val="edge"/>
          <c:x val="0.36025213675213674"/>
          <c:y val="0.86925000000000063"/>
          <c:w val="0.30663221153846182"/>
          <c:h val="8.5096405228758207E-2"/>
        </c:manualLayout>
      </c:layout>
      <c:overlay val="0"/>
      <c:txPr>
        <a:bodyPr/>
        <a:lstStyle/>
        <a:p>
          <a:pPr algn="ctr">
            <a:defRPr lang="es-EC" sz="1200" b="0" i="0" u="none" strike="noStrike" kern="1200" baseline="0">
              <a:solidFill>
                <a:srgbClr val="000000"/>
              </a:solidFill>
              <a:latin typeface="Calibri"/>
              <a:ea typeface="Calibri"/>
              <a:cs typeface="Calibri"/>
            </a:defRPr>
          </a:pPr>
          <a:endParaRPr lang="es-EC"/>
        </a:p>
      </c:txPr>
    </c:legend>
    <c:plotVisOnly val="1"/>
    <c:dispBlanksAs val="zero"/>
    <c:showDLblsOverMax val="0"/>
  </c:chart>
  <c:txPr>
    <a:bodyPr/>
    <a:lstStyle/>
    <a:p>
      <a:pPr>
        <a:defRPr sz="1800"/>
      </a:pPr>
      <a:endParaRPr lang="es-EC"/>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274409226398044"/>
          <c:y val="0.17160046142958718"/>
          <c:w val="0.57451211094748256"/>
          <c:h val="0.65679907714083219"/>
        </c:manualLayout>
      </c:layout>
      <c:pieChart>
        <c:varyColors val="1"/>
        <c:ser>
          <c:idx val="0"/>
          <c:order val="0"/>
          <c:tx>
            <c:strRef>
              <c:f>Hoja1!$B$1</c:f>
              <c:strCache>
                <c:ptCount val="1"/>
                <c:pt idx="0">
                  <c:v>Columna1</c:v>
                </c:pt>
              </c:strCache>
            </c:strRef>
          </c:tx>
          <c:spPr>
            <a:solidFill>
              <a:schemeClr val="accent5">
                <a:lumMod val="40000"/>
                <a:lumOff val="60000"/>
              </a:schemeClr>
            </a:solidFill>
          </c:spPr>
          <c:dPt>
            <c:idx val="1"/>
            <c:bubble3D val="0"/>
            <c:spPr>
              <a:solidFill>
                <a:srgbClr val="0093D0"/>
              </a:solidFill>
            </c:spPr>
          </c:dPt>
          <c:dLbls>
            <c:dLbl>
              <c:idx val="1"/>
              <c:layout>
                <c:manualLayout>
                  <c:x val="1.1257614402182247E-2"/>
                  <c:y val="-8.5800230714793667E-3"/>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200" b="1" i="0" u="none" strike="noStrike" kern="1200" baseline="0">
                    <a:solidFill>
                      <a:srgbClr val="000000"/>
                    </a:solidFill>
                    <a:latin typeface="Calibri"/>
                    <a:ea typeface="Calibri"/>
                    <a:cs typeface="Calibri"/>
                  </a:defRPr>
                </a:pPr>
                <a:endParaRPr lang="es-EC"/>
              </a:p>
            </c:txPr>
            <c:dLblPos val="out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Hoja1!$A$2:$A$3</c:f>
              <c:strCache>
                <c:ptCount val="2"/>
                <c:pt idx="0">
                  <c:v>Menores de 15 años</c:v>
                </c:pt>
                <c:pt idx="1">
                  <c:v>PET</c:v>
                </c:pt>
              </c:strCache>
            </c:strRef>
          </c:cat>
          <c:val>
            <c:numRef>
              <c:f>Hoja1!$B$2:$B$3</c:f>
              <c:numCache>
                <c:formatCode>0.00%</c:formatCode>
                <c:ptCount val="2"/>
                <c:pt idx="0">
                  <c:v>0.33112780899860145</c:v>
                </c:pt>
                <c:pt idx="1">
                  <c:v>0.66887219100139861</c:v>
                </c:pt>
              </c:numCache>
            </c:numRef>
          </c:val>
        </c:ser>
        <c:dLbls>
          <c:showLegendKey val="0"/>
          <c:showVal val="1"/>
          <c:showCatName val="0"/>
          <c:showSerName val="0"/>
          <c:showPercent val="0"/>
          <c:showBubbleSize val="0"/>
          <c:showLeaderLines val="1"/>
        </c:dLbls>
        <c:firstSliceAng val="0"/>
      </c:pieChart>
    </c:plotArea>
    <c:legend>
      <c:legendPos val="b"/>
      <c:layout>
        <c:manualLayout>
          <c:xMode val="edge"/>
          <c:yMode val="edge"/>
          <c:x val="0.17316486111472248"/>
          <c:y val="0.85197940118870874"/>
          <c:w val="0.64616490602698995"/>
          <c:h val="8.7960437310939693E-2"/>
        </c:manualLayout>
      </c:layout>
      <c:overlay val="0"/>
      <c:txPr>
        <a:bodyPr/>
        <a:lstStyle/>
        <a:p>
          <a:pPr>
            <a:defRPr lang="es-EC" sz="1200" b="0" i="0" u="none" strike="noStrike" kern="1200" baseline="0">
              <a:solidFill>
                <a:srgbClr val="000000"/>
              </a:solidFill>
              <a:latin typeface="Calibri"/>
              <a:ea typeface="Calibri"/>
              <a:cs typeface="Calibri"/>
            </a:defRPr>
          </a:pPr>
          <a:endParaRPr lang="es-EC"/>
        </a:p>
      </c:txPr>
    </c:legend>
    <c:plotVisOnly val="1"/>
    <c:dispBlanksAs val="zero"/>
    <c:showDLblsOverMax val="0"/>
  </c:chart>
  <c:txPr>
    <a:bodyPr/>
    <a:lstStyle/>
    <a:p>
      <a:pPr>
        <a:defRPr sz="1800"/>
      </a:pPr>
      <a:endParaRPr lang="es-EC"/>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1.3289706497724549E-2"/>
          <c:y val="6.625362857176588E-2"/>
          <c:w val="0.97345721234230165"/>
          <c:h val="0.67819949830135851"/>
        </c:manualLayout>
      </c:layout>
      <c:lineChart>
        <c:grouping val="standard"/>
        <c:varyColors val="0"/>
        <c:ser>
          <c:idx val="0"/>
          <c:order val="0"/>
          <c:tx>
            <c:strRef>
              <c:f>Hoja1!$C$1</c:f>
              <c:strCache>
                <c:ptCount val="1"/>
                <c:pt idx="0">
                  <c:v>Participación Global</c:v>
                </c:pt>
              </c:strCache>
            </c:strRef>
          </c:tx>
          <c:spPr>
            <a:ln>
              <a:solidFill>
                <a:srgbClr val="00CC99"/>
              </a:solidFill>
            </a:ln>
          </c:spPr>
          <c:marker>
            <c:spPr>
              <a:solidFill>
                <a:srgbClr val="00CC99"/>
              </a:solidFill>
              <a:ln>
                <a:solidFill>
                  <a:srgbClr val="00CC99"/>
                </a:solidFill>
              </a:ln>
            </c:spPr>
          </c:marker>
          <c:dLbls>
            <c:numFmt formatCode="0.0%" sourceLinked="0"/>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0.00%</c:formatCode>
                <c:ptCount val="17"/>
                <c:pt idx="0">
                  <c:v>0.71073508387253159</c:v>
                </c:pt>
                <c:pt idx="1">
                  <c:v>0.6675476809474975</c:v>
                </c:pt>
                <c:pt idx="2">
                  <c:v>0.66738070672754091</c:v>
                </c:pt>
                <c:pt idx="3">
                  <c:v>0.63879228985751613</c:v>
                </c:pt>
                <c:pt idx="4">
                  <c:v>0.6255085193465848</c:v>
                </c:pt>
                <c:pt idx="5">
                  <c:v>0.62031513785744485</c:v>
                </c:pt>
                <c:pt idx="6">
                  <c:v>0.64400373050418114</c:v>
                </c:pt>
                <c:pt idx="7">
                  <c:v>0.6770580931681911</c:v>
                </c:pt>
                <c:pt idx="8">
                  <c:v>0.68419118849463534</c:v>
                </c:pt>
                <c:pt idx="9">
                  <c:v>0.73944602113144731</c:v>
                </c:pt>
                <c:pt idx="10">
                  <c:v>0.73939062778470088</c:v>
                </c:pt>
                <c:pt idx="11">
                  <c:v>0.75912695414788633</c:v>
                </c:pt>
                <c:pt idx="12">
                  <c:v>0.71920668690294631</c:v>
                </c:pt>
                <c:pt idx="13">
                  <c:v>0.76649118972533148</c:v>
                </c:pt>
                <c:pt idx="14">
                  <c:v>0.75639626870381926</c:v>
                </c:pt>
                <c:pt idx="15">
                  <c:v>0.75352371934711004</c:v>
                </c:pt>
                <c:pt idx="16">
                  <c:v>0.72082401263010221</c:v>
                </c:pt>
              </c:numCache>
            </c:numRef>
          </c:val>
          <c:smooth val="0"/>
        </c:ser>
        <c:ser>
          <c:idx val="1"/>
          <c:order val="1"/>
          <c:tx>
            <c:strRef>
              <c:f>Hoja1!$B$1</c:f>
              <c:strCache>
                <c:ptCount val="1"/>
                <c:pt idx="0">
                  <c:v>Participación Bruta</c:v>
                </c:pt>
              </c:strCache>
            </c:strRef>
          </c:tx>
          <c:spPr>
            <a:ln>
              <a:solidFill>
                <a:srgbClr val="FF0066"/>
              </a:solidFill>
            </a:ln>
          </c:spPr>
          <c:marker>
            <c:spPr>
              <a:solidFill>
                <a:srgbClr val="FF0066"/>
              </a:solidFill>
              <a:ln>
                <a:solidFill>
                  <a:srgbClr val="FF0066"/>
                </a:solidFill>
              </a:ln>
            </c:spPr>
          </c:marker>
          <c:dLbls>
            <c:numFmt formatCode="0.0%" sourceLinked="0"/>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0.00%</c:formatCode>
                <c:ptCount val="17"/>
                <c:pt idx="0">
                  <c:v>0.45673427416135759</c:v>
                </c:pt>
                <c:pt idx="1">
                  <c:v>0.43968269753524458</c:v>
                </c:pt>
                <c:pt idx="2">
                  <c:v>0.45544437657100173</c:v>
                </c:pt>
                <c:pt idx="3">
                  <c:v>0.4407097887518403</c:v>
                </c:pt>
                <c:pt idx="4">
                  <c:v>0.44061953652759522</c:v>
                </c:pt>
                <c:pt idx="5">
                  <c:v>0.44502078352343999</c:v>
                </c:pt>
                <c:pt idx="6">
                  <c:v>0.43540617316405372</c:v>
                </c:pt>
                <c:pt idx="7">
                  <c:v>0.44763646586420258</c:v>
                </c:pt>
                <c:pt idx="8">
                  <c:v>0.45111929311641369</c:v>
                </c:pt>
                <c:pt idx="9">
                  <c:v>0.49334289657701491</c:v>
                </c:pt>
                <c:pt idx="10">
                  <c:v>0.49137974893135478</c:v>
                </c:pt>
                <c:pt idx="11">
                  <c:v>0.51009049138499929</c:v>
                </c:pt>
                <c:pt idx="12">
                  <c:v>0.47782677409658958</c:v>
                </c:pt>
                <c:pt idx="13">
                  <c:v>0.51038258369573519</c:v>
                </c:pt>
                <c:pt idx="14">
                  <c:v>0.5051574059317141</c:v>
                </c:pt>
                <c:pt idx="15">
                  <c:v>0.50562670483398553</c:v>
                </c:pt>
                <c:pt idx="16">
                  <c:v>0.48213913665431635</c:v>
                </c:pt>
              </c:numCache>
            </c:numRef>
          </c:val>
          <c:smooth val="0"/>
        </c:ser>
        <c:dLbls>
          <c:showLegendKey val="0"/>
          <c:showVal val="0"/>
          <c:showCatName val="0"/>
          <c:showSerName val="0"/>
          <c:showPercent val="0"/>
          <c:showBubbleSize val="0"/>
        </c:dLbls>
        <c:marker val="1"/>
        <c:smooth val="0"/>
        <c:axId val="245138560"/>
        <c:axId val="245140096"/>
      </c:lineChart>
      <c:catAx>
        <c:axId val="245138560"/>
        <c:scaling>
          <c:orientation val="minMax"/>
        </c:scaling>
        <c:delete val="0"/>
        <c:axPos val="b"/>
        <c:numFmt formatCode="General" sourceLinked="0"/>
        <c:majorTickMark val="none"/>
        <c:minorTickMark val="none"/>
        <c:tickLblPos val="nextTo"/>
        <c:txPr>
          <a:bodyPr rot="-5400000" vert="horz"/>
          <a:lstStyle/>
          <a:p>
            <a:pPr>
              <a:defRPr lang="es-EC">
                <a:latin typeface="Calibri Light" panose="020F0302020204030204" pitchFamily="34" charset="0"/>
              </a:defRPr>
            </a:pPr>
            <a:endParaRPr lang="es-EC"/>
          </a:p>
        </c:txPr>
        <c:crossAx val="245140096"/>
        <c:crosses val="autoZero"/>
        <c:auto val="1"/>
        <c:lblAlgn val="ctr"/>
        <c:lblOffset val="100"/>
        <c:noMultiLvlLbl val="0"/>
      </c:catAx>
      <c:valAx>
        <c:axId val="245140096"/>
        <c:scaling>
          <c:orientation val="minMax"/>
          <c:min val="0.30000000000000032"/>
        </c:scaling>
        <c:delete val="1"/>
        <c:axPos val="l"/>
        <c:numFmt formatCode="0.00%" sourceLinked="1"/>
        <c:majorTickMark val="out"/>
        <c:minorTickMark val="none"/>
        <c:tickLblPos val="none"/>
        <c:crossAx val="245138560"/>
        <c:crosses val="autoZero"/>
        <c:crossBetween val="between"/>
      </c:valAx>
    </c:plotArea>
    <c:legend>
      <c:legendPos val="b"/>
      <c:layout/>
      <c:overlay val="0"/>
      <c:txPr>
        <a:bodyPr/>
        <a:lstStyle/>
        <a:p>
          <a:pPr>
            <a:defRPr lang="es-EC" sz="1400" b="0" i="0" u="none" strike="noStrike" kern="1200" baseline="0">
              <a:solidFill>
                <a:prstClr val="black"/>
              </a:solidFill>
              <a:latin typeface="Calibri Light" panose="020F0302020204030204" pitchFamily="34" charset="0"/>
              <a:ea typeface="+mn-ea"/>
              <a:cs typeface="+mn-cs"/>
            </a:defRPr>
          </a:pPr>
          <a:endParaRPr lang="es-EC"/>
        </a:p>
      </c:txPr>
    </c:legend>
    <c:plotVisOnly val="1"/>
    <c:dispBlanksAs val="gap"/>
    <c:showDLblsOverMax val="0"/>
  </c:chart>
  <c:txPr>
    <a:bodyPr/>
    <a:lstStyle/>
    <a:p>
      <a:pPr algn="ctr">
        <a:defRPr lang="es-EC" sz="1400" b="0" i="0" u="none" strike="noStrike" kern="1200" baseline="0">
          <a:solidFill>
            <a:prstClr val="black"/>
          </a:solidFill>
          <a:latin typeface="+mn-lt"/>
          <a:ea typeface="+mn-ea"/>
          <a:cs typeface="+mn-cs"/>
        </a:defRPr>
      </a:pPr>
      <a:endParaRPr lang="es-EC"/>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Hoja1!$B$1</c:f>
              <c:strCache>
                <c:ptCount val="1"/>
                <c:pt idx="0">
                  <c:v>Empleo Bruto</c:v>
                </c:pt>
              </c:strCache>
            </c:strRef>
          </c:tx>
          <c:dLbls>
            <c:dLbl>
              <c:idx val="1"/>
              <c:layout>
                <c:manualLayout>
                  <c:x val="-2.8253323798333091E-2"/>
                  <c:y val="-5.496829422259753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lang="es-EC" sz="1200">
                    <a:latin typeface="Calibri Light" panose="020F0302020204030204" pitchFamily="34" charset="0"/>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0.69049654317298603</c:v>
                </c:pt>
                <c:pt idx="1">
                  <c:v>0.64708882563659065</c:v>
                </c:pt>
                <c:pt idx="2">
                  <c:v>0.64358029161971131</c:v>
                </c:pt>
                <c:pt idx="3">
                  <c:v>0.62116102093303449</c:v>
                </c:pt>
                <c:pt idx="4">
                  <c:v>0.6103110230703086</c:v>
                </c:pt>
                <c:pt idx="5">
                  <c:v>0.60589119424645954</c:v>
                </c:pt>
                <c:pt idx="6">
                  <c:v>0.62685381317165501</c:v>
                </c:pt>
                <c:pt idx="7">
                  <c:v>0.66183484964177519</c:v>
                </c:pt>
                <c:pt idx="8">
                  <c:v>0.664487133989759</c:v>
                </c:pt>
                <c:pt idx="9">
                  <c:v>0.72190552649667306</c:v>
                </c:pt>
                <c:pt idx="10">
                  <c:v>0.72025981601231914</c:v>
                </c:pt>
                <c:pt idx="11">
                  <c:v>0.74198978360105883</c:v>
                </c:pt>
                <c:pt idx="12">
                  <c:v>0.70124455192365687</c:v>
                </c:pt>
                <c:pt idx="13">
                  <c:v>0.75150138950892886</c:v>
                </c:pt>
                <c:pt idx="14">
                  <c:v>0.74195005048266904</c:v>
                </c:pt>
                <c:pt idx="15">
                  <c:v>0.74093589409436178</c:v>
                </c:pt>
                <c:pt idx="16">
                  <c:v>0.70571624547603118</c:v>
                </c:pt>
              </c:numCache>
            </c:numRef>
          </c:val>
          <c:smooth val="0"/>
        </c:ser>
        <c:dLbls>
          <c:showLegendKey val="0"/>
          <c:showVal val="1"/>
          <c:showCatName val="0"/>
          <c:showSerName val="0"/>
          <c:showPercent val="0"/>
          <c:showBubbleSize val="0"/>
        </c:dLbls>
        <c:marker val="1"/>
        <c:smooth val="0"/>
        <c:axId val="245760768"/>
        <c:axId val="245763456"/>
      </c:lineChart>
      <c:catAx>
        <c:axId val="245760768"/>
        <c:scaling>
          <c:orientation val="minMax"/>
        </c:scaling>
        <c:delete val="0"/>
        <c:axPos val="b"/>
        <c:numFmt formatCode="General" sourceLinked="0"/>
        <c:majorTickMark val="out"/>
        <c:minorTickMark val="none"/>
        <c:tickLblPos val="nextTo"/>
        <c:spPr>
          <a:noFill/>
          <a:ln>
            <a:solidFill>
              <a:schemeClr val="bg1">
                <a:lumMod val="75000"/>
              </a:schemeClr>
            </a:solidFill>
          </a:ln>
        </c:spPr>
        <c:txPr>
          <a:bodyPr rot="-5400000" vert="horz"/>
          <a:lstStyle/>
          <a:p>
            <a:pPr>
              <a:defRPr lang="es-EC" sz="1400">
                <a:solidFill>
                  <a:schemeClr val="tx1"/>
                </a:solidFill>
                <a:latin typeface="Calibri Light" panose="020F0302020204030204" pitchFamily="34" charset="0"/>
              </a:defRPr>
            </a:pPr>
            <a:endParaRPr lang="es-EC"/>
          </a:p>
        </c:txPr>
        <c:crossAx val="245763456"/>
        <c:crosses val="autoZero"/>
        <c:auto val="1"/>
        <c:lblAlgn val="ctr"/>
        <c:lblOffset val="100"/>
        <c:noMultiLvlLbl val="0"/>
      </c:catAx>
      <c:valAx>
        <c:axId val="245763456"/>
        <c:scaling>
          <c:orientation val="minMax"/>
          <c:max val="0.9"/>
          <c:min val="0.5"/>
        </c:scaling>
        <c:delete val="1"/>
        <c:axPos val="l"/>
        <c:numFmt formatCode="0.0%" sourceLinked="1"/>
        <c:majorTickMark val="out"/>
        <c:minorTickMark val="none"/>
        <c:tickLblPos val="nextTo"/>
        <c:crossAx val="245760768"/>
        <c:crosses val="autoZero"/>
        <c:crossBetween val="between"/>
      </c:valAx>
    </c:plotArea>
    <c:plotVisOnly val="1"/>
    <c:dispBlanksAs val="gap"/>
    <c:showDLblsOverMax val="0"/>
  </c:chart>
  <c:txPr>
    <a:bodyPr/>
    <a:lstStyle/>
    <a:p>
      <a:pPr>
        <a:defRPr sz="1800"/>
      </a:pPr>
      <a:endParaRPr lang="es-EC"/>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666506410256467"/>
          <c:y val="0.16731045751634083"/>
          <c:w val="0.53749198717948765"/>
          <c:h val="0.65763725490196079"/>
        </c:manualLayout>
      </c:layout>
      <c:pieChart>
        <c:varyColors val="1"/>
        <c:ser>
          <c:idx val="0"/>
          <c:order val="0"/>
          <c:tx>
            <c:strRef>
              <c:f>Hoja1!$B$1</c:f>
              <c:strCache>
                <c:ptCount val="1"/>
                <c:pt idx="0">
                  <c:v>Columna1</c:v>
                </c:pt>
              </c:strCache>
            </c:strRef>
          </c:tx>
          <c:spPr>
            <a:solidFill>
              <a:srgbClr val="0093D0"/>
            </a:solidFill>
          </c:spPr>
          <c:dPt>
            <c:idx val="0"/>
            <c:bubble3D val="0"/>
            <c:spPr>
              <a:solidFill>
                <a:srgbClr val="7030A0"/>
              </a:solidFill>
            </c:spPr>
          </c:dPt>
          <c:dPt>
            <c:idx val="1"/>
            <c:bubble3D val="0"/>
            <c:spPr>
              <a:solidFill>
                <a:schemeClr val="bg1">
                  <a:lumMod val="75000"/>
                </a:schemeClr>
              </a:solidFill>
            </c:spPr>
          </c:dPt>
          <c:dLbls>
            <c:numFmt formatCode="0.0%" sourceLinked="0"/>
            <c:spPr>
              <a:noFill/>
              <a:ln>
                <a:noFill/>
              </a:ln>
              <a:effectLst/>
            </c:spPr>
            <c:txPr>
              <a:bodyPr/>
              <a:lstStyle/>
              <a:p>
                <a:pPr algn="ctr">
                  <a:defRPr lang="es-EC" sz="1200" b="1" i="0" u="none" strike="noStrike" kern="1200" baseline="0">
                    <a:solidFill>
                      <a:srgbClr val="000000"/>
                    </a:solidFill>
                    <a:latin typeface="Calibri"/>
                    <a:ea typeface="Calibri"/>
                    <a:cs typeface="Calibri"/>
                  </a:defRPr>
                </a:pPr>
                <a:endParaRPr lang="es-EC"/>
              </a:p>
            </c:txPr>
            <c:dLblPos val="out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Hoja1!$A$2:$A$3</c:f>
              <c:strCache>
                <c:ptCount val="2"/>
                <c:pt idx="0">
                  <c:v>PEA</c:v>
                </c:pt>
                <c:pt idx="1">
                  <c:v>PEI</c:v>
                </c:pt>
              </c:strCache>
            </c:strRef>
          </c:cat>
          <c:val>
            <c:numRef>
              <c:f>Hoja1!$B$2:$B$3</c:f>
              <c:numCache>
                <c:formatCode>0.00%</c:formatCode>
                <c:ptCount val="2"/>
                <c:pt idx="0">
                  <c:v>0.67734099349986099</c:v>
                </c:pt>
                <c:pt idx="1">
                  <c:v>0.32265900650019991</c:v>
                </c:pt>
              </c:numCache>
            </c:numRef>
          </c:val>
        </c:ser>
        <c:dLbls>
          <c:showLegendKey val="0"/>
          <c:showVal val="1"/>
          <c:showCatName val="0"/>
          <c:showSerName val="0"/>
          <c:showPercent val="0"/>
          <c:showBubbleSize val="0"/>
          <c:showLeaderLines val="1"/>
        </c:dLbls>
        <c:firstSliceAng val="0"/>
      </c:pieChart>
    </c:plotArea>
    <c:legend>
      <c:legendPos val="b"/>
      <c:layout>
        <c:manualLayout>
          <c:xMode val="edge"/>
          <c:yMode val="edge"/>
          <c:x val="0.34329166666666666"/>
          <c:y val="0.84849836601307471"/>
          <c:w val="0.30663221153846182"/>
          <c:h val="8.5096405228758207E-2"/>
        </c:manualLayout>
      </c:layout>
      <c:overlay val="0"/>
      <c:txPr>
        <a:bodyPr/>
        <a:lstStyle/>
        <a:p>
          <a:pPr>
            <a:defRPr lang="es-EC" sz="1200" b="0" i="0" u="none" strike="noStrike" kern="1200" baseline="0">
              <a:solidFill>
                <a:srgbClr val="000000"/>
              </a:solidFill>
              <a:latin typeface="Calibri"/>
              <a:ea typeface="Calibri"/>
              <a:cs typeface="Calibri"/>
            </a:defRPr>
          </a:pPr>
          <a:endParaRPr lang="es-EC"/>
        </a:p>
      </c:txPr>
    </c:legend>
    <c:plotVisOnly val="1"/>
    <c:dispBlanksAs val="zero"/>
    <c:showDLblsOverMax val="0"/>
  </c:chart>
  <c:txPr>
    <a:bodyPr/>
    <a:lstStyle/>
    <a:p>
      <a:pPr>
        <a:defRPr sz="1800"/>
      </a:pPr>
      <a:endParaRPr lang="es-EC"/>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2064903480772153E-2"/>
          <c:y val="3.6852379444972133E-2"/>
          <c:w val="0.97345721234230165"/>
          <c:h val="0.7493660968660969"/>
        </c:manualLayout>
      </c:layout>
      <c:barChart>
        <c:barDir val="col"/>
        <c:grouping val="clustered"/>
        <c:varyColors val="0"/>
        <c:ser>
          <c:idx val="0"/>
          <c:order val="0"/>
          <c:tx>
            <c:strRef>
              <c:f>Hoja1!$B$1</c:f>
              <c:strCache>
                <c:ptCount val="1"/>
                <c:pt idx="0">
                  <c:v>Tasa de Desempleo</c:v>
                </c:pt>
              </c:strCache>
            </c:strRef>
          </c:tx>
          <c:spPr>
            <a:solidFill>
              <a:srgbClr val="1F497D"/>
            </a:solidFill>
            <a:ln>
              <a:solidFill>
                <a:srgbClr val="1F497D"/>
              </a:solidFill>
            </a:ln>
          </c:spPr>
          <c:invertIfNegative val="0"/>
          <c:dLbls>
            <c:numFmt formatCode="0.0%" sourceLinked="0"/>
            <c:spPr>
              <a:noFill/>
              <a:ln>
                <a:noFill/>
              </a:ln>
              <a:effectLst/>
            </c:spPr>
            <c:txPr>
              <a:bodyPr wrap="square" lIns="38100" tIns="19050" rIns="38100" bIns="19050" anchor="ctr">
                <a:spAutoFit/>
              </a:bodyPr>
              <a:lstStyle/>
              <a:p>
                <a:pPr>
                  <a:defRPr lang="es-EC" sz="1400">
                    <a:latin typeface="Calibri Light" panose="020F0302020204030204" pitchFamily="34" charset="0"/>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2.8475505372940108E-2</c:v>
                </c:pt>
                <c:pt idx="1">
                  <c:v>3.064778126690957E-2</c:v>
                </c:pt>
                <c:pt idx="2">
                  <c:v>3.5662426060431525E-2</c:v>
                </c:pt>
                <c:pt idx="3">
                  <c:v>2.7600941971945594E-2</c:v>
                </c:pt>
                <c:pt idx="4">
                  <c:v>2.4296225880588763E-2</c:v>
                </c:pt>
                <c:pt idx="5">
                  <c:v>2.3142094300736663E-2</c:v>
                </c:pt>
                <c:pt idx="6">
                  <c:v>2.6630152156263666E-2</c:v>
                </c:pt>
                <c:pt idx="7">
                  <c:v>2.248439783827582E-2</c:v>
                </c:pt>
                <c:pt idx="8">
                  <c:v>2.8799047453728695E-2</c:v>
                </c:pt>
                <c:pt idx="9">
                  <c:v>2.3721129242042064E-2</c:v>
                </c:pt>
                <c:pt idx="10">
                  <c:v>2.5873754756263138E-2</c:v>
                </c:pt>
                <c:pt idx="11">
                  <c:v>2.2574841340030193E-2</c:v>
                </c:pt>
                <c:pt idx="12">
                  <c:v>2.4974927661805889E-2</c:v>
                </c:pt>
                <c:pt idx="13">
                  <c:v>1.9556389450183426E-2</c:v>
                </c:pt>
                <c:pt idx="14">
                  <c:v>1.9098743368877499E-2</c:v>
                </c:pt>
                <c:pt idx="15">
                  <c:v>1.670528070922625E-2</c:v>
                </c:pt>
                <c:pt idx="16">
                  <c:v>2.0959023130968524E-2</c:v>
                </c:pt>
              </c:numCache>
            </c:numRef>
          </c:val>
        </c:ser>
        <c:dLbls>
          <c:showLegendKey val="0"/>
          <c:showVal val="0"/>
          <c:showCatName val="0"/>
          <c:showSerName val="0"/>
          <c:showPercent val="0"/>
          <c:showBubbleSize val="0"/>
        </c:dLbls>
        <c:gapWidth val="70"/>
        <c:axId val="245828224"/>
        <c:axId val="245834112"/>
      </c:barChart>
      <c:catAx>
        <c:axId val="245828224"/>
        <c:scaling>
          <c:orientation val="minMax"/>
        </c:scaling>
        <c:delete val="0"/>
        <c:axPos val="b"/>
        <c:numFmt formatCode="General" sourceLinked="0"/>
        <c:majorTickMark val="out"/>
        <c:minorTickMark val="none"/>
        <c:tickLblPos val="nextTo"/>
        <c:txPr>
          <a:bodyPr rot="-5400000" vert="horz"/>
          <a:lstStyle/>
          <a:p>
            <a:pPr>
              <a:defRPr lang="es-EC">
                <a:latin typeface="Calibri Light" panose="020F0302020204030204" pitchFamily="34" charset="0"/>
              </a:defRPr>
            </a:pPr>
            <a:endParaRPr lang="es-EC"/>
          </a:p>
        </c:txPr>
        <c:crossAx val="245834112"/>
        <c:crosses val="autoZero"/>
        <c:auto val="1"/>
        <c:lblAlgn val="ctr"/>
        <c:lblOffset val="100"/>
        <c:noMultiLvlLbl val="0"/>
      </c:catAx>
      <c:valAx>
        <c:axId val="245834112"/>
        <c:scaling>
          <c:orientation val="minMax"/>
          <c:max val="4.0000000000000022E-2"/>
        </c:scaling>
        <c:delete val="1"/>
        <c:axPos val="l"/>
        <c:numFmt formatCode="0.0%" sourceLinked="1"/>
        <c:majorTickMark val="out"/>
        <c:minorTickMark val="none"/>
        <c:tickLblPos val="none"/>
        <c:crossAx val="245828224"/>
        <c:crosses val="autoZero"/>
        <c:crossBetween val="between"/>
      </c:valAx>
    </c:plotArea>
    <c:plotVisOnly val="1"/>
    <c:dispBlanksAs val="gap"/>
    <c:showDLblsOverMax val="0"/>
  </c:chart>
  <c:txPr>
    <a:bodyPr/>
    <a:lstStyle/>
    <a:p>
      <a:pPr algn="ctr">
        <a:defRPr lang="es-EC" sz="1400" b="0" i="0" u="none" strike="noStrike" kern="1200" baseline="0">
          <a:solidFill>
            <a:prstClr val="black"/>
          </a:solidFill>
          <a:latin typeface="+mn-lt"/>
          <a:ea typeface="+mn-ea"/>
          <a:cs typeface="+mn-cs"/>
        </a:defRPr>
      </a:pPr>
      <a:endParaRPr lang="es-EC"/>
    </a:p>
  </c:txPr>
  <c:externalData r:id="rId2">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1.6779117065775003E-2"/>
          <c:y val="0"/>
          <c:w val="0.98095973095737243"/>
          <c:h val="0.80441118628994956"/>
        </c:manualLayout>
      </c:layout>
      <c:barChart>
        <c:barDir val="col"/>
        <c:grouping val="stacked"/>
        <c:varyColors val="0"/>
        <c:ser>
          <c:idx val="0"/>
          <c:order val="0"/>
          <c:tx>
            <c:strRef>
              <c:f>Hoja1!$B$1</c:f>
              <c:strCache>
                <c:ptCount val="1"/>
                <c:pt idx="0">
                  <c:v>Tasa de Empleo Adecuado/Pleno</c:v>
                </c:pt>
              </c:strCache>
            </c:strRef>
          </c:tx>
          <c:spPr>
            <a:solidFill>
              <a:srgbClr val="005BA3"/>
            </a:solidFill>
          </c:spPr>
          <c:invertIfNegative val="0"/>
          <c:dLbls>
            <c:numFmt formatCode="0.0%" sourceLinked="0"/>
            <c:spPr>
              <a:noFill/>
              <a:ln>
                <a:noFill/>
              </a:ln>
              <a:effectLst/>
            </c:spPr>
            <c:txPr>
              <a:bodyPr rot="-5400000" vert="horz"/>
              <a:lstStyle/>
              <a:p>
                <a:pPr algn="ctr">
                  <a:defRPr lang="es-EC" sz="1400" b="0" i="0" u="none" strike="noStrike" kern="1200" baseline="0">
                    <a:solidFill>
                      <a:schemeClr val="bg1"/>
                    </a:solidFill>
                    <a:latin typeface="Calibri Light" panose="020F0302020204030204" pitchFamily="34" charset="0"/>
                    <a:ea typeface="Calibri"/>
                    <a:cs typeface="Calibri"/>
                  </a:defRPr>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0.23749571942484476</c:v>
                </c:pt>
                <c:pt idx="1">
                  <c:v>0.25259825110626144</c:v>
                </c:pt>
                <c:pt idx="2">
                  <c:v>0.21619285568885752</c:v>
                </c:pt>
                <c:pt idx="3">
                  <c:v>0.25920477544518006</c:v>
                </c:pt>
                <c:pt idx="4">
                  <c:v>0.25001235125560245</c:v>
                </c:pt>
                <c:pt idx="5">
                  <c:v>0.26004688680404159</c:v>
                </c:pt>
                <c:pt idx="6">
                  <c:v>0.28850068606531493</c:v>
                </c:pt>
                <c:pt idx="7">
                  <c:v>0.34406215156625319</c:v>
                </c:pt>
                <c:pt idx="8">
                  <c:v>0.30180004577407293</c:v>
                </c:pt>
                <c:pt idx="9">
                  <c:v>0.22444620599197346</c:v>
                </c:pt>
                <c:pt idx="10">
                  <c:v>0.22867512234880649</c:v>
                </c:pt>
                <c:pt idx="11">
                  <c:v>0.22565325271065373</c:v>
                </c:pt>
                <c:pt idx="12">
                  <c:v>0.27762689025419279</c:v>
                </c:pt>
                <c:pt idx="13">
                  <c:v>0.21319214704983286</c:v>
                </c:pt>
                <c:pt idx="14">
                  <c:v>0.22269470472834421</c:v>
                </c:pt>
                <c:pt idx="15">
                  <c:v>0.23626390475675713</c:v>
                </c:pt>
                <c:pt idx="16">
                  <c:v>0.25138745229408366</c:v>
                </c:pt>
              </c:numCache>
            </c:numRef>
          </c:val>
        </c:ser>
        <c:ser>
          <c:idx val="1"/>
          <c:order val="1"/>
          <c:tx>
            <c:strRef>
              <c:f>Hoja1!$C$1</c:f>
              <c:strCache>
                <c:ptCount val="1"/>
                <c:pt idx="0">
                  <c:v>Tasa de Subempleo</c:v>
                </c:pt>
              </c:strCache>
            </c:strRef>
          </c:tx>
          <c:spPr>
            <a:solidFill>
              <a:schemeClr val="tx2">
                <a:lumMod val="20000"/>
                <a:lumOff val="80000"/>
              </a:schemeClr>
            </a:solidFill>
          </c:spPr>
          <c:invertIfNegative val="0"/>
          <c:dLbls>
            <c:numFmt formatCode="0.0%" sourceLinked="0"/>
            <c:spPr>
              <a:noFill/>
              <a:ln>
                <a:noFill/>
              </a:ln>
              <a:effectLst/>
            </c:spPr>
            <c:txPr>
              <a:bodyPr rot="-5400000" vert="horz"/>
              <a:lstStyle/>
              <a:p>
                <a:pPr algn="ctr">
                  <a:defRPr lang="es-EC" sz="1400" b="0" i="0" u="none" strike="noStrike" kern="1200" baseline="0">
                    <a:solidFill>
                      <a:schemeClr val="tx1"/>
                    </a:solidFill>
                    <a:latin typeface="Calibri Light" panose="020F0302020204030204" pitchFamily="34" charset="0"/>
                    <a:ea typeface="Calibri"/>
                    <a:cs typeface="Calibri"/>
                  </a:defRPr>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c:formatCode>
                <c:ptCount val="17"/>
                <c:pt idx="0">
                  <c:v>0.22205166549837027</c:v>
                </c:pt>
                <c:pt idx="1">
                  <c:v>0.17954014917761199</c:v>
                </c:pt>
                <c:pt idx="2">
                  <c:v>0.18904207590767386</c:v>
                </c:pt>
                <c:pt idx="3">
                  <c:v>0.15590730469041106</c:v>
                </c:pt>
                <c:pt idx="4">
                  <c:v>0.13266957023082243</c:v>
                </c:pt>
                <c:pt idx="5">
                  <c:v>0.11772755407201886</c:v>
                </c:pt>
                <c:pt idx="6">
                  <c:v>0.14782695491629808</c:v>
                </c:pt>
                <c:pt idx="7">
                  <c:v>0.15297455994098388</c:v>
                </c:pt>
                <c:pt idx="8">
                  <c:v>0.16751806376279815</c:v>
                </c:pt>
                <c:pt idx="9">
                  <c:v>0.17208084473691326</c:v>
                </c:pt>
                <c:pt idx="10">
                  <c:v>0.18365945204951062</c:v>
                </c:pt>
                <c:pt idx="11">
                  <c:v>0.22144373600243508</c:v>
                </c:pt>
                <c:pt idx="12">
                  <c:v>0.22042142268958706</c:v>
                </c:pt>
                <c:pt idx="13">
                  <c:v>0.22198422584517538</c:v>
                </c:pt>
                <c:pt idx="14">
                  <c:v>0.23217515835216823</c:v>
                </c:pt>
                <c:pt idx="15">
                  <c:v>0.23038904622781245</c:v>
                </c:pt>
                <c:pt idx="16">
                  <c:v>0.22846222765365734</c:v>
                </c:pt>
              </c:numCache>
            </c:numRef>
          </c:val>
        </c:ser>
        <c:ser>
          <c:idx val="2"/>
          <c:order val="2"/>
          <c:tx>
            <c:strRef>
              <c:f>Hoja1!$D$1</c:f>
              <c:strCache>
                <c:ptCount val="1"/>
                <c:pt idx="0">
                  <c:v>Tasa de Otro empleo no Pleno</c:v>
                </c:pt>
              </c:strCache>
            </c:strRef>
          </c:tx>
          <c:spPr>
            <a:solidFill>
              <a:schemeClr val="tx2"/>
            </a:solidFill>
          </c:spPr>
          <c:invertIfNegative val="0"/>
          <c:dLbls>
            <c:numFmt formatCode="0.0%" sourceLinked="0"/>
            <c:spPr>
              <a:noFill/>
              <a:ln>
                <a:noFill/>
              </a:ln>
              <a:effectLst/>
            </c:spPr>
            <c:txPr>
              <a:bodyPr rot="-5400000" vert="horz"/>
              <a:lstStyle/>
              <a:p>
                <a:pPr algn="ctr">
                  <a:defRPr lang="es-EC" sz="1400" b="0" i="0" u="none" strike="noStrike" kern="1200" baseline="0">
                    <a:solidFill>
                      <a:srgbClr val="FFFFFF"/>
                    </a:solidFill>
                    <a:latin typeface="Calibri Light" panose="020F0302020204030204" pitchFamily="34" charset="0"/>
                    <a:ea typeface="Calibri"/>
                    <a:cs typeface="Calibri"/>
                  </a:defRPr>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Hoja1!$D$2:$D$29</c:f>
              <c:numCache>
                <c:formatCode>0.0%</c:formatCode>
                <c:ptCount val="17"/>
                <c:pt idx="0">
                  <c:v>0.34080991966776408</c:v>
                </c:pt>
                <c:pt idx="1">
                  <c:v>0.38432880925107854</c:v>
                </c:pt>
                <c:pt idx="2">
                  <c:v>0.38445311398950893</c:v>
                </c:pt>
                <c:pt idx="3">
                  <c:v>0.39001465338984809</c:v>
                </c:pt>
                <c:pt idx="4">
                  <c:v>0.45104385160066007</c:v>
                </c:pt>
                <c:pt idx="5">
                  <c:v>0.44744758615308505</c:v>
                </c:pt>
                <c:pt idx="6">
                  <c:v>0.40056880728069766</c:v>
                </c:pt>
                <c:pt idx="7">
                  <c:v>0.34758860659886093</c:v>
                </c:pt>
                <c:pt idx="8">
                  <c:v>0.349873960327926</c:v>
                </c:pt>
                <c:pt idx="9">
                  <c:v>0.37667996130915621</c:v>
                </c:pt>
                <c:pt idx="10">
                  <c:v>0.36380870455170317</c:v>
                </c:pt>
                <c:pt idx="11">
                  <c:v>0.32717914943980242</c:v>
                </c:pt>
                <c:pt idx="12">
                  <c:v>0.31853043419318999</c:v>
                </c:pt>
                <c:pt idx="13">
                  <c:v>0.32887054799816462</c:v>
                </c:pt>
                <c:pt idx="14">
                  <c:v>0.32084977308850327</c:v>
                </c:pt>
                <c:pt idx="15">
                  <c:v>0.31845830013453869</c:v>
                </c:pt>
                <c:pt idx="16">
                  <c:v>0.32306175083645983</c:v>
                </c:pt>
              </c:numCache>
            </c:numRef>
          </c:val>
        </c:ser>
        <c:ser>
          <c:idx val="3"/>
          <c:order val="3"/>
          <c:tx>
            <c:strRef>
              <c:f>Hoja1!$E$1</c:f>
              <c:strCache>
                <c:ptCount val="1"/>
                <c:pt idx="0">
                  <c:v>Tasa de empleo no remunerado</c:v>
                </c:pt>
              </c:strCache>
            </c:strRef>
          </c:tx>
          <c:spPr>
            <a:solidFill>
              <a:schemeClr val="bg1">
                <a:lumMod val="65000"/>
              </a:schemeClr>
            </a:solidFill>
            <a:ln>
              <a:noFill/>
            </a:ln>
          </c:spPr>
          <c:invertIfNegative val="0"/>
          <c:dLbls>
            <c:numFmt formatCode="0.0%" sourceLinked="0"/>
            <c:spPr>
              <a:noFill/>
              <a:ln>
                <a:noFill/>
              </a:ln>
              <a:effectLst/>
            </c:spPr>
            <c:txPr>
              <a:bodyPr/>
              <a:lstStyle/>
              <a:p>
                <a:pPr algn="ctr">
                  <a:defRPr lang="es-EC" sz="1400" b="0" i="0" u="none" strike="noStrike" kern="1200" baseline="0">
                    <a:solidFill>
                      <a:srgbClr val="000000"/>
                    </a:solidFill>
                    <a:latin typeface="Calibri Light" panose="020F0302020204030204" pitchFamily="34" charset="0"/>
                    <a:ea typeface="Calibri"/>
                    <a:cs typeface="Calibri"/>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Hoja1!$E$2:$E$29</c:f>
              <c:numCache>
                <c:formatCode>0.0%</c:formatCode>
                <c:ptCount val="17"/>
                <c:pt idx="0">
                  <c:v>0.16181161241075695</c:v>
                </c:pt>
                <c:pt idx="1">
                  <c:v>0.15215975599573159</c:v>
                </c:pt>
                <c:pt idx="2">
                  <c:v>0.17153452834040223</c:v>
                </c:pt>
                <c:pt idx="3">
                  <c:v>0.16540041776354042</c:v>
                </c:pt>
                <c:pt idx="4">
                  <c:v>0.14042714662119551</c:v>
                </c:pt>
                <c:pt idx="5">
                  <c:v>0.1479138806534635</c:v>
                </c:pt>
                <c:pt idx="6">
                  <c:v>0.13607001737172414</c:v>
                </c:pt>
                <c:pt idx="7">
                  <c:v>0.13174608808037033</c:v>
                </c:pt>
                <c:pt idx="8">
                  <c:v>0.15004564759919289</c:v>
                </c:pt>
                <c:pt idx="9">
                  <c:v>0.20264250049133231</c:v>
                </c:pt>
                <c:pt idx="10">
                  <c:v>0.19583657458826309</c:v>
                </c:pt>
                <c:pt idx="11">
                  <c:v>0.20119459798455788</c:v>
                </c:pt>
                <c:pt idx="12">
                  <c:v>0.15727291224281903</c:v>
                </c:pt>
                <c:pt idx="13">
                  <c:v>0.21590307010872919</c:v>
                </c:pt>
                <c:pt idx="14">
                  <c:v>0.20426276314816916</c:v>
                </c:pt>
                <c:pt idx="15">
                  <c:v>0.19796741842961296</c:v>
                </c:pt>
                <c:pt idx="16">
                  <c:v>0.17588707039526644</c:v>
                </c:pt>
              </c:numCache>
            </c:numRef>
          </c:val>
        </c:ser>
        <c:dLbls>
          <c:showLegendKey val="0"/>
          <c:showVal val="0"/>
          <c:showCatName val="0"/>
          <c:showSerName val="0"/>
          <c:showPercent val="0"/>
          <c:showBubbleSize val="0"/>
        </c:dLbls>
        <c:gapWidth val="70"/>
        <c:overlap val="100"/>
        <c:axId val="245476736"/>
        <c:axId val="245490816"/>
      </c:barChart>
      <c:catAx>
        <c:axId val="245476736"/>
        <c:scaling>
          <c:orientation val="minMax"/>
        </c:scaling>
        <c:delete val="0"/>
        <c:axPos val="b"/>
        <c:numFmt formatCode="General" sourceLinked="1"/>
        <c:majorTickMark val="out"/>
        <c:minorTickMark val="none"/>
        <c:tickLblPos val="nextTo"/>
        <c:txPr>
          <a:bodyPr rot="-5400000" vert="horz"/>
          <a:lstStyle/>
          <a:p>
            <a:pPr algn="ctr">
              <a:defRPr lang="es-EC" sz="1400" b="0" i="0" u="none" strike="noStrike" kern="1200" baseline="0">
                <a:solidFill>
                  <a:srgbClr val="000000"/>
                </a:solidFill>
                <a:latin typeface="Calibri Light" panose="020F0302020204030204" pitchFamily="34" charset="0"/>
                <a:ea typeface="Calibri"/>
                <a:cs typeface="Calibri"/>
              </a:defRPr>
            </a:pPr>
            <a:endParaRPr lang="es-EC"/>
          </a:p>
        </c:txPr>
        <c:crossAx val="245490816"/>
        <c:crosses val="autoZero"/>
        <c:auto val="0"/>
        <c:lblAlgn val="ctr"/>
        <c:lblOffset val="100"/>
        <c:noMultiLvlLbl val="0"/>
      </c:catAx>
      <c:valAx>
        <c:axId val="245490816"/>
        <c:scaling>
          <c:orientation val="minMax"/>
          <c:max val="1"/>
        </c:scaling>
        <c:delete val="1"/>
        <c:axPos val="l"/>
        <c:numFmt formatCode="0.0%" sourceLinked="1"/>
        <c:majorTickMark val="out"/>
        <c:minorTickMark val="none"/>
        <c:tickLblPos val="none"/>
        <c:crossAx val="245476736"/>
        <c:crosses val="autoZero"/>
        <c:crossBetween val="between"/>
      </c:valAx>
    </c:plotArea>
    <c:legend>
      <c:legendPos val="b"/>
      <c:layout>
        <c:manualLayout>
          <c:xMode val="edge"/>
          <c:yMode val="edge"/>
          <c:x val="6.0997117400419333E-2"/>
          <c:y val="0.92554655430006749"/>
          <c:w val="0.9"/>
          <c:h val="5.4033647470209334E-2"/>
        </c:manualLayout>
      </c:layout>
      <c:overlay val="0"/>
      <c:txPr>
        <a:bodyPr/>
        <a:lstStyle/>
        <a:p>
          <a:pPr algn="ctr">
            <a:defRPr lang="es-EC" sz="1400" b="0" i="0" u="none" strike="noStrike" kern="1200" baseline="0">
              <a:solidFill>
                <a:srgbClr val="000000"/>
              </a:solidFill>
              <a:latin typeface="Calibri Light" panose="020F0302020204030204" pitchFamily="34" charset="0"/>
              <a:ea typeface="Calibri"/>
              <a:cs typeface="Calibri"/>
            </a:defRPr>
          </a:pPr>
          <a:endParaRPr lang="es-EC"/>
        </a:p>
      </c:txPr>
    </c:legend>
    <c:plotVisOnly val="1"/>
    <c:dispBlanksAs val="gap"/>
    <c:showDLblsOverMax val="0"/>
  </c:chart>
  <c:spPr>
    <a:noFill/>
  </c:spPr>
  <c:txPr>
    <a:bodyPr/>
    <a:lstStyle/>
    <a:p>
      <a:pPr algn="ctr">
        <a:defRPr lang="es-EC" sz="1400" b="0" i="0" u="none" strike="noStrike" kern="1200" baseline="0">
          <a:solidFill>
            <a:srgbClr val="000000"/>
          </a:solidFill>
          <a:latin typeface="Calibri"/>
          <a:ea typeface="Calibri"/>
          <a:cs typeface="Calibri"/>
        </a:defRPr>
      </a:pPr>
      <a:endParaRPr lang="es-EC"/>
    </a:p>
  </c:txPr>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1011151739983806E-2"/>
          <c:y val="0.16454877632874937"/>
          <c:w val="0.97898886027588994"/>
          <c:h val="0.6185449418422414"/>
        </c:manualLayout>
      </c:layout>
      <c:lineChart>
        <c:grouping val="standard"/>
        <c:varyColors val="0"/>
        <c:ser>
          <c:idx val="0"/>
          <c:order val="0"/>
          <c:tx>
            <c:strRef>
              <c:f>Hoja1!$B$1</c:f>
              <c:strCache>
                <c:ptCount val="1"/>
                <c:pt idx="0">
                  <c:v>Hombre</c:v>
                </c:pt>
              </c:strCache>
            </c:strRef>
          </c:tx>
          <c:spPr>
            <a:ln>
              <a:solidFill>
                <a:srgbClr val="00CC99"/>
              </a:solidFill>
            </a:ln>
          </c:spPr>
          <c:marker>
            <c:spPr>
              <a:solidFill>
                <a:srgbClr val="00CC99"/>
              </a:solidFill>
              <a:ln>
                <a:solidFill>
                  <a:srgbClr val="00CC99"/>
                </a:solidFill>
              </a:ln>
            </c:spPr>
          </c:marker>
          <c:dLbls>
            <c:dLbl>
              <c:idx val="11"/>
              <c:layout>
                <c:manualLayout>
                  <c:x val="-3.2184602523180013E-2"/>
                  <c:y val="-5.877941331645036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5"/>
              <c:layout>
                <c:manualLayout>
                  <c:x val="-2.7867676538355642E-2"/>
                  <c:y val="-4.247991976876257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6"/>
              <c:layout>
                <c:manualLayout>
                  <c:x val="-4.8629862382440596E-3"/>
                  <c:y val="-4.832110708437135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7"/>
              <c:layout>
                <c:manualLayout>
                  <c:x val="-4.064806003841763E-2"/>
                  <c:y val="-3.663873245315379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9"/>
              <c:layout>
                <c:manualLayout>
                  <c:x val="-4.5760213438442429E-2"/>
                  <c:y val="-4.832110708437135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0.00%</c:formatCode>
                <c:ptCount val="17"/>
                <c:pt idx="0">
                  <c:v>0.96163393715175227</c:v>
                </c:pt>
                <c:pt idx="1">
                  <c:v>0.9565072035290797</c:v>
                </c:pt>
                <c:pt idx="2">
                  <c:v>0.94832074326906424</c:v>
                </c:pt>
                <c:pt idx="3">
                  <c:v>0.95906435379622579</c:v>
                </c:pt>
                <c:pt idx="4">
                  <c:v>0.96686645743149324</c:v>
                </c:pt>
                <c:pt idx="5">
                  <c:v>0.96326805755042744</c:v>
                </c:pt>
                <c:pt idx="6">
                  <c:v>0.96639336101913031</c:v>
                </c:pt>
                <c:pt idx="7">
                  <c:v>0.96917713019597196</c:v>
                </c:pt>
                <c:pt idx="8">
                  <c:v>0.96113943633979004</c:v>
                </c:pt>
                <c:pt idx="9">
                  <c:v>0.95564631671987899</c:v>
                </c:pt>
                <c:pt idx="10">
                  <c:v>0.95966778404757891</c:v>
                </c:pt>
                <c:pt idx="11">
                  <c:v>0.9583601921064604</c:v>
                </c:pt>
                <c:pt idx="12">
                  <c:v>0.95486296961356443</c:v>
                </c:pt>
                <c:pt idx="13">
                  <c:v>0.96418176302348169</c:v>
                </c:pt>
                <c:pt idx="14">
                  <c:v>0.96529836179817397</c:v>
                </c:pt>
                <c:pt idx="15">
                  <c:v>0.96829359048201236</c:v>
                </c:pt>
                <c:pt idx="16">
                  <c:v>0.9640994138607748</c:v>
                </c:pt>
              </c:numCache>
            </c:numRef>
          </c:val>
          <c:smooth val="0"/>
        </c:ser>
        <c:ser>
          <c:idx val="1"/>
          <c:order val="1"/>
          <c:tx>
            <c:strRef>
              <c:f>Hoja1!$C$1</c:f>
              <c:strCache>
                <c:ptCount val="1"/>
                <c:pt idx="0">
                  <c:v>Mujer</c:v>
                </c:pt>
              </c:strCache>
            </c:strRef>
          </c:tx>
          <c:spPr>
            <a:ln>
              <a:solidFill>
                <a:srgbClr val="FF0066"/>
              </a:solidFill>
            </a:ln>
          </c:spPr>
          <c:marker>
            <c:spPr>
              <a:solidFill>
                <a:srgbClr val="FF0066"/>
              </a:solidFill>
              <a:ln>
                <a:solidFill>
                  <a:srgbClr val="FF0066"/>
                </a:solidFill>
              </a:ln>
            </c:spPr>
          </c:marker>
          <c:dLbls>
            <c:dLbl>
              <c:idx val="11"/>
              <c:layout>
                <c:manualLayout>
                  <c:x val="-3.2184602523180013E-2"/>
                  <c:y val="6.883032605254858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0.00%</c:formatCode>
                <c:ptCount val="17"/>
                <c:pt idx="0">
                  <c:v>0.93286702102840091</c:v>
                </c:pt>
                <c:pt idx="1">
                  <c:v>0.9169286656494624</c:v>
                </c:pt>
                <c:pt idx="2">
                  <c:v>0.9160794990852591</c:v>
                </c:pt>
                <c:pt idx="3">
                  <c:v>0.93559808278292456</c:v>
                </c:pt>
                <c:pt idx="4">
                  <c:v>0.94433028544543673</c:v>
                </c:pt>
                <c:pt idx="5">
                  <c:v>0.95189930813793111</c:v>
                </c:pt>
                <c:pt idx="6">
                  <c:v>0.94626188336934514</c:v>
                </c:pt>
                <c:pt idx="7">
                  <c:v>0.95132959290082908</c:v>
                </c:pt>
                <c:pt idx="8">
                  <c:v>0.93934953648408392</c:v>
                </c:pt>
                <c:pt idx="9">
                  <c:v>0.92582199967738754</c:v>
                </c:pt>
                <c:pt idx="10">
                  <c:v>0.92921198278092032</c:v>
                </c:pt>
                <c:pt idx="11">
                  <c:v>0.9342520060218108</c:v>
                </c:pt>
                <c:pt idx="12">
                  <c:v>0.93815089729987933</c:v>
                </c:pt>
                <c:pt idx="13">
                  <c:v>0.94522611390092248</c:v>
                </c:pt>
                <c:pt idx="14">
                  <c:v>0.94140021457710488</c:v>
                </c:pt>
                <c:pt idx="15">
                  <c:v>0.94565968597795613</c:v>
                </c:pt>
                <c:pt idx="16">
                  <c:v>0.9396588382003721</c:v>
                </c:pt>
              </c:numCache>
            </c:numRef>
          </c:val>
          <c:smooth val="0"/>
        </c:ser>
        <c:dLbls>
          <c:showLegendKey val="0"/>
          <c:showVal val="0"/>
          <c:showCatName val="0"/>
          <c:showSerName val="0"/>
          <c:showPercent val="0"/>
          <c:showBubbleSize val="0"/>
        </c:dLbls>
        <c:marker val="1"/>
        <c:smooth val="0"/>
        <c:axId val="245592448"/>
        <c:axId val="245593984"/>
      </c:lineChart>
      <c:catAx>
        <c:axId val="245592448"/>
        <c:scaling>
          <c:orientation val="minMax"/>
        </c:scaling>
        <c:delete val="0"/>
        <c:axPos val="b"/>
        <c:numFmt formatCode="General" sourceLinked="0"/>
        <c:majorTickMark val="out"/>
        <c:minorTickMark val="none"/>
        <c:tickLblPos val="nextTo"/>
        <c:txPr>
          <a:bodyPr rot="-5400000" vert="horz"/>
          <a:lstStyle/>
          <a:p>
            <a:pPr>
              <a:defRPr lang="es-EC">
                <a:latin typeface="Calibri Light" panose="020F0302020204030204" pitchFamily="34" charset="0"/>
              </a:defRPr>
            </a:pPr>
            <a:endParaRPr lang="es-EC"/>
          </a:p>
        </c:txPr>
        <c:crossAx val="245593984"/>
        <c:crosses val="autoZero"/>
        <c:auto val="1"/>
        <c:lblAlgn val="ctr"/>
        <c:lblOffset val="100"/>
        <c:noMultiLvlLbl val="0"/>
      </c:catAx>
      <c:valAx>
        <c:axId val="245593984"/>
        <c:scaling>
          <c:orientation val="minMax"/>
        </c:scaling>
        <c:delete val="1"/>
        <c:axPos val="l"/>
        <c:numFmt formatCode="0.00%" sourceLinked="1"/>
        <c:majorTickMark val="out"/>
        <c:minorTickMark val="none"/>
        <c:tickLblPos val="none"/>
        <c:crossAx val="245592448"/>
        <c:crosses val="autoZero"/>
        <c:crossBetween val="between"/>
      </c:valAx>
    </c:plotArea>
    <c:legend>
      <c:legendPos val="b"/>
      <c:legendEntry>
        <c:idx val="0"/>
        <c:txPr>
          <a:bodyPr/>
          <a:lstStyle/>
          <a:p>
            <a:pPr>
              <a:defRPr lang="es-EC" sz="1400" b="0" i="0" u="none" strike="noStrike" kern="1200" baseline="0">
                <a:solidFill>
                  <a:prstClr val="black"/>
                </a:solidFill>
                <a:latin typeface="+mn-lt"/>
                <a:ea typeface="+mn-ea"/>
                <a:cs typeface="+mn-cs"/>
              </a:defRPr>
            </a:pPr>
            <a:endParaRPr lang="es-EC"/>
          </a:p>
        </c:txPr>
      </c:legendEntry>
      <c:layout>
        <c:manualLayout>
          <c:xMode val="edge"/>
          <c:yMode val="edge"/>
          <c:x val="0.38452410279695182"/>
          <c:y val="0.91875897291840092"/>
          <c:w val="0.21561533420602252"/>
          <c:h val="8.1240973225197188E-2"/>
        </c:manualLayout>
      </c:layout>
      <c:overlay val="0"/>
      <c:txPr>
        <a:bodyPr/>
        <a:lstStyle/>
        <a:p>
          <a:pPr>
            <a:defRPr lang="es-EC" sz="1400" b="0" i="0" u="none" strike="noStrike" kern="1200" baseline="0">
              <a:solidFill>
                <a:prstClr val="black"/>
              </a:solidFill>
              <a:latin typeface="+mn-lt"/>
              <a:ea typeface="+mn-ea"/>
              <a:cs typeface="+mn-cs"/>
            </a:defRPr>
          </a:pPr>
          <a:endParaRPr lang="es-EC"/>
        </a:p>
      </c:txPr>
    </c:legend>
    <c:plotVisOnly val="1"/>
    <c:dispBlanksAs val="gap"/>
    <c:showDLblsOverMax val="0"/>
  </c:chart>
  <c:txPr>
    <a:bodyPr/>
    <a:lstStyle/>
    <a:p>
      <a:pPr algn="ctr">
        <a:defRPr lang="es-EC" sz="1400" b="0" i="0" u="none" strike="noStrike" kern="1200" baseline="0">
          <a:solidFill>
            <a:prstClr val="black"/>
          </a:solidFill>
          <a:latin typeface="+mn-lt"/>
          <a:ea typeface="+mn-ea"/>
          <a:cs typeface="+mn-cs"/>
        </a:defRPr>
      </a:pPr>
      <a:endParaRPr lang="es-EC"/>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230126716375345E-2"/>
          <c:y val="1.9255669809232431E-2"/>
          <c:w val="0.97153974656724928"/>
          <c:h val="0.69774380220514554"/>
        </c:manualLayout>
      </c:layout>
      <c:lineChart>
        <c:grouping val="standard"/>
        <c:varyColors val="0"/>
        <c:ser>
          <c:idx val="0"/>
          <c:order val="0"/>
          <c:tx>
            <c:strRef>
              <c:f>Hoja1!$B$1</c:f>
              <c:strCache>
                <c:ptCount val="1"/>
                <c:pt idx="0">
                  <c:v>Empleado Público</c:v>
                </c:pt>
              </c:strCache>
            </c:strRef>
          </c:tx>
          <c:spPr>
            <a:ln w="47625">
              <a:solidFill>
                <a:schemeClr val="accent6">
                  <a:lumMod val="75000"/>
                </a:schemeClr>
              </a:solidFill>
            </a:ln>
          </c:spPr>
          <c:marker>
            <c:symbol val="diamond"/>
            <c:size val="9"/>
            <c:spPr>
              <a:solidFill>
                <a:schemeClr val="accent6">
                  <a:lumMod val="75000"/>
                </a:schemeClr>
              </a:solidFill>
              <a:ln>
                <a:solidFill>
                  <a:schemeClr val="accent6">
                    <a:lumMod val="75000"/>
                  </a:schemeClr>
                </a:solidFill>
              </a:ln>
            </c:spPr>
          </c:marker>
          <c:dLbls>
            <c:spPr>
              <a:noFill/>
              <a:ln>
                <a:noFill/>
              </a:ln>
              <a:effectLst/>
            </c:spPr>
            <c:txPr>
              <a:bodyPr wrap="square" lIns="38100" tIns="19050" rIns="38100" bIns="19050" anchor="ctr">
                <a:spAutoFit/>
              </a:bodyPr>
              <a:lstStyle/>
              <a:p>
                <a:pPr>
                  <a:defRPr lang="es-EC" sz="1200">
                    <a:latin typeface="Calibri Light" panose="020F0302020204030204" pitchFamily="34" charset="0"/>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7.6450687346693663E-2</c:v>
                </c:pt>
                <c:pt idx="1">
                  <c:v>8.2000262949704153E-2</c:v>
                </c:pt>
                <c:pt idx="2">
                  <c:v>8.2330762400707996E-2</c:v>
                </c:pt>
                <c:pt idx="3">
                  <c:v>9.4197547164180995E-2</c:v>
                </c:pt>
                <c:pt idx="4">
                  <c:v>9.2450711812003553E-2</c:v>
                </c:pt>
                <c:pt idx="5">
                  <c:v>9.0898502758160443E-2</c:v>
                </c:pt>
                <c:pt idx="6">
                  <c:v>9.3486011841569058E-2</c:v>
                </c:pt>
                <c:pt idx="7">
                  <c:v>9.468989016293626E-2</c:v>
                </c:pt>
                <c:pt idx="8">
                  <c:v>9.6528052242455337E-2</c:v>
                </c:pt>
                <c:pt idx="9">
                  <c:v>9.6871163779668534E-2</c:v>
                </c:pt>
                <c:pt idx="10">
                  <c:v>9.0228893613847644E-2</c:v>
                </c:pt>
                <c:pt idx="11">
                  <c:v>9.0479714767632252E-2</c:v>
                </c:pt>
                <c:pt idx="12">
                  <c:v>8.9639138172106947E-2</c:v>
                </c:pt>
                <c:pt idx="13">
                  <c:v>8.6867931508068652E-2</c:v>
                </c:pt>
                <c:pt idx="14">
                  <c:v>8.8594995930848089E-2</c:v>
                </c:pt>
                <c:pt idx="15">
                  <c:v>9.0847440395195919E-2</c:v>
                </c:pt>
                <c:pt idx="16">
                  <c:v>9.3202697823415045E-2</c:v>
                </c:pt>
              </c:numCache>
            </c:numRef>
          </c:val>
          <c:smooth val="0"/>
        </c:ser>
        <c:ser>
          <c:idx val="1"/>
          <c:order val="1"/>
          <c:tx>
            <c:strRef>
              <c:f>Hoja1!$C$1</c:f>
              <c:strCache>
                <c:ptCount val="1"/>
                <c:pt idx="0">
                  <c:v>Empleado Privado</c:v>
                </c:pt>
              </c:strCache>
            </c:strRef>
          </c:tx>
          <c:spPr>
            <a:ln w="47625">
              <a:solidFill>
                <a:schemeClr val="tx1">
                  <a:lumMod val="50000"/>
                  <a:lumOff val="50000"/>
                </a:schemeClr>
              </a:solidFill>
            </a:ln>
          </c:spPr>
          <c:marker>
            <c:symbol val="square"/>
            <c:size val="9"/>
            <c:spPr>
              <a:solidFill>
                <a:schemeClr val="tx1">
                  <a:lumMod val="50000"/>
                  <a:lumOff val="50000"/>
                </a:schemeClr>
              </a:solidFill>
              <a:ln>
                <a:solidFill>
                  <a:schemeClr val="accent6"/>
                </a:solidFill>
              </a:ln>
            </c:spPr>
          </c:marker>
          <c:dLbls>
            <c:spPr>
              <a:noFill/>
              <a:ln>
                <a:noFill/>
              </a:ln>
              <a:effectLst/>
            </c:spPr>
            <c:txPr>
              <a:bodyPr wrap="square" lIns="38100" tIns="19050" rIns="38100" bIns="19050" anchor="ctr">
                <a:spAutoFit/>
              </a:bodyPr>
              <a:lstStyle/>
              <a:p>
                <a:pPr>
                  <a:defRPr lang="es-EC" sz="1200">
                    <a:latin typeface="Calibri Light" panose="020F0302020204030204" pitchFamily="34" charset="0"/>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c:formatCode>
                <c:ptCount val="17"/>
                <c:pt idx="0">
                  <c:v>0.92354931265330653</c:v>
                </c:pt>
                <c:pt idx="1">
                  <c:v>0.91799973705030102</c:v>
                </c:pt>
                <c:pt idx="2">
                  <c:v>0.9176692375992852</c:v>
                </c:pt>
                <c:pt idx="3">
                  <c:v>0.90580245283580962</c:v>
                </c:pt>
                <c:pt idx="4">
                  <c:v>0.90754928818799385</c:v>
                </c:pt>
                <c:pt idx="5">
                  <c:v>0.9091014972418443</c:v>
                </c:pt>
                <c:pt idx="6">
                  <c:v>0.9065139881584372</c:v>
                </c:pt>
                <c:pt idx="7">
                  <c:v>0.90531010983706617</c:v>
                </c:pt>
                <c:pt idx="8">
                  <c:v>0.90347194775757023</c:v>
                </c:pt>
                <c:pt idx="9">
                  <c:v>0.90312883622032702</c:v>
                </c:pt>
                <c:pt idx="10">
                  <c:v>0.90977110638616054</c:v>
                </c:pt>
                <c:pt idx="11">
                  <c:v>0.90952028523236261</c:v>
                </c:pt>
                <c:pt idx="12">
                  <c:v>0.91036086182788456</c:v>
                </c:pt>
                <c:pt idx="13">
                  <c:v>0.91313206849192485</c:v>
                </c:pt>
                <c:pt idx="14">
                  <c:v>0.91140500406915603</c:v>
                </c:pt>
                <c:pt idx="15">
                  <c:v>0.90915255960479469</c:v>
                </c:pt>
                <c:pt idx="16">
                  <c:v>0.90679730217658738</c:v>
                </c:pt>
              </c:numCache>
            </c:numRef>
          </c:val>
          <c:smooth val="0"/>
        </c:ser>
        <c:dLbls>
          <c:showLegendKey val="0"/>
          <c:showVal val="1"/>
          <c:showCatName val="0"/>
          <c:showSerName val="0"/>
          <c:showPercent val="0"/>
          <c:showBubbleSize val="0"/>
        </c:dLbls>
        <c:marker val="1"/>
        <c:smooth val="0"/>
        <c:axId val="250885632"/>
        <c:axId val="250887168"/>
      </c:lineChart>
      <c:catAx>
        <c:axId val="250885632"/>
        <c:scaling>
          <c:orientation val="minMax"/>
        </c:scaling>
        <c:delete val="0"/>
        <c:axPos val="b"/>
        <c:numFmt formatCode="General" sourceLinked="0"/>
        <c:majorTickMark val="out"/>
        <c:minorTickMark val="none"/>
        <c:tickLblPos val="nextTo"/>
        <c:txPr>
          <a:bodyPr rot="-5400000" vert="horz"/>
          <a:lstStyle/>
          <a:p>
            <a:pPr>
              <a:defRPr lang="es-EC">
                <a:latin typeface="Calibri Light" panose="020F0302020204030204" pitchFamily="34" charset="0"/>
              </a:defRPr>
            </a:pPr>
            <a:endParaRPr lang="es-EC"/>
          </a:p>
        </c:txPr>
        <c:crossAx val="250887168"/>
        <c:crosses val="autoZero"/>
        <c:auto val="1"/>
        <c:lblAlgn val="ctr"/>
        <c:lblOffset val="100"/>
        <c:noMultiLvlLbl val="0"/>
      </c:catAx>
      <c:valAx>
        <c:axId val="250887168"/>
        <c:scaling>
          <c:orientation val="minMax"/>
        </c:scaling>
        <c:delete val="1"/>
        <c:axPos val="l"/>
        <c:numFmt formatCode="###0.0%" sourceLinked="1"/>
        <c:majorTickMark val="out"/>
        <c:minorTickMark val="none"/>
        <c:tickLblPos val="none"/>
        <c:crossAx val="250885632"/>
        <c:crosses val="autoZero"/>
        <c:crossBetween val="between"/>
      </c:valAx>
    </c:plotArea>
    <c:legend>
      <c:legendPos val="b"/>
      <c:layout>
        <c:manualLayout>
          <c:xMode val="edge"/>
          <c:yMode val="edge"/>
          <c:x val="0.29016257181273686"/>
          <c:y val="0.91874988306047456"/>
          <c:w val="0.43778592674082345"/>
          <c:h val="8.1250000000000003E-2"/>
        </c:manualLayout>
      </c:layout>
      <c:overlay val="0"/>
      <c:txPr>
        <a:bodyPr/>
        <a:lstStyle/>
        <a:p>
          <a:pPr>
            <a:defRPr lang="es-EC" sz="1400" b="0" i="0" u="none" strike="noStrike" kern="1200" baseline="0">
              <a:solidFill>
                <a:prstClr val="black"/>
              </a:solidFill>
              <a:latin typeface="Calibri Light" panose="020F0302020204030204" pitchFamily="34" charset="0"/>
              <a:ea typeface="+mn-ea"/>
              <a:cs typeface="+mn-cs"/>
            </a:defRPr>
          </a:pPr>
          <a:endParaRPr lang="es-EC"/>
        </a:p>
      </c:txPr>
    </c:legend>
    <c:plotVisOnly val="1"/>
    <c:dispBlanksAs val="gap"/>
    <c:showDLblsOverMax val="0"/>
  </c:chart>
  <c:spPr>
    <a:noFill/>
  </c:spPr>
  <c:txPr>
    <a:bodyPr/>
    <a:lstStyle/>
    <a:p>
      <a:pPr algn="ctr">
        <a:defRPr lang="es-EC" sz="1400" b="0" i="0" u="none" strike="noStrike" kern="1200" baseline="0">
          <a:solidFill>
            <a:prstClr val="black"/>
          </a:solidFill>
          <a:latin typeface="+mn-lt"/>
          <a:ea typeface="+mn-ea"/>
          <a:cs typeface="+mn-cs"/>
        </a:defRPr>
      </a:pPr>
      <a:endParaRPr lang="es-EC"/>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230126716375345E-2"/>
          <c:y val="0.12910165484633571"/>
          <c:w val="0.97153974656724928"/>
          <c:h val="0.54951949783357412"/>
        </c:manualLayout>
      </c:layout>
      <c:lineChart>
        <c:grouping val="standard"/>
        <c:varyColors val="0"/>
        <c:ser>
          <c:idx val="0"/>
          <c:order val="0"/>
          <c:tx>
            <c:strRef>
              <c:f>Hoja1!$B$1</c:f>
              <c:strCache>
                <c:ptCount val="1"/>
                <c:pt idx="0">
                  <c:v>Empleado Público</c:v>
                </c:pt>
              </c:strCache>
            </c:strRef>
          </c:tx>
          <c:spPr>
            <a:ln w="47625">
              <a:solidFill>
                <a:schemeClr val="accent6">
                  <a:lumMod val="75000"/>
                </a:schemeClr>
              </a:solidFill>
            </a:ln>
          </c:spPr>
          <c:marker>
            <c:symbol val="diamond"/>
            <c:size val="9"/>
            <c:spPr>
              <a:solidFill>
                <a:schemeClr val="accent6">
                  <a:lumMod val="75000"/>
                </a:schemeClr>
              </a:solidFill>
              <a:ln>
                <a:solidFill>
                  <a:schemeClr val="accent6">
                    <a:lumMod val="75000"/>
                  </a:schemeClr>
                </a:solidFill>
              </a:ln>
            </c:spPr>
          </c:marker>
          <c:dLbls>
            <c:spPr>
              <a:noFill/>
              <a:ln>
                <a:noFill/>
              </a:ln>
              <a:effectLst/>
            </c:spPr>
            <c:txPr>
              <a:bodyPr wrap="square" lIns="38100" tIns="19050" rIns="38100" bIns="19050" anchor="ctr">
                <a:spAutoFit/>
              </a:bodyPr>
              <a:lstStyle/>
              <a:p>
                <a:pPr>
                  <a:defRPr lang="es-EC" sz="1200">
                    <a:latin typeface="Calibri Light" panose="020F0302020204030204" pitchFamily="34" charset="0"/>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0.15058945460910447</c:v>
                </c:pt>
                <c:pt idx="1">
                  <c:v>0.15683327252287951</c:v>
                </c:pt>
                <c:pt idx="2">
                  <c:v>0.16225590753112384</c:v>
                </c:pt>
                <c:pt idx="3">
                  <c:v>0.17969476406080306</c:v>
                </c:pt>
                <c:pt idx="4">
                  <c:v>0.18271939364869383</c:v>
                </c:pt>
                <c:pt idx="5">
                  <c:v>0.17615187963551521</c:v>
                </c:pt>
                <c:pt idx="6">
                  <c:v>0.1727244243914037</c:v>
                </c:pt>
                <c:pt idx="7">
                  <c:v>0.17613267432306667</c:v>
                </c:pt>
                <c:pt idx="8">
                  <c:v>0.18040097352217482</c:v>
                </c:pt>
                <c:pt idx="9">
                  <c:v>0.19822266518944553</c:v>
                </c:pt>
                <c:pt idx="10">
                  <c:v>0.18655497404467178</c:v>
                </c:pt>
                <c:pt idx="11">
                  <c:v>0.19164679088533598</c:v>
                </c:pt>
                <c:pt idx="12">
                  <c:v>0.18045231851918106</c:v>
                </c:pt>
                <c:pt idx="13">
                  <c:v>0.18738969823743409</c:v>
                </c:pt>
                <c:pt idx="14">
                  <c:v>0.18443101767960626</c:v>
                </c:pt>
                <c:pt idx="15">
                  <c:v>0.19414288003696453</c:v>
                </c:pt>
                <c:pt idx="16">
                  <c:v>0.18811730805252019</c:v>
                </c:pt>
              </c:numCache>
            </c:numRef>
          </c:val>
          <c:smooth val="0"/>
        </c:ser>
        <c:ser>
          <c:idx val="1"/>
          <c:order val="1"/>
          <c:tx>
            <c:strRef>
              <c:f>Hoja1!$C$1</c:f>
              <c:strCache>
                <c:ptCount val="1"/>
                <c:pt idx="0">
                  <c:v>Empleado Privado</c:v>
                </c:pt>
              </c:strCache>
            </c:strRef>
          </c:tx>
          <c:spPr>
            <a:ln w="47625">
              <a:solidFill>
                <a:schemeClr val="tx1">
                  <a:lumMod val="50000"/>
                  <a:lumOff val="50000"/>
                </a:schemeClr>
              </a:solidFill>
            </a:ln>
          </c:spPr>
          <c:marker>
            <c:symbol val="square"/>
            <c:size val="9"/>
            <c:spPr>
              <a:solidFill>
                <a:schemeClr val="tx1">
                  <a:lumMod val="50000"/>
                  <a:lumOff val="50000"/>
                </a:schemeClr>
              </a:solidFill>
              <a:ln>
                <a:solidFill>
                  <a:schemeClr val="bg2">
                    <a:lumMod val="50000"/>
                  </a:schemeClr>
                </a:solidFill>
              </a:ln>
            </c:spPr>
          </c:marker>
          <c:dLbls>
            <c:spPr>
              <a:noFill/>
              <a:ln>
                <a:noFill/>
              </a:ln>
              <a:effectLst/>
            </c:spPr>
            <c:txPr>
              <a:bodyPr wrap="square" lIns="38100" tIns="19050" rIns="38100" bIns="19050" anchor="ctr">
                <a:spAutoFit/>
              </a:bodyPr>
              <a:lstStyle/>
              <a:p>
                <a:pPr>
                  <a:defRPr lang="es-EC" sz="1200">
                    <a:latin typeface="Calibri Light" panose="020F0302020204030204" pitchFamily="34" charset="0"/>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c:formatCode>
                <c:ptCount val="17"/>
                <c:pt idx="0">
                  <c:v>0.84941054539088556</c:v>
                </c:pt>
                <c:pt idx="1">
                  <c:v>0.84316672747711752</c:v>
                </c:pt>
                <c:pt idx="2">
                  <c:v>0.8377440924688796</c:v>
                </c:pt>
                <c:pt idx="3">
                  <c:v>0.82030523593919868</c:v>
                </c:pt>
                <c:pt idx="4">
                  <c:v>0.81728060635130173</c:v>
                </c:pt>
                <c:pt idx="5">
                  <c:v>0.82384812036448662</c:v>
                </c:pt>
                <c:pt idx="6">
                  <c:v>0.82727557560860054</c:v>
                </c:pt>
                <c:pt idx="7">
                  <c:v>0.82386732567692533</c:v>
                </c:pt>
                <c:pt idx="8">
                  <c:v>0.8195990264778148</c:v>
                </c:pt>
                <c:pt idx="9">
                  <c:v>0.80177733481055924</c:v>
                </c:pt>
                <c:pt idx="10">
                  <c:v>0.81344502595532642</c:v>
                </c:pt>
                <c:pt idx="11">
                  <c:v>0.80835320911466302</c:v>
                </c:pt>
                <c:pt idx="12">
                  <c:v>0.81954768148080892</c:v>
                </c:pt>
                <c:pt idx="13">
                  <c:v>0.81261030176256721</c:v>
                </c:pt>
                <c:pt idx="14">
                  <c:v>0.81556898232039843</c:v>
                </c:pt>
                <c:pt idx="15">
                  <c:v>0.80585711996303966</c:v>
                </c:pt>
                <c:pt idx="16">
                  <c:v>0.81188269194748264</c:v>
                </c:pt>
              </c:numCache>
            </c:numRef>
          </c:val>
          <c:smooth val="0"/>
        </c:ser>
        <c:dLbls>
          <c:showLegendKey val="0"/>
          <c:showVal val="1"/>
          <c:showCatName val="0"/>
          <c:showSerName val="0"/>
          <c:showPercent val="0"/>
          <c:showBubbleSize val="0"/>
        </c:dLbls>
        <c:marker val="1"/>
        <c:smooth val="0"/>
        <c:axId val="249549184"/>
        <c:axId val="249550720"/>
      </c:lineChart>
      <c:catAx>
        <c:axId val="249549184"/>
        <c:scaling>
          <c:orientation val="minMax"/>
        </c:scaling>
        <c:delete val="0"/>
        <c:axPos val="b"/>
        <c:numFmt formatCode="General" sourceLinked="0"/>
        <c:majorTickMark val="out"/>
        <c:minorTickMark val="none"/>
        <c:tickLblPos val="nextTo"/>
        <c:txPr>
          <a:bodyPr rot="-5400000" vert="horz"/>
          <a:lstStyle/>
          <a:p>
            <a:pPr>
              <a:defRPr lang="es-EC">
                <a:latin typeface="Calibri Light" panose="020F0302020204030204" pitchFamily="34" charset="0"/>
              </a:defRPr>
            </a:pPr>
            <a:endParaRPr lang="es-EC"/>
          </a:p>
        </c:txPr>
        <c:crossAx val="249550720"/>
        <c:crosses val="autoZero"/>
        <c:auto val="1"/>
        <c:lblAlgn val="ctr"/>
        <c:lblOffset val="100"/>
        <c:noMultiLvlLbl val="0"/>
      </c:catAx>
      <c:valAx>
        <c:axId val="249550720"/>
        <c:scaling>
          <c:orientation val="minMax"/>
        </c:scaling>
        <c:delete val="1"/>
        <c:axPos val="l"/>
        <c:numFmt formatCode="###0.0%" sourceLinked="1"/>
        <c:majorTickMark val="out"/>
        <c:minorTickMark val="none"/>
        <c:tickLblPos val="none"/>
        <c:crossAx val="249549184"/>
        <c:crosses val="autoZero"/>
        <c:crossBetween val="between"/>
      </c:valAx>
    </c:plotArea>
    <c:legend>
      <c:legendPos val="b"/>
      <c:layout>
        <c:manualLayout>
          <c:xMode val="edge"/>
          <c:yMode val="edge"/>
          <c:x val="0.28688625730994466"/>
          <c:y val="0.87009810874704496"/>
          <c:w val="0.41944269005847956"/>
          <c:h val="8.9365070547716946E-2"/>
        </c:manualLayout>
      </c:layout>
      <c:overlay val="0"/>
      <c:txPr>
        <a:bodyPr/>
        <a:lstStyle/>
        <a:p>
          <a:pPr>
            <a:defRPr lang="es-EC" sz="1400" b="0" i="0" u="none" strike="noStrike" kern="1200" baseline="0">
              <a:solidFill>
                <a:prstClr val="black"/>
              </a:solidFill>
              <a:latin typeface="Calibri Light" panose="020F0302020204030204" pitchFamily="34" charset="0"/>
              <a:ea typeface="+mn-ea"/>
              <a:cs typeface="+mn-cs"/>
            </a:defRPr>
          </a:pPr>
          <a:endParaRPr lang="es-EC"/>
        </a:p>
      </c:txPr>
    </c:legend>
    <c:plotVisOnly val="1"/>
    <c:dispBlanksAs val="gap"/>
    <c:showDLblsOverMax val="0"/>
  </c:chart>
  <c:spPr>
    <a:noFill/>
  </c:spPr>
  <c:txPr>
    <a:bodyPr/>
    <a:lstStyle/>
    <a:p>
      <a:pPr algn="ctr">
        <a:defRPr lang="es-EC" sz="1400" b="0" i="0" u="none" strike="noStrike" kern="1200" baseline="0">
          <a:solidFill>
            <a:prstClr val="black"/>
          </a:solidFill>
          <a:latin typeface="+mn-lt"/>
          <a:ea typeface="+mn-ea"/>
          <a:cs typeface="+mn-cs"/>
        </a:defRPr>
      </a:pPr>
      <a:endParaRPr lang="es-EC"/>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1587591240875918E-2"/>
          <c:y val="3.6852379444972043E-2"/>
          <c:w val="0.97167477696674787"/>
          <c:h val="0.67747203756463026"/>
        </c:manualLayout>
      </c:layout>
      <c:lineChart>
        <c:grouping val="standard"/>
        <c:varyColors val="0"/>
        <c:ser>
          <c:idx val="0"/>
          <c:order val="0"/>
          <c:tx>
            <c:strRef>
              <c:f>Hoja1!$B$1</c:f>
              <c:strCache>
                <c:ptCount val="1"/>
                <c:pt idx="0">
                  <c:v>Hombre</c:v>
                </c:pt>
              </c:strCache>
            </c:strRef>
          </c:tx>
          <c:spPr>
            <a:ln>
              <a:solidFill>
                <a:srgbClr val="00CC99"/>
              </a:solidFill>
            </a:ln>
          </c:spPr>
          <c:marker>
            <c:spPr>
              <a:solidFill>
                <a:srgbClr val="00CC99"/>
              </a:solidFill>
              <a:ln>
                <a:solidFill>
                  <a:srgbClr val="00CC99"/>
                </a:solidFill>
              </a:ln>
            </c:spPr>
          </c:marker>
          <c:dLbls>
            <c:dLbl>
              <c:idx val="11"/>
              <c:layout>
                <c:manualLayout>
                  <c:x val="-2.5110401459854013E-2"/>
                  <c:y val="-7.553049488234715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0.50498654437150214</c:v>
                </c:pt>
                <c:pt idx="1">
                  <c:v>0.52391538868735166</c:v>
                </c:pt>
                <c:pt idx="2">
                  <c:v>0.45249716110424387</c:v>
                </c:pt>
                <c:pt idx="3">
                  <c:v>0.50032727029220658</c:v>
                </c:pt>
                <c:pt idx="4">
                  <c:v>0.51840566666845966</c:v>
                </c:pt>
                <c:pt idx="5">
                  <c:v>0.51569511034215443</c:v>
                </c:pt>
                <c:pt idx="6">
                  <c:v>0.53521191364553689</c:v>
                </c:pt>
                <c:pt idx="7">
                  <c:v>0.56192886825216082</c:v>
                </c:pt>
                <c:pt idx="8">
                  <c:v>0.53098396247439661</c:v>
                </c:pt>
                <c:pt idx="9">
                  <c:v>0.46293449446117962</c:v>
                </c:pt>
                <c:pt idx="10">
                  <c:v>0.47969985249845548</c:v>
                </c:pt>
                <c:pt idx="11">
                  <c:v>0.46044512371159141</c:v>
                </c:pt>
                <c:pt idx="12">
                  <c:v>0.47899048183200754</c:v>
                </c:pt>
                <c:pt idx="13">
                  <c:v>0.45308324114393911</c:v>
                </c:pt>
                <c:pt idx="14">
                  <c:v>0.46968219892363544</c:v>
                </c:pt>
                <c:pt idx="15">
                  <c:v>0.47587733883739974</c:v>
                </c:pt>
                <c:pt idx="16">
                  <c:v>0.49509127599832636</c:v>
                </c:pt>
              </c:numCache>
            </c:numRef>
          </c:val>
          <c:smooth val="0"/>
        </c:ser>
        <c:ser>
          <c:idx val="1"/>
          <c:order val="1"/>
          <c:tx>
            <c:strRef>
              <c:f>Hoja1!$C$1</c:f>
              <c:strCache>
                <c:ptCount val="1"/>
                <c:pt idx="0">
                  <c:v>Mujer</c:v>
                </c:pt>
              </c:strCache>
            </c:strRef>
          </c:tx>
          <c:spPr>
            <a:ln>
              <a:solidFill>
                <a:srgbClr val="FF0066"/>
              </a:solidFill>
            </a:ln>
          </c:spPr>
          <c:marker>
            <c:spPr>
              <a:solidFill>
                <a:srgbClr val="FF0066"/>
              </a:solidFill>
              <a:ln>
                <a:solidFill>
                  <a:srgbClr val="FF0066"/>
                </a:solidFill>
              </a:ln>
            </c:spPr>
          </c:marker>
          <c:dLbls>
            <c:numFmt formatCode="0.0%" sourceLinked="0"/>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c:formatCode>
                <c:ptCount val="17"/>
                <c:pt idx="0">
                  <c:v>0.32425670979001076</c:v>
                </c:pt>
                <c:pt idx="1">
                  <c:v>0.33560495292171</c:v>
                </c:pt>
                <c:pt idx="2">
                  <c:v>0.30228421533788719</c:v>
                </c:pt>
                <c:pt idx="3">
                  <c:v>0.36450374096667532</c:v>
                </c:pt>
                <c:pt idx="4">
                  <c:v>0.35897175658588643</c:v>
                </c:pt>
                <c:pt idx="5">
                  <c:v>0.38889648566193197</c:v>
                </c:pt>
                <c:pt idx="6">
                  <c:v>0.39146878466607127</c:v>
                </c:pt>
                <c:pt idx="7">
                  <c:v>0.39021582067971755</c:v>
                </c:pt>
                <c:pt idx="8">
                  <c:v>0.3689448066219605</c:v>
                </c:pt>
                <c:pt idx="9">
                  <c:v>0.31518202045206639</c:v>
                </c:pt>
                <c:pt idx="10">
                  <c:v>0.31619825744510005</c:v>
                </c:pt>
                <c:pt idx="11">
                  <c:v>0.30043397435841857</c:v>
                </c:pt>
                <c:pt idx="12">
                  <c:v>0.31855915545295788</c:v>
                </c:pt>
                <c:pt idx="13">
                  <c:v>0.29476467363106729</c:v>
                </c:pt>
                <c:pt idx="14">
                  <c:v>0.30913545638425871</c:v>
                </c:pt>
                <c:pt idx="15">
                  <c:v>0.30734683159605281</c:v>
                </c:pt>
                <c:pt idx="16">
                  <c:v>0.32376994401875314</c:v>
                </c:pt>
              </c:numCache>
            </c:numRef>
          </c:val>
          <c:smooth val="0"/>
        </c:ser>
        <c:dLbls>
          <c:showLegendKey val="0"/>
          <c:showVal val="0"/>
          <c:showCatName val="0"/>
          <c:showSerName val="0"/>
          <c:showPercent val="0"/>
          <c:showBubbleSize val="0"/>
        </c:dLbls>
        <c:marker val="1"/>
        <c:smooth val="0"/>
        <c:axId val="246970624"/>
        <c:axId val="247296000"/>
      </c:lineChart>
      <c:catAx>
        <c:axId val="246970624"/>
        <c:scaling>
          <c:orientation val="minMax"/>
        </c:scaling>
        <c:delete val="0"/>
        <c:axPos val="b"/>
        <c:numFmt formatCode="General" sourceLinked="0"/>
        <c:majorTickMark val="out"/>
        <c:minorTickMark val="none"/>
        <c:tickLblPos val="nextTo"/>
        <c:txPr>
          <a:bodyPr rot="-5400000" vert="horz"/>
          <a:lstStyle/>
          <a:p>
            <a:pPr>
              <a:defRPr lang="es-EC">
                <a:latin typeface="Calibri Light" panose="020F0302020204030204" pitchFamily="34" charset="0"/>
              </a:defRPr>
            </a:pPr>
            <a:endParaRPr lang="es-EC"/>
          </a:p>
        </c:txPr>
        <c:crossAx val="247296000"/>
        <c:crosses val="autoZero"/>
        <c:auto val="1"/>
        <c:lblAlgn val="ctr"/>
        <c:lblOffset val="100"/>
        <c:noMultiLvlLbl val="0"/>
      </c:catAx>
      <c:valAx>
        <c:axId val="247296000"/>
        <c:scaling>
          <c:orientation val="minMax"/>
        </c:scaling>
        <c:delete val="1"/>
        <c:axPos val="l"/>
        <c:numFmt formatCode="0.0%" sourceLinked="1"/>
        <c:majorTickMark val="out"/>
        <c:minorTickMark val="none"/>
        <c:tickLblPos val="none"/>
        <c:crossAx val="246970624"/>
        <c:crosses val="autoZero"/>
        <c:crossBetween val="between"/>
      </c:valAx>
    </c:plotArea>
    <c:legend>
      <c:legendPos val="b"/>
      <c:layout/>
      <c:overlay val="0"/>
      <c:txPr>
        <a:bodyPr/>
        <a:lstStyle/>
        <a:p>
          <a:pPr>
            <a:defRPr lang="es-EC" sz="1400" b="0" i="0" u="none" strike="noStrike" kern="1200" baseline="0">
              <a:solidFill>
                <a:prstClr val="black"/>
              </a:solidFill>
              <a:latin typeface="Calibri Light" panose="020F0302020204030204" pitchFamily="34" charset="0"/>
              <a:ea typeface="+mn-ea"/>
              <a:cs typeface="+mn-cs"/>
            </a:defRPr>
          </a:pPr>
          <a:endParaRPr lang="es-EC"/>
        </a:p>
      </c:txPr>
    </c:legend>
    <c:plotVisOnly val="1"/>
    <c:dispBlanksAs val="gap"/>
    <c:showDLblsOverMax val="0"/>
  </c:chart>
  <c:txPr>
    <a:bodyPr/>
    <a:lstStyle/>
    <a:p>
      <a:pPr algn="ctr">
        <a:defRPr lang="es-EC" sz="1400" b="0" i="0" u="none" strike="noStrike" kern="1200" baseline="0">
          <a:solidFill>
            <a:prstClr val="black"/>
          </a:solidFill>
          <a:latin typeface="+mn-lt"/>
          <a:ea typeface="+mn-ea"/>
          <a:cs typeface="+mn-cs"/>
        </a:defRPr>
      </a:pPr>
      <a:endParaRPr lang="es-EC"/>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16262112643186E-2"/>
          <c:y val="3.9675101530771639E-2"/>
          <c:w val="0.97167477696674864"/>
          <c:h val="0.63693559304384073"/>
        </c:manualLayout>
      </c:layout>
      <c:lineChart>
        <c:grouping val="standard"/>
        <c:varyColors val="0"/>
        <c:ser>
          <c:idx val="0"/>
          <c:order val="0"/>
          <c:tx>
            <c:strRef>
              <c:f>Hoja1!$B$1</c:f>
              <c:strCache>
                <c:ptCount val="1"/>
                <c:pt idx="0">
                  <c:v>Hombre</c:v>
                </c:pt>
              </c:strCache>
            </c:strRef>
          </c:tx>
          <c:spPr>
            <a:ln>
              <a:solidFill>
                <a:srgbClr val="00CC99"/>
              </a:solidFill>
            </a:ln>
          </c:spPr>
          <c:marker>
            <c:spPr>
              <a:solidFill>
                <a:srgbClr val="00CC99"/>
              </a:solidFill>
              <a:ln>
                <a:solidFill>
                  <a:srgbClr val="00CC99"/>
                </a:solidFill>
              </a:ln>
            </c:spPr>
          </c:marker>
          <c:dLbls>
            <c:dLbl>
              <c:idx val="0"/>
              <c:layout>
                <c:manualLayout>
                  <c:x val="-3.2237274331586706E-2"/>
                  <c:y val="7.49695407685098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096856387451126E-2"/>
                  <c:y val="2.537566385504529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4774994964721077E-2"/>
                  <c:y val="5.182573154222638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2.5893322420898167E-2"/>
                  <c:y val="-3.083072998021445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2.4573759642958763E-2"/>
                  <c:y val="2.537566385504529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3.2237374237914534E-2"/>
                  <c:y val="-5.728079766739560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4"/>
              <c:layout>
                <c:manualLayout>
                  <c:x val="-3.0968663780839085E-2"/>
                  <c:y val="-1.099317921482869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200"/>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0.1797926057663353</c:v>
                </c:pt>
                <c:pt idx="1">
                  <c:v>0.14447913226574299</c:v>
                </c:pt>
                <c:pt idx="2">
                  <c:v>0.16306806171502175</c:v>
                </c:pt>
                <c:pt idx="3">
                  <c:v>0.14109055574771234</c:v>
                </c:pt>
                <c:pt idx="4">
                  <c:v>0.10787767062013659</c:v>
                </c:pt>
                <c:pt idx="5">
                  <c:v>8.6623923848882373E-2</c:v>
                </c:pt>
                <c:pt idx="6">
                  <c:v>0.1163444334340339</c:v>
                </c:pt>
                <c:pt idx="7">
                  <c:v>0.12791746862935024</c:v>
                </c:pt>
                <c:pt idx="8">
                  <c:v>0.13965517316939963</c:v>
                </c:pt>
                <c:pt idx="9">
                  <c:v>0.17682868000220822</c:v>
                </c:pt>
                <c:pt idx="10">
                  <c:v>0.16771693369989599</c:v>
                </c:pt>
                <c:pt idx="11">
                  <c:v>0.19955137109630197</c:v>
                </c:pt>
                <c:pt idx="12">
                  <c:v>0.20431533046130901</c:v>
                </c:pt>
                <c:pt idx="13">
                  <c:v>0.22706958557673271</c:v>
                </c:pt>
                <c:pt idx="14">
                  <c:v>0.21520741501978599</c:v>
                </c:pt>
                <c:pt idx="15">
                  <c:v>0.20649279980419685</c:v>
                </c:pt>
                <c:pt idx="16">
                  <c:v>0.19991777845985798</c:v>
                </c:pt>
              </c:numCache>
            </c:numRef>
          </c:val>
          <c:smooth val="0"/>
        </c:ser>
        <c:ser>
          <c:idx val="1"/>
          <c:order val="1"/>
          <c:tx>
            <c:strRef>
              <c:f>Hoja1!$C$1</c:f>
              <c:strCache>
                <c:ptCount val="1"/>
                <c:pt idx="0">
                  <c:v>Mujer</c:v>
                </c:pt>
              </c:strCache>
            </c:strRef>
          </c:tx>
          <c:spPr>
            <a:ln>
              <a:solidFill>
                <a:srgbClr val="FF0066"/>
              </a:solidFill>
            </a:ln>
          </c:spPr>
          <c:marker>
            <c:spPr>
              <a:solidFill>
                <a:srgbClr val="FF0066"/>
              </a:solidFill>
              <a:ln>
                <a:solidFill>
                  <a:srgbClr val="FF0066"/>
                </a:solidFill>
              </a:ln>
            </c:spPr>
          </c:marker>
          <c:dLbls>
            <c:dLbl>
              <c:idx val="0"/>
              <c:layout>
                <c:manualLayout>
                  <c:x val="-3.0968463968183431E-2"/>
                  <c:y val="-4.521295428511926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3355701694091621E-2"/>
                  <c:y val="-3.860043736332396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9699753511107985E-2"/>
                  <c:y val="-3.198792044152869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3.8581426054930874E-2"/>
                  <c:y val="3.413724877642403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2.9649001096571856E-2"/>
                  <c:y val="-3.860043736332396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2.5893322420898167E-2"/>
                  <c:y val="6.058731646360512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4"/>
              <c:layout>
                <c:manualLayout>
                  <c:x val="-3.096856387451126E-2"/>
                  <c:y val="4.074976569821930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200"/>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c:formatCode>
                <c:ptCount val="17"/>
                <c:pt idx="0">
                  <c:v>0.18631928620176907</c:v>
                </c:pt>
                <c:pt idx="1">
                  <c:v>0.15818115935619262</c:v>
                </c:pt>
                <c:pt idx="2">
                  <c:v>0.16446287678057314</c:v>
                </c:pt>
                <c:pt idx="3">
                  <c:v>0.13366705059555617</c:v>
                </c:pt>
                <c:pt idx="4">
                  <c:v>0.10651435446828772</c:v>
                </c:pt>
                <c:pt idx="5">
                  <c:v>9.5412005650554493E-2</c:v>
                </c:pt>
                <c:pt idx="6">
                  <c:v>0.11646426907758385</c:v>
                </c:pt>
                <c:pt idx="7">
                  <c:v>0.12980692502748387</c:v>
                </c:pt>
                <c:pt idx="8">
                  <c:v>0.14078169569271851</c:v>
                </c:pt>
                <c:pt idx="9">
                  <c:v>0.1643586061380585</c:v>
                </c:pt>
                <c:pt idx="10">
                  <c:v>0.15691000294677798</c:v>
                </c:pt>
                <c:pt idx="11">
                  <c:v>0.18587282213530881</c:v>
                </c:pt>
                <c:pt idx="12">
                  <c:v>0.19096608879285398</c:v>
                </c:pt>
                <c:pt idx="13">
                  <c:v>0.19549258645656326</c:v>
                </c:pt>
                <c:pt idx="14">
                  <c:v>0.19085884944803463</c:v>
                </c:pt>
                <c:pt idx="15">
                  <c:v>0.20378606541129865</c:v>
                </c:pt>
                <c:pt idx="16">
                  <c:v>0.19593035465024186</c:v>
                </c:pt>
              </c:numCache>
            </c:numRef>
          </c:val>
          <c:smooth val="0"/>
        </c:ser>
        <c:dLbls>
          <c:showLegendKey val="0"/>
          <c:showVal val="0"/>
          <c:showCatName val="0"/>
          <c:showSerName val="0"/>
          <c:showPercent val="0"/>
          <c:showBubbleSize val="0"/>
        </c:dLbls>
        <c:marker val="1"/>
        <c:smooth val="0"/>
        <c:axId val="268401280"/>
        <c:axId val="270508416"/>
      </c:lineChart>
      <c:catAx>
        <c:axId val="268401280"/>
        <c:scaling>
          <c:orientation val="minMax"/>
        </c:scaling>
        <c:delete val="0"/>
        <c:axPos val="b"/>
        <c:numFmt formatCode="General" sourceLinked="0"/>
        <c:majorTickMark val="out"/>
        <c:minorTickMark val="none"/>
        <c:tickLblPos val="nextTo"/>
        <c:txPr>
          <a:bodyPr rot="-5400000" vert="horz"/>
          <a:lstStyle/>
          <a:p>
            <a:pPr>
              <a:defRPr lang="es-EC">
                <a:latin typeface="Calibri Light" panose="020F0302020204030204" pitchFamily="34" charset="0"/>
              </a:defRPr>
            </a:pPr>
            <a:endParaRPr lang="es-EC"/>
          </a:p>
        </c:txPr>
        <c:crossAx val="270508416"/>
        <c:crosses val="autoZero"/>
        <c:auto val="1"/>
        <c:lblAlgn val="ctr"/>
        <c:lblOffset val="100"/>
        <c:noMultiLvlLbl val="0"/>
      </c:catAx>
      <c:valAx>
        <c:axId val="270508416"/>
        <c:scaling>
          <c:orientation val="minMax"/>
          <c:max val="0.23"/>
          <c:min val="7.0000000000000021E-2"/>
        </c:scaling>
        <c:delete val="1"/>
        <c:axPos val="l"/>
        <c:numFmt formatCode="0.0%" sourceLinked="1"/>
        <c:majorTickMark val="out"/>
        <c:minorTickMark val="none"/>
        <c:tickLblPos val="nextTo"/>
        <c:crossAx val="268401280"/>
        <c:crosses val="autoZero"/>
        <c:crossBetween val="between"/>
      </c:valAx>
    </c:plotArea>
    <c:legend>
      <c:legendPos val="b"/>
      <c:layout/>
      <c:overlay val="0"/>
      <c:txPr>
        <a:bodyPr/>
        <a:lstStyle/>
        <a:p>
          <a:pPr>
            <a:defRPr lang="es-EC" sz="1400" b="0" i="0" u="none" strike="noStrike" kern="1200" baseline="0">
              <a:solidFill>
                <a:prstClr val="black"/>
              </a:solidFill>
              <a:latin typeface="Calibri Light" panose="020F0302020204030204" pitchFamily="34" charset="0"/>
              <a:ea typeface="+mn-ea"/>
              <a:cs typeface="+mn-cs"/>
            </a:defRPr>
          </a:pPr>
          <a:endParaRPr lang="es-EC"/>
        </a:p>
      </c:txPr>
    </c:legend>
    <c:plotVisOnly val="1"/>
    <c:dispBlanksAs val="gap"/>
    <c:showDLblsOverMax val="0"/>
  </c:chart>
  <c:spPr>
    <a:noFill/>
  </c:spPr>
  <c:txPr>
    <a:bodyPr/>
    <a:lstStyle/>
    <a:p>
      <a:pPr algn="ctr">
        <a:defRPr lang="es-EC" sz="1400" b="0" i="0" u="none" strike="noStrike" kern="1200" baseline="0">
          <a:solidFill>
            <a:prstClr val="black"/>
          </a:solidFill>
          <a:latin typeface="+mn-lt"/>
          <a:ea typeface="+mn-ea"/>
          <a:cs typeface="+mn-cs"/>
        </a:defRPr>
      </a:pPr>
      <a:endParaRPr lang="es-EC"/>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0183897243107773E-2"/>
          <c:y val="8.2775977366255152E-2"/>
          <c:w val="0.97167477696674864"/>
          <c:h val="0.69597067901234566"/>
        </c:manualLayout>
      </c:layout>
      <c:lineChart>
        <c:grouping val="standard"/>
        <c:varyColors val="0"/>
        <c:ser>
          <c:idx val="0"/>
          <c:order val="0"/>
          <c:tx>
            <c:strRef>
              <c:f>Hoja1!$B$1</c:f>
              <c:strCache>
                <c:ptCount val="1"/>
                <c:pt idx="0">
                  <c:v>Empleado Asalariado</c:v>
                </c:pt>
              </c:strCache>
            </c:strRef>
          </c:tx>
          <c:spPr>
            <a:ln w="38100">
              <a:solidFill>
                <a:schemeClr val="accent3">
                  <a:lumMod val="75000"/>
                </a:schemeClr>
              </a:solidFill>
            </a:ln>
          </c:spPr>
          <c:marker>
            <c:symbol val="square"/>
            <c:size val="9"/>
            <c:spPr>
              <a:solidFill>
                <a:schemeClr val="accent3">
                  <a:lumMod val="75000"/>
                </a:schemeClr>
              </a:solidFill>
              <a:ln w="38100">
                <a:solidFill>
                  <a:schemeClr val="accent3">
                    <a:lumMod val="75000"/>
                  </a:schemeClr>
                </a:solidFill>
              </a:ln>
            </c:spPr>
          </c:marker>
          <c:dLbls>
            <c:dLbl>
              <c:idx val="0"/>
              <c:layout>
                <c:manualLayout>
                  <c:x val="-2.013063909774436E-2"/>
                  <c:y val="-5.374948559670780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6385442773600675E-2"/>
                  <c:y val="-5.374948559670782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3016604010025062E-2"/>
                  <c:y val="-5.048302469135802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3.6995300751879706E-2"/>
                  <c:y val="3.444495884773662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3.6995300751879706E-2"/>
                  <c:y val="4.751080246913579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3.449775913135724E-2"/>
                  <c:y val="5.077726337448559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3.6953347272190518E-2"/>
                  <c:y val="6.057664609053500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3.0480335019188908E-2"/>
                  <c:y val="5.404372427983539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3.3670916720464815E-2"/>
                  <c:y val="5.659156378600822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3.1018451683855041E-2"/>
                  <c:y val="6.965740740740740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lgn="ctr">
                  <a:defRPr lang="es-EC" sz="1200" b="0" i="0" u="none" strike="noStrike" kern="1200" baseline="0">
                    <a:solidFill>
                      <a:srgbClr val="000000"/>
                    </a:solidFill>
                    <a:latin typeface="Calibri Light" panose="020F0302020204030204" pitchFamily="34" charset="0"/>
                    <a:ea typeface="Calibri"/>
                    <a:cs typeface="Calibri"/>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Hoja1!$B$2:$B$44</c:f>
              <c:numCache>
                <c:formatCode>###0.0%</c:formatCode>
                <c:ptCount val="17"/>
                <c:pt idx="0">
                  <c:v>0.52430121117676365</c:v>
                </c:pt>
                <c:pt idx="1">
                  <c:v>0.5244096957504949</c:v>
                </c:pt>
                <c:pt idx="2">
                  <c:v>0.52035841992437759</c:v>
                </c:pt>
                <c:pt idx="3">
                  <c:v>0.498422566707721</c:v>
                </c:pt>
                <c:pt idx="4">
                  <c:v>0.46442887006786066</c:v>
                </c:pt>
                <c:pt idx="5">
                  <c:v>0.44669611495623535</c:v>
                </c:pt>
                <c:pt idx="6">
                  <c:v>0.49624573371612951</c:v>
                </c:pt>
                <c:pt idx="7">
                  <c:v>0.47937556043135598</c:v>
                </c:pt>
                <c:pt idx="8">
                  <c:v>0.47570891112774838</c:v>
                </c:pt>
                <c:pt idx="9">
                  <c:v>0.44865212606699456</c:v>
                </c:pt>
                <c:pt idx="10">
                  <c:v>0.4589261348623816</c:v>
                </c:pt>
                <c:pt idx="11">
                  <c:v>0.4405634521237658</c:v>
                </c:pt>
                <c:pt idx="12">
                  <c:v>0.44739525394438628</c:v>
                </c:pt>
                <c:pt idx="13">
                  <c:v>0.45523647445879961</c:v>
                </c:pt>
                <c:pt idx="14">
                  <c:v>0.47680571746761058</c:v>
                </c:pt>
                <c:pt idx="15">
                  <c:v>0.44515048829938131</c:v>
                </c:pt>
                <c:pt idx="16">
                  <c:v>0.46738283874857139</c:v>
                </c:pt>
              </c:numCache>
            </c:numRef>
          </c:val>
          <c:smooth val="0"/>
        </c:ser>
        <c:ser>
          <c:idx val="1"/>
          <c:order val="1"/>
          <c:tx>
            <c:strRef>
              <c:f>Hoja1!$C$1</c:f>
              <c:strCache>
                <c:ptCount val="1"/>
                <c:pt idx="0">
                  <c:v>Empleado Independiente</c:v>
                </c:pt>
              </c:strCache>
            </c:strRef>
          </c:tx>
          <c:spPr>
            <a:ln>
              <a:solidFill>
                <a:srgbClr val="012B65"/>
              </a:solidFill>
            </a:ln>
          </c:spPr>
          <c:marker>
            <c:symbol val="circle"/>
            <c:size val="9"/>
            <c:spPr>
              <a:solidFill>
                <a:srgbClr val="012B65"/>
              </a:solidFill>
              <a:ln>
                <a:solidFill>
                  <a:schemeClr val="tx2"/>
                </a:solidFill>
              </a:ln>
            </c:spPr>
          </c:marker>
          <c:dLbls>
            <c:dLbl>
              <c:idx val="0"/>
              <c:layout>
                <c:manualLayout>
                  <c:x val="-2.013063909774436E-2"/>
                  <c:y val="5.048328189300411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6385547201336675E-2"/>
                  <c:y val="5.374974279835387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3016604010025062E-2"/>
                  <c:y val="5.701620370370367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3.6995300751879706E-2"/>
                  <c:y val="-6.384284979423869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3.0364139515455309E-2"/>
                  <c:y val="-4.097762345679012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3.9647765246449466E-2"/>
                  <c:y val="-5.404346707818930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2.9228311505883193E-2"/>
                  <c:y val="-5.07770061728395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3.1961473766508465E-2"/>
                  <c:y val="-6.057638888888890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3.3670916720464815E-2"/>
                  <c:y val="-5.005838477366254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3.7455880110689017E-2"/>
                  <c:y val="-6.1490740740740735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4.7293441938178776E-2"/>
                      <c:h val="8.0518261316872425E-2"/>
                    </c:manualLayout>
                  </c15:layout>
                </c:ext>
              </c:extLst>
            </c:dLbl>
            <c:spPr>
              <a:noFill/>
              <a:ln>
                <a:noFill/>
              </a:ln>
              <a:effectLst/>
            </c:spPr>
            <c:txPr>
              <a:bodyPr/>
              <a:lstStyle/>
              <a:p>
                <a:pPr algn="ctr">
                  <a:defRPr lang="es-EC" sz="1200" b="0" i="0" u="none" strike="noStrike" kern="1200" baseline="0">
                    <a:solidFill>
                      <a:srgbClr val="000000"/>
                    </a:solidFill>
                    <a:latin typeface="Calibri Light" panose="020F0302020204030204" pitchFamily="34" charset="0"/>
                    <a:ea typeface="Calibri"/>
                    <a:cs typeface="Calibri"/>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Hoja1!$C$2:$C$44</c:f>
              <c:numCache>
                <c:formatCode>###0.0%</c:formatCode>
                <c:ptCount val="17"/>
                <c:pt idx="0">
                  <c:v>0.47569878882323802</c:v>
                </c:pt>
                <c:pt idx="1">
                  <c:v>0.47559030424949372</c:v>
                </c:pt>
                <c:pt idx="2">
                  <c:v>0.4796415800756168</c:v>
                </c:pt>
                <c:pt idx="3">
                  <c:v>0.50157743329228288</c:v>
                </c:pt>
                <c:pt idx="4">
                  <c:v>0.53557112993214506</c:v>
                </c:pt>
                <c:pt idx="5">
                  <c:v>0.55330388504375905</c:v>
                </c:pt>
                <c:pt idx="6">
                  <c:v>0.50375426628387032</c:v>
                </c:pt>
                <c:pt idx="7">
                  <c:v>0.52062443956864024</c:v>
                </c:pt>
                <c:pt idx="8">
                  <c:v>0.5242910888722615</c:v>
                </c:pt>
                <c:pt idx="9">
                  <c:v>0.55134787393301066</c:v>
                </c:pt>
                <c:pt idx="10">
                  <c:v>0.54107386513762301</c:v>
                </c:pt>
                <c:pt idx="11">
                  <c:v>0.55943654787622898</c:v>
                </c:pt>
                <c:pt idx="12">
                  <c:v>0.55260474605561494</c:v>
                </c:pt>
                <c:pt idx="13">
                  <c:v>0.54476352554120933</c:v>
                </c:pt>
                <c:pt idx="14">
                  <c:v>0.52319428253238698</c:v>
                </c:pt>
                <c:pt idx="15">
                  <c:v>0.55484951170061836</c:v>
                </c:pt>
                <c:pt idx="16">
                  <c:v>0.53261716125143133</c:v>
                </c:pt>
              </c:numCache>
            </c:numRef>
          </c:val>
          <c:smooth val="0"/>
        </c:ser>
        <c:dLbls>
          <c:showLegendKey val="0"/>
          <c:showVal val="0"/>
          <c:showCatName val="0"/>
          <c:showSerName val="0"/>
          <c:showPercent val="0"/>
          <c:showBubbleSize val="0"/>
        </c:dLbls>
        <c:marker val="1"/>
        <c:smooth val="0"/>
        <c:axId val="241363200"/>
        <c:axId val="241422336"/>
      </c:lineChart>
      <c:catAx>
        <c:axId val="241363200"/>
        <c:scaling>
          <c:orientation val="minMax"/>
        </c:scaling>
        <c:delete val="0"/>
        <c:axPos val="b"/>
        <c:numFmt formatCode="General" sourceLinked="0"/>
        <c:majorTickMark val="out"/>
        <c:minorTickMark val="none"/>
        <c:tickLblPos val="nextTo"/>
        <c:txPr>
          <a:bodyPr rot="-5400000" vert="horz"/>
          <a:lstStyle/>
          <a:p>
            <a:pPr>
              <a:defRPr lang="es-EC" sz="1400">
                <a:latin typeface="Calibri Light" panose="020F0302020204030204" pitchFamily="34" charset="0"/>
              </a:defRPr>
            </a:pPr>
            <a:endParaRPr lang="es-EC"/>
          </a:p>
        </c:txPr>
        <c:crossAx val="241422336"/>
        <c:crosses val="autoZero"/>
        <c:auto val="1"/>
        <c:lblAlgn val="ctr"/>
        <c:lblOffset val="100"/>
        <c:noMultiLvlLbl val="0"/>
      </c:catAx>
      <c:valAx>
        <c:axId val="241422336"/>
        <c:scaling>
          <c:orientation val="minMax"/>
        </c:scaling>
        <c:delete val="1"/>
        <c:axPos val="l"/>
        <c:numFmt formatCode="###0.0%" sourceLinked="1"/>
        <c:majorTickMark val="out"/>
        <c:minorTickMark val="none"/>
        <c:tickLblPos val="none"/>
        <c:crossAx val="241363200"/>
        <c:crosses val="autoZero"/>
        <c:crossBetween val="midCat"/>
      </c:valAx>
    </c:plotArea>
    <c:legend>
      <c:legendPos val="b"/>
      <c:layout>
        <c:manualLayout>
          <c:xMode val="edge"/>
          <c:yMode val="edge"/>
          <c:x val="0.25478644527986638"/>
          <c:y val="0.55602597736625514"/>
          <c:w val="0.49573203842940683"/>
          <c:h val="7.4863940329218115E-2"/>
        </c:manualLayout>
      </c:layout>
      <c:overlay val="0"/>
      <c:txPr>
        <a:bodyPr/>
        <a:lstStyle/>
        <a:p>
          <a:pPr>
            <a:defRPr lang="es-EC" sz="1400" b="0" i="0" u="none" strike="noStrike" kern="1200" baseline="0">
              <a:solidFill>
                <a:srgbClr val="000000"/>
              </a:solidFill>
              <a:latin typeface="Calibri Light" panose="020F0302020204030204" pitchFamily="34" charset="0"/>
              <a:ea typeface="Calibri"/>
              <a:cs typeface="Calibri"/>
            </a:defRPr>
          </a:pPr>
          <a:endParaRPr lang="es-EC"/>
        </a:p>
      </c:txPr>
    </c:legend>
    <c:plotVisOnly val="1"/>
    <c:dispBlanksAs val="gap"/>
    <c:showDLblsOverMax val="0"/>
  </c:chart>
  <c:spPr>
    <a:noFill/>
  </c:spPr>
  <c:txPr>
    <a:bodyPr/>
    <a:lstStyle/>
    <a:p>
      <a:pPr algn="ctr">
        <a:defRPr lang="es-EC" sz="1100" b="0" i="0" u="none" strike="noStrike" kern="1200" baseline="0">
          <a:solidFill>
            <a:srgbClr val="000000"/>
          </a:solidFill>
          <a:latin typeface="Calibri"/>
          <a:ea typeface="Calibri"/>
          <a:cs typeface="Calibri"/>
        </a:defRPr>
      </a:pPr>
      <a:endParaRPr lang="es-EC"/>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1"/>
          <c:h val="0.72565619210937249"/>
        </c:manualLayout>
      </c:layout>
      <c:lineChart>
        <c:grouping val="standard"/>
        <c:varyColors val="0"/>
        <c:ser>
          <c:idx val="0"/>
          <c:order val="0"/>
          <c:tx>
            <c:strRef>
              <c:f>Hoja1!$B$1</c:f>
              <c:strCache>
                <c:ptCount val="1"/>
                <c:pt idx="0">
                  <c:v>Hombre</c:v>
                </c:pt>
              </c:strCache>
            </c:strRef>
          </c:tx>
          <c:spPr>
            <a:ln>
              <a:solidFill>
                <a:srgbClr val="00CC99"/>
              </a:solidFill>
            </a:ln>
          </c:spPr>
          <c:marker>
            <c:spPr>
              <a:solidFill>
                <a:srgbClr val="00CC99"/>
              </a:solidFill>
              <a:ln>
                <a:solidFill>
                  <a:srgbClr val="00CC99"/>
                </a:solidFill>
              </a:ln>
            </c:spPr>
          </c:marker>
          <c:dLbls>
            <c:numFmt formatCode="0.0%" sourceLinked="0"/>
            <c:spPr>
              <a:noFill/>
              <a:ln>
                <a:noFill/>
              </a:ln>
              <a:effectLst/>
            </c:spPr>
            <c:txPr>
              <a:bodyPr/>
              <a:lstStyle/>
              <a:p>
                <a:pPr algn="ctr">
                  <a:defRPr lang="es-EC" sz="1400" b="0" i="0" u="none" strike="noStrike" kern="1200" baseline="0">
                    <a:solidFill>
                      <a:prstClr val="black"/>
                    </a:solidFill>
                    <a:latin typeface="Calibri Light" panose="020F0302020204030204" pitchFamily="34" charset="0"/>
                    <a:ea typeface="+mn-ea"/>
                    <a:cs typeface="+mn-cs"/>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3.8366062848249151E-2</c:v>
                </c:pt>
                <c:pt idx="1">
                  <c:v>4.3492796470903497E-2</c:v>
                </c:pt>
                <c:pt idx="2">
                  <c:v>5.1679256730933563E-2</c:v>
                </c:pt>
                <c:pt idx="3">
                  <c:v>4.0935646203743591E-2</c:v>
                </c:pt>
                <c:pt idx="4">
                  <c:v>3.3133542568501463E-2</c:v>
                </c:pt>
                <c:pt idx="5">
                  <c:v>3.6670400828559442E-2</c:v>
                </c:pt>
                <c:pt idx="6">
                  <c:v>3.3606638980876048E-2</c:v>
                </c:pt>
                <c:pt idx="7">
                  <c:v>3.0822869804037225E-2</c:v>
                </c:pt>
                <c:pt idx="8">
                  <c:v>3.8860563660140117E-2</c:v>
                </c:pt>
                <c:pt idx="9">
                  <c:v>4.4353683280147757E-2</c:v>
                </c:pt>
                <c:pt idx="10">
                  <c:v>4.0332215952424005E-2</c:v>
                </c:pt>
                <c:pt idx="11">
                  <c:v>4.16398078935169E-2</c:v>
                </c:pt>
                <c:pt idx="12">
                  <c:v>4.513703038644172E-2</c:v>
                </c:pt>
                <c:pt idx="13">
                  <c:v>3.5818236976561918E-2</c:v>
                </c:pt>
                <c:pt idx="14">
                  <c:v>3.4701638201832051E-2</c:v>
                </c:pt>
                <c:pt idx="15">
                  <c:v>3.17064095179602E-2</c:v>
                </c:pt>
                <c:pt idx="16">
                  <c:v>3.5900586139205812E-2</c:v>
                </c:pt>
              </c:numCache>
            </c:numRef>
          </c:val>
          <c:smooth val="0"/>
        </c:ser>
        <c:ser>
          <c:idx val="1"/>
          <c:order val="1"/>
          <c:tx>
            <c:strRef>
              <c:f>Hoja1!$C$1</c:f>
              <c:strCache>
                <c:ptCount val="1"/>
                <c:pt idx="0">
                  <c:v>Mujer</c:v>
                </c:pt>
              </c:strCache>
            </c:strRef>
          </c:tx>
          <c:spPr>
            <a:ln>
              <a:solidFill>
                <a:srgbClr val="FF0066"/>
              </a:solidFill>
            </a:ln>
          </c:spPr>
          <c:marker>
            <c:spPr>
              <a:solidFill>
                <a:srgbClr val="FF0066"/>
              </a:solidFill>
              <a:ln>
                <a:solidFill>
                  <a:srgbClr val="FF0066"/>
                </a:solidFill>
              </a:ln>
            </c:spPr>
          </c:marker>
          <c:dLbls>
            <c:dLbl>
              <c:idx val="2"/>
              <c:layout>
                <c:manualLayout>
                  <c:x val="-5.4021775358293524E-3"/>
                  <c:y val="-1.7658239298960477E-2"/>
                </c:manualLayout>
              </c:layout>
              <c:dLblPos val="r"/>
              <c:showLegendKey val="0"/>
              <c:showVal val="1"/>
              <c:showCatName val="0"/>
              <c:showSerName val="0"/>
              <c:showPercent val="0"/>
              <c:showBubbleSize val="0"/>
            </c:dLbl>
            <c:numFmt formatCode="0.0%" sourceLinked="0"/>
            <c:spPr>
              <a:noFill/>
              <a:ln>
                <a:noFill/>
              </a:ln>
              <a:effectLst/>
            </c:spPr>
            <c:txPr>
              <a:bodyPr/>
              <a:lstStyle/>
              <a:p>
                <a:pPr algn="ctr">
                  <a:defRPr lang="es-EC" sz="1400" b="0" i="0" u="none" strike="noStrike" kern="1200" baseline="0">
                    <a:solidFill>
                      <a:prstClr val="black"/>
                    </a:solidFill>
                    <a:latin typeface="Calibri Light" panose="020F0302020204030204" pitchFamily="34" charset="0"/>
                    <a:ea typeface="+mn-ea"/>
                    <a:cs typeface="+mn-cs"/>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c:formatCode>
                <c:ptCount val="17"/>
                <c:pt idx="0">
                  <c:v>6.7132978971563839E-2</c:v>
                </c:pt>
                <c:pt idx="1">
                  <c:v>8.3071334350535847E-2</c:v>
                </c:pt>
                <c:pt idx="2">
                  <c:v>8.3920500914727983E-2</c:v>
                </c:pt>
                <c:pt idx="3">
                  <c:v>6.4401917217070143E-2</c:v>
                </c:pt>
                <c:pt idx="4">
                  <c:v>5.56697145545582E-2</c:v>
                </c:pt>
                <c:pt idx="5">
                  <c:v>4.8100691862047532E-2</c:v>
                </c:pt>
                <c:pt idx="6">
                  <c:v>5.3738116630661088E-2</c:v>
                </c:pt>
                <c:pt idx="7">
                  <c:v>4.8670407099205046E-2</c:v>
                </c:pt>
                <c:pt idx="8">
                  <c:v>6.0650463515876149E-2</c:v>
                </c:pt>
                <c:pt idx="9">
                  <c:v>7.4178000322633872E-2</c:v>
                </c:pt>
                <c:pt idx="10">
                  <c:v>7.0788017219070298E-2</c:v>
                </c:pt>
                <c:pt idx="11">
                  <c:v>6.5747993978170452E-2</c:v>
                </c:pt>
                <c:pt idx="12">
                  <c:v>6.184910270010531E-2</c:v>
                </c:pt>
                <c:pt idx="13">
                  <c:v>5.477388609910696E-2</c:v>
                </c:pt>
                <c:pt idx="14">
                  <c:v>5.859978542292904E-2</c:v>
                </c:pt>
                <c:pt idx="15">
                  <c:v>5.4340314022030836E-2</c:v>
                </c:pt>
                <c:pt idx="16">
                  <c:v>6.0341161799612644E-2</c:v>
                </c:pt>
              </c:numCache>
            </c:numRef>
          </c:val>
          <c:smooth val="0"/>
        </c:ser>
        <c:dLbls>
          <c:showLegendKey val="0"/>
          <c:showVal val="0"/>
          <c:showCatName val="0"/>
          <c:showSerName val="0"/>
          <c:showPercent val="0"/>
          <c:showBubbleSize val="0"/>
        </c:dLbls>
        <c:marker val="1"/>
        <c:smooth val="0"/>
        <c:axId val="271773056"/>
        <c:axId val="271889536"/>
      </c:lineChart>
      <c:catAx>
        <c:axId val="271773056"/>
        <c:scaling>
          <c:orientation val="minMax"/>
        </c:scaling>
        <c:delete val="0"/>
        <c:axPos val="b"/>
        <c:numFmt formatCode="General" sourceLinked="0"/>
        <c:majorTickMark val="out"/>
        <c:minorTickMark val="none"/>
        <c:tickLblPos val="nextTo"/>
        <c:txPr>
          <a:bodyPr rot="-5400000" vert="horz"/>
          <a:lstStyle/>
          <a:p>
            <a:pPr>
              <a:defRPr lang="es-EC">
                <a:latin typeface="Calibri Light" panose="020F0302020204030204" pitchFamily="34" charset="0"/>
              </a:defRPr>
            </a:pPr>
            <a:endParaRPr lang="es-EC"/>
          </a:p>
        </c:txPr>
        <c:crossAx val="271889536"/>
        <c:crosses val="autoZero"/>
        <c:auto val="1"/>
        <c:lblAlgn val="ctr"/>
        <c:lblOffset val="100"/>
        <c:noMultiLvlLbl val="0"/>
      </c:catAx>
      <c:valAx>
        <c:axId val="271889536"/>
        <c:scaling>
          <c:orientation val="minMax"/>
        </c:scaling>
        <c:delete val="1"/>
        <c:axPos val="l"/>
        <c:numFmt formatCode="0.0%" sourceLinked="1"/>
        <c:majorTickMark val="out"/>
        <c:minorTickMark val="none"/>
        <c:tickLblPos val="none"/>
        <c:crossAx val="271773056"/>
        <c:crosses val="autoZero"/>
        <c:crossBetween val="between"/>
      </c:valAx>
    </c:plotArea>
    <c:legend>
      <c:legendPos val="b"/>
      <c:layout/>
      <c:overlay val="0"/>
      <c:txPr>
        <a:bodyPr/>
        <a:lstStyle/>
        <a:p>
          <a:pPr>
            <a:defRPr lang="es-EC" sz="1400" b="0" i="0" u="none" strike="noStrike" kern="1200" baseline="0">
              <a:solidFill>
                <a:prstClr val="black"/>
              </a:solidFill>
              <a:latin typeface="Calibri Light" panose="020F0302020204030204" pitchFamily="34" charset="0"/>
              <a:ea typeface="+mn-ea"/>
              <a:cs typeface="+mn-cs"/>
            </a:defRPr>
          </a:pPr>
          <a:endParaRPr lang="es-EC"/>
        </a:p>
      </c:txPr>
    </c:legend>
    <c:plotVisOnly val="1"/>
    <c:dispBlanksAs val="gap"/>
    <c:showDLblsOverMax val="0"/>
  </c:chart>
  <c:spPr>
    <a:noFill/>
  </c:spPr>
  <c:txPr>
    <a:bodyPr/>
    <a:lstStyle/>
    <a:p>
      <a:pPr algn="ctr">
        <a:defRPr lang="es-EC" sz="1400" b="0" i="0" u="none" strike="noStrike" kern="1200" baseline="0">
          <a:solidFill>
            <a:prstClr val="black"/>
          </a:solidFill>
          <a:latin typeface="+mn-lt"/>
          <a:ea typeface="+mn-ea"/>
          <a:cs typeface="+mn-cs"/>
        </a:defRPr>
      </a:pPr>
      <a:endParaRPr lang="es-EC"/>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3021968046477853E-2"/>
          <c:y val="1.0320127504553739E-2"/>
          <c:w val="0.97395600298284868"/>
          <c:h val="0.75214754098360659"/>
        </c:manualLayout>
      </c:layout>
      <c:lineChart>
        <c:grouping val="standard"/>
        <c:varyColors val="0"/>
        <c:ser>
          <c:idx val="0"/>
          <c:order val="0"/>
          <c:tx>
            <c:strRef>
              <c:f>Hoja1!$B$1</c:f>
              <c:strCache>
                <c:ptCount val="1"/>
                <c:pt idx="0">
                  <c:v>Desocupados</c:v>
                </c:pt>
              </c:strCache>
            </c:strRef>
          </c:tx>
          <c:spPr>
            <a:ln>
              <a:solidFill>
                <a:schemeClr val="accent6"/>
              </a:solidFill>
            </a:ln>
          </c:spPr>
          <c:marker>
            <c:spPr>
              <a:solidFill>
                <a:schemeClr val="accent6"/>
              </a:solidFill>
              <a:ln>
                <a:solidFill>
                  <a:srgbClr val="F79646"/>
                </a:solidFill>
              </a:ln>
            </c:spPr>
          </c:marker>
          <c:dLbls>
            <c:numFmt formatCode="0.0%" sourceLinked="0"/>
            <c:spPr>
              <a:noFill/>
              <a:ln>
                <a:noFill/>
              </a:ln>
              <a:effectLst/>
            </c:spPr>
            <c:txPr>
              <a:bodyPr/>
              <a:lstStyle/>
              <a:p>
                <a:pPr algn="ctr">
                  <a:defRPr lang="es-EC">
                    <a:latin typeface="Calibri Light" panose="020F0302020204030204" pitchFamily="34" charset="0"/>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0.00%</c:formatCode>
                <c:ptCount val="17"/>
                <c:pt idx="0">
                  <c:v>4.9983546232570071E-2</c:v>
                </c:pt>
                <c:pt idx="1">
                  <c:v>5.9514629858050651E-2</c:v>
                </c:pt>
                <c:pt idx="2">
                  <c:v>6.4713099723619147E-2</c:v>
                </c:pt>
                <c:pt idx="3">
                  <c:v>5.0188580409999517E-2</c:v>
                </c:pt>
                <c:pt idx="4">
                  <c:v>4.2054597268202418E-2</c:v>
                </c:pt>
                <c:pt idx="5">
                  <c:v>4.1212251681556442E-2</c:v>
                </c:pt>
                <c:pt idx="6">
                  <c:v>4.1528208882605826E-2</c:v>
                </c:pt>
                <c:pt idx="7">
                  <c:v>3.80030569926883E-2</c:v>
                </c:pt>
                <c:pt idx="8">
                  <c:v>4.7728349052495476E-2</c:v>
                </c:pt>
                <c:pt idx="9">
                  <c:v>5.7111401509944246E-2</c:v>
                </c:pt>
                <c:pt idx="10">
                  <c:v>5.322822974002963E-2</c:v>
                </c:pt>
                <c:pt idx="11">
                  <c:v>5.2024937566742341E-2</c:v>
                </c:pt>
                <c:pt idx="12">
                  <c:v>5.2126029462724904E-2</c:v>
                </c:pt>
                <c:pt idx="13">
                  <c:v>4.3963009077772529E-2</c:v>
                </c:pt>
                <c:pt idx="14">
                  <c:v>4.492183861637964E-2</c:v>
                </c:pt>
                <c:pt idx="15">
                  <c:v>4.1385564117553474E-2</c:v>
                </c:pt>
                <c:pt idx="16">
                  <c:v>4.6236508443700634E-2</c:v>
                </c:pt>
              </c:numCache>
            </c:numRef>
          </c:val>
          <c:smooth val="0"/>
        </c:ser>
        <c:ser>
          <c:idx val="1"/>
          <c:order val="1"/>
          <c:tx>
            <c:strRef>
              <c:f>Hoja1!$C$1</c:f>
              <c:strCache>
                <c:ptCount val="1"/>
                <c:pt idx="0">
                  <c:v>Abierto</c:v>
                </c:pt>
              </c:strCache>
            </c:strRef>
          </c:tx>
          <c:spPr>
            <a:ln>
              <a:solidFill>
                <a:schemeClr val="tx2"/>
              </a:solidFill>
            </a:ln>
          </c:spPr>
          <c:marker>
            <c:spPr>
              <a:solidFill>
                <a:schemeClr val="tx2"/>
              </a:solidFill>
              <a:ln>
                <a:solidFill>
                  <a:srgbClr val="1F497D"/>
                </a:solidFill>
              </a:ln>
            </c:spPr>
          </c:marker>
          <c:dLbls>
            <c:dLbl>
              <c:idx val="13"/>
              <c:layout>
                <c:manualLayout>
                  <c:x val="-1.9682007988380573E-2"/>
                  <c:y val="4.495036429872495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a:latin typeface="Calibri Light" panose="020F0302020204030204" pitchFamily="34" charset="0"/>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0.00%</c:formatCode>
                <c:ptCount val="17"/>
                <c:pt idx="0">
                  <c:v>3.0496204497288092E-2</c:v>
                </c:pt>
                <c:pt idx="1">
                  <c:v>3.9609669736008345E-2</c:v>
                </c:pt>
                <c:pt idx="2">
                  <c:v>4.4982826004244532E-2</c:v>
                </c:pt>
                <c:pt idx="3">
                  <c:v>3.488877131138949E-2</c:v>
                </c:pt>
                <c:pt idx="4">
                  <c:v>2.9806992758977021E-2</c:v>
                </c:pt>
                <c:pt idx="5">
                  <c:v>3.1363260623460745E-2</c:v>
                </c:pt>
                <c:pt idx="6">
                  <c:v>2.9501953327907282E-2</c:v>
                </c:pt>
                <c:pt idx="7">
                  <c:v>3.0153681801379437E-2</c:v>
                </c:pt>
                <c:pt idx="8">
                  <c:v>3.6665724678661436E-2</c:v>
                </c:pt>
                <c:pt idx="9">
                  <c:v>4.9372362067551807E-2</c:v>
                </c:pt>
                <c:pt idx="10">
                  <c:v>4.6514412694797044E-2</c:v>
                </c:pt>
                <c:pt idx="11">
                  <c:v>4.495435718982501E-2</c:v>
                </c:pt>
                <c:pt idx="12">
                  <c:v>4.0840830887482298E-2</c:v>
                </c:pt>
                <c:pt idx="13">
                  <c:v>3.8875363167963348E-2</c:v>
                </c:pt>
                <c:pt idx="14">
                  <c:v>3.9551362638663351E-2</c:v>
                </c:pt>
                <c:pt idx="15">
                  <c:v>3.6221103430739199E-2</c:v>
                </c:pt>
                <c:pt idx="16">
                  <c:v>3.7219230813226908E-2</c:v>
                </c:pt>
              </c:numCache>
            </c:numRef>
          </c:val>
          <c:smooth val="0"/>
        </c:ser>
        <c:ser>
          <c:idx val="2"/>
          <c:order val="2"/>
          <c:tx>
            <c:strRef>
              <c:f>Hoja1!$D$1</c:f>
              <c:strCache>
                <c:ptCount val="1"/>
                <c:pt idx="0">
                  <c:v>Oculto</c:v>
                </c:pt>
              </c:strCache>
            </c:strRef>
          </c:tx>
          <c:spPr>
            <a:ln>
              <a:solidFill>
                <a:srgbClr val="00A2E8"/>
              </a:solidFill>
            </a:ln>
          </c:spPr>
          <c:marker>
            <c:spPr>
              <a:solidFill>
                <a:srgbClr val="00A2E8"/>
              </a:solidFill>
              <a:ln>
                <a:solidFill>
                  <a:srgbClr val="00A2E8"/>
                </a:solidFill>
              </a:ln>
            </c:spPr>
          </c:marker>
          <c:dLbls>
            <c:dLbl>
              <c:idx val="8"/>
              <c:layout>
                <c:manualLayout>
                  <c:x val="-2.5763707334785765E-2"/>
                  <c:y val="3.62755009107468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2.7965686274509804E-2"/>
                  <c:y val="3.6275500910746813E-2"/>
                </c:manualLayout>
              </c:layout>
              <c:numFmt formatCode="0.0%" sourceLinked="0"/>
              <c:spPr>
                <a:noFill/>
                <a:ln>
                  <a:noFill/>
                </a:ln>
                <a:effectLst/>
              </c:spPr>
              <c:txPr>
                <a:bodyPr/>
                <a:lstStyle/>
                <a:p>
                  <a:pPr>
                    <a:defRPr lang="es-EC">
                      <a:latin typeface="Calibri Light" panose="020F0302020204030204" pitchFamily="34" charset="0"/>
                    </a:defRPr>
                  </a:pPr>
                  <a:endParaRPr lang="es-EC"/>
                </a:p>
              </c:txPr>
              <c:dLblPos val="r"/>
              <c:showLegendKey val="0"/>
              <c:showVal val="1"/>
              <c:showCatName val="0"/>
              <c:showSerName val="0"/>
              <c:showPercent val="0"/>
              <c:showBubbleSize val="0"/>
              <c:extLst>
                <c:ext xmlns:c15="http://schemas.microsoft.com/office/drawing/2012/chart" uri="{CE6537A1-D6FC-4f65-9D91-7224C49458BB}">
                  <c15:layout/>
                </c:ext>
              </c:extLst>
            </c:dLbl>
            <c:dLbl>
              <c:idx val="14"/>
              <c:layout>
                <c:manualLayout>
                  <c:x val="-2.5659949164851127E-2"/>
                  <c:y val="-4.758151183970856E-2"/>
                </c:manualLayout>
              </c:layout>
              <c:dLblPos val="r"/>
              <c:showLegendKey val="0"/>
              <c:showVal val="1"/>
              <c:showCatName val="0"/>
              <c:showSerName val="0"/>
              <c:showPercent val="0"/>
              <c:showBubbleSize val="0"/>
            </c:dLbl>
            <c:dLbl>
              <c:idx val="15"/>
              <c:layout>
                <c:manualLayout>
                  <c:x val="-2.9118554829339144E-2"/>
                  <c:y val="-4.4689890710382513E-2"/>
                </c:manualLayout>
              </c:layout>
              <c:dLblPos val="r"/>
              <c:showLegendKey val="0"/>
              <c:showVal val="1"/>
              <c:showCatName val="0"/>
              <c:showSerName val="0"/>
              <c:showPercent val="0"/>
              <c:showBubbleSize val="0"/>
            </c:dLbl>
            <c:dLbl>
              <c:idx val="16"/>
              <c:layout>
                <c:manualLayout>
                  <c:x val="-2.3501543209876543E-2"/>
                  <c:y val="-4.4689890710382513E-2"/>
                </c:manualLayout>
              </c:layout>
              <c:dLblPos val="r"/>
              <c:showLegendKey val="0"/>
              <c:showVal val="1"/>
              <c:showCatName val="0"/>
              <c:showSerName val="0"/>
              <c:showPercent val="0"/>
              <c:showBubbleSize val="0"/>
            </c:dLbl>
            <c:dLbl>
              <c:idx val="19"/>
              <c:layout>
                <c:manualLayout>
                  <c:x val="-2.4968954248366013E-2"/>
                  <c:y val="-4.75815118397085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0"/>
              <c:layout>
                <c:manualLayout>
                  <c:x val="-2.2656681190994916E-2"/>
                  <c:y val="-4.468989071038251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1"/>
              <c:layout>
                <c:manualLayout>
                  <c:x val="-1.1226761074800291E-2"/>
                  <c:y val="-4.4689890710382513E-2"/>
                </c:manualLayout>
              </c:layout>
              <c:dLblPos val="r"/>
              <c:showLegendKey val="0"/>
              <c:showVal val="1"/>
              <c:showCatName val="0"/>
              <c:showSerName val="0"/>
              <c:showPercent val="0"/>
              <c:showBubbleSize val="0"/>
            </c:dLbl>
            <c:numFmt formatCode="0.0%" sourceLinked="0"/>
            <c:spPr>
              <a:noFill/>
              <a:ln>
                <a:noFill/>
              </a:ln>
              <a:effectLst/>
            </c:spPr>
            <c:txPr>
              <a:bodyPr wrap="square" lIns="38100" tIns="19050" rIns="38100" bIns="19050" anchor="ctr">
                <a:spAutoFit/>
              </a:bodyPr>
              <a:lstStyle/>
              <a:p>
                <a:pPr>
                  <a:defRPr lang="es-EC">
                    <a:latin typeface="Calibri Light" panose="020F0302020204030204" pitchFamily="34" charset="0"/>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Hoja1!$D$2:$D$29</c:f>
              <c:numCache>
                <c:formatCode>0.00%</c:formatCode>
                <c:ptCount val="17"/>
                <c:pt idx="0">
                  <c:v>1.9487341735281959E-2</c:v>
                </c:pt>
                <c:pt idx="1">
                  <c:v>1.9904960122042185E-2</c:v>
                </c:pt>
                <c:pt idx="2">
                  <c:v>1.9730273719374618E-2</c:v>
                </c:pt>
                <c:pt idx="3">
                  <c:v>1.5299809098610159E-2</c:v>
                </c:pt>
                <c:pt idx="4">
                  <c:v>1.2247604509225497E-2</c:v>
                </c:pt>
                <c:pt idx="5">
                  <c:v>9.8489910580957848E-3</c:v>
                </c:pt>
                <c:pt idx="6">
                  <c:v>1.2026255554698471E-2</c:v>
                </c:pt>
                <c:pt idx="7">
                  <c:v>7.8493751913087835E-3</c:v>
                </c:pt>
                <c:pt idx="8">
                  <c:v>1.1062624373833777E-2</c:v>
                </c:pt>
                <c:pt idx="9">
                  <c:v>7.7390394423924548E-3</c:v>
                </c:pt>
                <c:pt idx="10">
                  <c:v>6.7138170452324787E-3</c:v>
                </c:pt>
                <c:pt idx="11">
                  <c:v>7.0705803769172916E-3</c:v>
                </c:pt>
                <c:pt idx="12">
                  <c:v>1.1285198575242662E-2</c:v>
                </c:pt>
                <c:pt idx="13">
                  <c:v>5.0876459098091135E-3</c:v>
                </c:pt>
                <c:pt idx="14">
                  <c:v>5.3704759777162339E-3</c:v>
                </c:pt>
                <c:pt idx="15">
                  <c:v>5.1644606868143025E-3</c:v>
                </c:pt>
                <c:pt idx="16">
                  <c:v>9.0172776304737953E-3</c:v>
                </c:pt>
              </c:numCache>
            </c:numRef>
          </c:val>
          <c:smooth val="0"/>
        </c:ser>
        <c:dLbls>
          <c:showLegendKey val="0"/>
          <c:showVal val="1"/>
          <c:showCatName val="0"/>
          <c:showSerName val="0"/>
          <c:showPercent val="0"/>
          <c:showBubbleSize val="0"/>
        </c:dLbls>
        <c:marker val="1"/>
        <c:smooth val="0"/>
        <c:axId val="272173696"/>
        <c:axId val="272257024"/>
      </c:lineChart>
      <c:catAx>
        <c:axId val="272173696"/>
        <c:scaling>
          <c:orientation val="minMax"/>
        </c:scaling>
        <c:delete val="0"/>
        <c:axPos val="b"/>
        <c:numFmt formatCode="General" sourceLinked="0"/>
        <c:majorTickMark val="out"/>
        <c:minorTickMark val="none"/>
        <c:tickLblPos val="nextTo"/>
        <c:txPr>
          <a:bodyPr rot="-5400000" vert="horz"/>
          <a:lstStyle/>
          <a:p>
            <a:pPr>
              <a:defRPr lang="es-EC">
                <a:latin typeface="Calibri Light" panose="020F0302020204030204" pitchFamily="34" charset="0"/>
              </a:defRPr>
            </a:pPr>
            <a:endParaRPr lang="es-EC"/>
          </a:p>
        </c:txPr>
        <c:crossAx val="272257024"/>
        <c:crosses val="autoZero"/>
        <c:auto val="1"/>
        <c:lblAlgn val="ctr"/>
        <c:lblOffset val="100"/>
        <c:noMultiLvlLbl val="0"/>
      </c:catAx>
      <c:valAx>
        <c:axId val="272257024"/>
        <c:scaling>
          <c:orientation val="minMax"/>
        </c:scaling>
        <c:delete val="1"/>
        <c:axPos val="l"/>
        <c:numFmt formatCode="0.00%" sourceLinked="1"/>
        <c:majorTickMark val="out"/>
        <c:minorTickMark val="none"/>
        <c:tickLblPos val="none"/>
        <c:crossAx val="272173696"/>
        <c:crosses val="autoZero"/>
        <c:crossBetween val="between"/>
      </c:valAx>
    </c:plotArea>
    <c:legend>
      <c:legendPos val="b"/>
      <c:layout>
        <c:manualLayout>
          <c:xMode val="edge"/>
          <c:yMode val="edge"/>
          <c:x val="0.32615958605664636"/>
          <c:y val="0.91716939890710358"/>
          <c:w val="0.33546336689038198"/>
          <c:h val="7.7047413793103481E-2"/>
        </c:manualLayout>
      </c:layout>
      <c:overlay val="0"/>
      <c:txPr>
        <a:bodyPr/>
        <a:lstStyle/>
        <a:p>
          <a:pPr>
            <a:defRPr lang="es-EC" sz="1400" b="0" i="0" u="none" strike="noStrike" kern="1200" baseline="0">
              <a:solidFill>
                <a:prstClr val="black"/>
              </a:solidFill>
              <a:latin typeface="Calibri Light" panose="020F0302020204030204" pitchFamily="34" charset="0"/>
              <a:ea typeface="+mn-ea"/>
              <a:cs typeface="+mn-cs"/>
            </a:defRPr>
          </a:pPr>
          <a:endParaRPr lang="es-EC"/>
        </a:p>
      </c:txPr>
    </c:legend>
    <c:plotVisOnly val="1"/>
    <c:dispBlanksAs val="gap"/>
    <c:showDLblsOverMax val="0"/>
  </c:chart>
  <c:spPr>
    <a:noFill/>
  </c:spPr>
  <c:txPr>
    <a:bodyPr/>
    <a:lstStyle/>
    <a:p>
      <a:pPr algn="ctr">
        <a:defRPr lang="es-EC" sz="1400" b="0" i="0" u="none" strike="noStrike" kern="1200" baseline="0">
          <a:solidFill>
            <a:prstClr val="black"/>
          </a:solidFill>
          <a:latin typeface="+mn-lt"/>
          <a:ea typeface="+mn-ea"/>
          <a:cs typeface="+mn-cs"/>
        </a:defRPr>
      </a:pPr>
      <a:endParaRPr lang="es-EC"/>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274409226398044"/>
          <c:y val="0.16731044989384791"/>
          <c:w val="0.49195627199814917"/>
          <c:h val="0.56241882335455262"/>
        </c:manualLayout>
      </c:layout>
      <c:pieChart>
        <c:varyColors val="1"/>
        <c:ser>
          <c:idx val="0"/>
          <c:order val="0"/>
          <c:tx>
            <c:strRef>
              <c:f>Hoja1!$B$1</c:f>
              <c:strCache>
                <c:ptCount val="1"/>
                <c:pt idx="0">
                  <c:v>Columna1</c:v>
                </c:pt>
              </c:strCache>
            </c:strRef>
          </c:tx>
          <c:spPr>
            <a:solidFill>
              <a:srgbClr val="0093D0"/>
            </a:solidFill>
          </c:spPr>
          <c:dPt>
            <c:idx val="0"/>
            <c:bubble3D val="0"/>
            <c:spPr>
              <a:solidFill>
                <a:schemeClr val="accent5">
                  <a:lumMod val="40000"/>
                  <a:lumOff val="60000"/>
                </a:schemeClr>
              </a:solidFill>
            </c:spPr>
          </c:dPt>
          <c:dLbls>
            <c:numFmt formatCode="0.0%" sourceLinked="0"/>
            <c:spPr>
              <a:noFill/>
              <a:ln>
                <a:noFill/>
              </a:ln>
              <a:effectLst/>
            </c:spPr>
            <c:txPr>
              <a:bodyPr/>
              <a:lstStyle/>
              <a:p>
                <a:pPr algn="ctr">
                  <a:defRPr lang="es-EC" sz="1200" b="1" i="0" u="none" strike="noStrike" kern="1200" baseline="0">
                    <a:solidFill>
                      <a:srgbClr val="000000"/>
                    </a:solidFill>
                    <a:latin typeface="Calibri"/>
                    <a:ea typeface="Calibri"/>
                    <a:cs typeface="Calibri"/>
                  </a:defRPr>
                </a:pPr>
                <a:endParaRPr lang="es-EC"/>
              </a:p>
            </c:txPr>
            <c:dLblPos val="out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Hoja1!$A$2:$A$3</c:f>
              <c:strCache>
                <c:ptCount val="2"/>
                <c:pt idx="0">
                  <c:v>Menores de 15 años</c:v>
                </c:pt>
                <c:pt idx="1">
                  <c:v>PET</c:v>
                </c:pt>
              </c:strCache>
            </c:strRef>
          </c:cat>
          <c:val>
            <c:numRef>
              <c:f>Hoja1!$B$2:$B$3</c:f>
              <c:numCache>
                <c:formatCode>0.00%</c:formatCode>
                <c:ptCount val="2"/>
                <c:pt idx="0">
                  <c:v>0.29619267479435479</c:v>
                </c:pt>
                <c:pt idx="1">
                  <c:v>0.70380732520556921</c:v>
                </c:pt>
              </c:numCache>
            </c:numRef>
          </c:val>
        </c:ser>
        <c:dLbls>
          <c:showLegendKey val="0"/>
          <c:showVal val="1"/>
          <c:showCatName val="0"/>
          <c:showSerName val="0"/>
          <c:showPercent val="0"/>
          <c:showBubbleSize val="0"/>
          <c:showLeaderLines val="1"/>
        </c:dLbls>
        <c:firstSliceAng val="0"/>
      </c:pieChart>
    </c:plotArea>
    <c:legend>
      <c:legendPos val="b"/>
      <c:layout/>
      <c:overlay val="0"/>
      <c:txPr>
        <a:bodyPr/>
        <a:lstStyle/>
        <a:p>
          <a:pPr>
            <a:defRPr lang="es-EC" sz="1200" b="0" i="0" u="none" strike="noStrike" kern="1200" baseline="0">
              <a:solidFill>
                <a:srgbClr val="000000"/>
              </a:solidFill>
              <a:latin typeface="Calibri"/>
              <a:ea typeface="Calibri"/>
              <a:cs typeface="Calibri"/>
            </a:defRPr>
          </a:pPr>
          <a:endParaRPr lang="es-EC"/>
        </a:p>
      </c:txPr>
    </c:legend>
    <c:plotVisOnly val="1"/>
    <c:dispBlanksAs val="zero"/>
    <c:showDLblsOverMax val="0"/>
  </c:chart>
  <c:txPr>
    <a:bodyPr/>
    <a:lstStyle/>
    <a:p>
      <a:pPr>
        <a:defRPr sz="1800"/>
      </a:pPr>
      <a:endParaRPr lang="es-EC"/>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1.3022024333040167E-2"/>
          <c:y val="6.9503968253968249E-4"/>
          <c:w val="0.97395600298284868"/>
          <c:h val="0.78330861135549523"/>
        </c:manualLayout>
      </c:layout>
      <c:barChart>
        <c:barDir val="col"/>
        <c:grouping val="stacked"/>
        <c:varyColors val="0"/>
        <c:ser>
          <c:idx val="0"/>
          <c:order val="0"/>
          <c:tx>
            <c:strRef>
              <c:f>Hoja1!$B$1</c:f>
              <c:strCache>
                <c:ptCount val="1"/>
                <c:pt idx="0">
                  <c:v>Hasta un mes</c:v>
                </c:pt>
              </c:strCache>
            </c:strRef>
          </c:tx>
          <c:spPr>
            <a:solidFill>
              <a:schemeClr val="accent1">
                <a:lumMod val="75000"/>
              </a:schemeClr>
            </a:solidFill>
            <a:ln>
              <a:noFill/>
            </a:ln>
            <a:effectLst/>
          </c:spPr>
          <c:invertIfNegative val="0"/>
          <c:dLbls>
            <c:numFmt formatCode="0.0%" sourceLinked="0"/>
            <c:spPr>
              <a:noFill/>
              <a:ln>
                <a:noFill/>
              </a:ln>
              <a:effectLst/>
            </c:spPr>
            <c:txPr>
              <a:bodyPr rot="-5400000" vert="horz"/>
              <a:lstStyle/>
              <a:p>
                <a:pPr>
                  <a:defRPr>
                    <a:solidFill>
                      <a:schemeClr val="bg1"/>
                    </a:solidFill>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shade val="95000"/>
                          <a:satMod val="105000"/>
                        </a:schemeClr>
                      </a:solidFill>
                      <a:prstDash val="solid"/>
                      <a:round/>
                    </a:ln>
                    <a:effectLst/>
                  </c:spPr>
                </c15:leaderLines>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0.36492970481644443</c:v>
                </c:pt>
                <c:pt idx="1">
                  <c:v>0.33228491835867069</c:v>
                </c:pt>
                <c:pt idx="2">
                  <c:v>0.33153174167961241</c:v>
                </c:pt>
                <c:pt idx="3">
                  <c:v>0.35155699374607158</c:v>
                </c:pt>
                <c:pt idx="4">
                  <c:v>0.40187949694226227</c:v>
                </c:pt>
                <c:pt idx="5">
                  <c:v>0.3553473851969533</c:v>
                </c:pt>
                <c:pt idx="6">
                  <c:v>0.3651932513090953</c:v>
                </c:pt>
                <c:pt idx="7">
                  <c:v>0.38150661980486311</c:v>
                </c:pt>
                <c:pt idx="8">
                  <c:v>0.32119881098238218</c:v>
                </c:pt>
                <c:pt idx="9">
                  <c:v>0.38253022111760093</c:v>
                </c:pt>
                <c:pt idx="10">
                  <c:v>0.28679021403051536</c:v>
                </c:pt>
                <c:pt idx="11">
                  <c:v>0.27530164261259421</c:v>
                </c:pt>
                <c:pt idx="12">
                  <c:v>0.23652877064005753</c:v>
                </c:pt>
                <c:pt idx="13">
                  <c:v>0.3007093483415797</c:v>
                </c:pt>
                <c:pt idx="14">
                  <c:v>0.33406005150361717</c:v>
                </c:pt>
                <c:pt idx="15">
                  <c:v>0.3367114912671636</c:v>
                </c:pt>
                <c:pt idx="16">
                  <c:v>0.2732425451044766</c:v>
                </c:pt>
              </c:numCache>
            </c:numRef>
          </c:val>
        </c:ser>
        <c:ser>
          <c:idx val="1"/>
          <c:order val="1"/>
          <c:tx>
            <c:strRef>
              <c:f>Hoja1!$C$1</c:f>
              <c:strCache>
                <c:ptCount val="1"/>
                <c:pt idx="0">
                  <c:v>Entre 1 y dos meses</c:v>
                </c:pt>
              </c:strCache>
            </c:strRef>
          </c:tx>
          <c:spPr>
            <a:solidFill>
              <a:schemeClr val="tx2">
                <a:lumMod val="60000"/>
                <a:lumOff val="40000"/>
              </a:schemeClr>
            </a:solidFill>
            <a:ln>
              <a:noFill/>
            </a:ln>
            <a:effectLst/>
          </c:spPr>
          <c:invertIfNegative val="0"/>
          <c:dLbls>
            <c:numFmt formatCode="0.0%" sourceLinked="0"/>
            <c:spPr>
              <a:noFill/>
              <a:ln>
                <a:noFill/>
              </a:ln>
              <a:effectLst/>
            </c:spPr>
            <c:txPr>
              <a:bodyPr rot="-5400000" vert="horz"/>
              <a:lstStyle/>
              <a:p>
                <a:pPr>
                  <a:defRPr>
                    <a:solidFill>
                      <a:schemeClr val="bg1"/>
                    </a:solidFill>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shade val="95000"/>
                          <a:satMod val="105000"/>
                        </a:schemeClr>
                      </a:solidFill>
                      <a:prstDash val="solid"/>
                      <a:round/>
                    </a:ln>
                    <a:effectLst/>
                  </c:spPr>
                </c15:leaderLines>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c:formatCode>
                <c:ptCount val="17"/>
                <c:pt idx="0">
                  <c:v>0.18111077470835479</c:v>
                </c:pt>
                <c:pt idx="1">
                  <c:v>0.19939821500076177</c:v>
                </c:pt>
                <c:pt idx="2">
                  <c:v>0.22674455477816607</c:v>
                </c:pt>
                <c:pt idx="3">
                  <c:v>0.20719113670832787</c:v>
                </c:pt>
                <c:pt idx="4">
                  <c:v>0.18475870713375642</c:v>
                </c:pt>
                <c:pt idx="5">
                  <c:v>0.21351618493921304</c:v>
                </c:pt>
                <c:pt idx="6">
                  <c:v>0.23002128418902001</c:v>
                </c:pt>
                <c:pt idx="7">
                  <c:v>0.22987784005332543</c:v>
                </c:pt>
                <c:pt idx="8">
                  <c:v>0.18791328709608507</c:v>
                </c:pt>
                <c:pt idx="9">
                  <c:v>0.21898876040566739</c:v>
                </c:pt>
                <c:pt idx="10">
                  <c:v>0.23172465140504431</c:v>
                </c:pt>
                <c:pt idx="11">
                  <c:v>0.17840780317508778</c:v>
                </c:pt>
                <c:pt idx="12">
                  <c:v>0.17634617119125401</c:v>
                </c:pt>
                <c:pt idx="13">
                  <c:v>0.2173755900741437</c:v>
                </c:pt>
                <c:pt idx="14">
                  <c:v>0.19862036210196451</c:v>
                </c:pt>
                <c:pt idx="15">
                  <c:v>0.18515075053569613</c:v>
                </c:pt>
                <c:pt idx="16">
                  <c:v>0.16509547028373839</c:v>
                </c:pt>
              </c:numCache>
            </c:numRef>
          </c:val>
        </c:ser>
        <c:ser>
          <c:idx val="2"/>
          <c:order val="2"/>
          <c:tx>
            <c:strRef>
              <c:f>Hoja1!$D$1</c:f>
              <c:strCache>
                <c:ptCount val="1"/>
                <c:pt idx="0">
                  <c:v>Entre 2 y seis meses</c:v>
                </c:pt>
              </c:strCache>
            </c:strRef>
          </c:tx>
          <c:spPr>
            <a:solidFill>
              <a:schemeClr val="tx2">
                <a:lumMod val="40000"/>
                <a:lumOff val="60000"/>
              </a:schemeClr>
            </a:solidFill>
            <a:ln>
              <a:noFill/>
            </a:ln>
            <a:effectLst/>
          </c:spPr>
          <c:invertIfNegative val="0"/>
          <c:dLbls>
            <c:dLbl>
              <c:idx val="0"/>
              <c:layout>
                <c:manualLayout>
                  <c:x val="1.163515098211674E-3"/>
                  <c:y val="-1.00793650793650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2.3269385810612726E-3"/>
                  <c:y val="5.0396825396825402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5"/>
              <c:layout>
                <c:manualLayout>
                  <c:x val="-2.3270301964233371E-3"/>
                  <c:y val="-2.7718253968253975E-2"/>
                </c:manualLayout>
              </c:layout>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rot="-5400000" vert="horz"/>
              <a:lstStyle/>
              <a:p>
                <a:pPr algn="ctr">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Hoja1!$D$2:$D$29</c:f>
              <c:numCache>
                <c:formatCode>0.0%</c:formatCode>
                <c:ptCount val="17"/>
                <c:pt idx="0">
                  <c:v>0.28571655704077109</c:v>
                </c:pt>
                <c:pt idx="1">
                  <c:v>0.33318039468897537</c:v>
                </c:pt>
                <c:pt idx="2">
                  <c:v>0.2947625536926301</c:v>
                </c:pt>
                <c:pt idx="3">
                  <c:v>0.29141128160275231</c:v>
                </c:pt>
                <c:pt idx="4">
                  <c:v>0.27864970502158476</c:v>
                </c:pt>
                <c:pt idx="5">
                  <c:v>0.312680697095153</c:v>
                </c:pt>
                <c:pt idx="6">
                  <c:v>0.27670958445736626</c:v>
                </c:pt>
                <c:pt idx="7">
                  <c:v>0.25891856130029528</c:v>
                </c:pt>
                <c:pt idx="8">
                  <c:v>0.31399885027280966</c:v>
                </c:pt>
                <c:pt idx="9">
                  <c:v>0.26446305675706488</c:v>
                </c:pt>
                <c:pt idx="10">
                  <c:v>0.29663350015364431</c:v>
                </c:pt>
                <c:pt idx="11">
                  <c:v>0.31165546433744407</c:v>
                </c:pt>
                <c:pt idx="12">
                  <c:v>0.33532103693773591</c:v>
                </c:pt>
                <c:pt idx="13">
                  <c:v>0.2842129967361719</c:v>
                </c:pt>
                <c:pt idx="14">
                  <c:v>0.26938819323432761</c:v>
                </c:pt>
                <c:pt idx="15">
                  <c:v>0.26018557964712302</c:v>
                </c:pt>
                <c:pt idx="16">
                  <c:v>0.31614394536789275</c:v>
                </c:pt>
              </c:numCache>
            </c:numRef>
          </c:val>
        </c:ser>
        <c:ser>
          <c:idx val="3"/>
          <c:order val="3"/>
          <c:tx>
            <c:strRef>
              <c:f>Hoja1!$E$1</c:f>
              <c:strCache>
                <c:ptCount val="1"/>
                <c:pt idx="0">
                  <c:v>6 meses y más.</c:v>
                </c:pt>
              </c:strCache>
            </c:strRef>
          </c:tx>
          <c:spPr>
            <a:solidFill>
              <a:schemeClr val="accent5">
                <a:lumMod val="20000"/>
                <a:lumOff val="80000"/>
              </a:schemeClr>
            </a:solidFill>
            <a:ln>
              <a:noFill/>
            </a:ln>
            <a:effectLst/>
          </c:spPr>
          <c:invertIfNegative val="0"/>
          <c:dLbls>
            <c:numFmt formatCode="0.0%" sourceLinked="0"/>
            <c:spPr>
              <a:noFill/>
              <a:ln>
                <a:noFill/>
              </a:ln>
              <a:effectLst/>
            </c:spPr>
            <c:txPr>
              <a:bodyPr rot="-5400000" vert="horz"/>
              <a:lstStyle/>
              <a:p>
                <a:pPr>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shade val="95000"/>
                          <a:satMod val="105000"/>
                        </a:schemeClr>
                      </a:solidFill>
                      <a:prstDash val="solid"/>
                      <a:round/>
                    </a:ln>
                    <a:effectLst/>
                  </c:spPr>
                </c15:leaderLines>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Hoja1!$E$2:$E$29</c:f>
              <c:numCache>
                <c:formatCode>0.0%</c:formatCode>
                <c:ptCount val="17"/>
                <c:pt idx="0">
                  <c:v>0.16824296343442754</c:v>
                </c:pt>
                <c:pt idx="1">
                  <c:v>0.13513647195159423</c:v>
                </c:pt>
                <c:pt idx="2">
                  <c:v>0.14696114984959277</c:v>
                </c:pt>
                <c:pt idx="3">
                  <c:v>0.14984058794284935</c:v>
                </c:pt>
                <c:pt idx="4">
                  <c:v>0.13471209090239725</c:v>
                </c:pt>
                <c:pt idx="5">
                  <c:v>0.11845573276868059</c:v>
                </c:pt>
                <c:pt idx="6">
                  <c:v>0.12807588004452009</c:v>
                </c:pt>
                <c:pt idx="7">
                  <c:v>0.12969697884151457</c:v>
                </c:pt>
                <c:pt idx="8">
                  <c:v>0.17688905164872551</c:v>
                </c:pt>
                <c:pt idx="9">
                  <c:v>0.1340179617196649</c:v>
                </c:pt>
                <c:pt idx="10">
                  <c:v>0.18485163441079586</c:v>
                </c:pt>
                <c:pt idx="11">
                  <c:v>0.23463508987487855</c:v>
                </c:pt>
                <c:pt idx="12">
                  <c:v>0.25180402123095585</c:v>
                </c:pt>
                <c:pt idx="13">
                  <c:v>0.19770206484810474</c:v>
                </c:pt>
                <c:pt idx="14">
                  <c:v>0.19793139316009378</c:v>
                </c:pt>
                <c:pt idx="15">
                  <c:v>0.21795217855001703</c:v>
                </c:pt>
                <c:pt idx="16">
                  <c:v>0.24551803924389567</c:v>
                </c:pt>
              </c:numCache>
            </c:numRef>
          </c:val>
        </c:ser>
        <c:dLbls>
          <c:showLegendKey val="0"/>
          <c:showVal val="0"/>
          <c:showCatName val="0"/>
          <c:showSerName val="0"/>
          <c:showPercent val="0"/>
          <c:showBubbleSize val="0"/>
        </c:dLbls>
        <c:gapWidth val="150"/>
        <c:overlap val="100"/>
        <c:axId val="270511104"/>
        <c:axId val="270537472"/>
      </c:barChart>
      <c:catAx>
        <c:axId val="270511104"/>
        <c:scaling>
          <c:orientation val="minMax"/>
        </c:scaling>
        <c:delete val="0"/>
        <c:axPos val="b"/>
        <c:numFmt formatCode="General" sourceLinked="0"/>
        <c:majorTickMark val="out"/>
        <c:minorTickMark val="none"/>
        <c:tickLblPos val="nextTo"/>
        <c:spPr>
          <a:noFill/>
          <a:ln w="9525" cap="flat" cmpd="sng" algn="ctr">
            <a:solidFill>
              <a:schemeClr val="tx1">
                <a:tint val="75000"/>
                <a:shade val="95000"/>
                <a:satMod val="105000"/>
              </a:schemeClr>
            </a:solidFill>
            <a:prstDash val="solid"/>
            <a:round/>
          </a:ln>
          <a:effectLst/>
        </c:spPr>
        <c:txPr>
          <a:bodyPr rot="-5400000" vert="horz"/>
          <a:lstStyle/>
          <a:p>
            <a:pPr>
              <a:defRPr/>
            </a:pPr>
            <a:endParaRPr lang="es-EC"/>
          </a:p>
        </c:txPr>
        <c:crossAx val="270537472"/>
        <c:crosses val="autoZero"/>
        <c:auto val="1"/>
        <c:lblAlgn val="ctr"/>
        <c:lblOffset val="100"/>
        <c:noMultiLvlLbl val="0"/>
      </c:catAx>
      <c:valAx>
        <c:axId val="270537472"/>
        <c:scaling>
          <c:orientation val="minMax"/>
        </c:scaling>
        <c:delete val="1"/>
        <c:axPos val="l"/>
        <c:numFmt formatCode="0.0%" sourceLinked="1"/>
        <c:majorTickMark val="out"/>
        <c:minorTickMark val="none"/>
        <c:tickLblPos val="none"/>
        <c:crossAx val="270511104"/>
        <c:crosses val="autoZero"/>
        <c:crossBetween val="between"/>
      </c:valAx>
      <c:spPr>
        <a:noFill/>
        <a:ln>
          <a:noFill/>
        </a:ln>
        <a:effectLst/>
      </c:spPr>
    </c:plotArea>
    <c:legend>
      <c:legendPos val="b"/>
      <c:layout>
        <c:manualLayout>
          <c:xMode val="edge"/>
          <c:yMode val="edge"/>
          <c:x val="5.5060557754324245E-2"/>
          <c:y val="0.91784246194867236"/>
          <c:w val="0.87512853635297583"/>
          <c:h val="6.383928571428571E-2"/>
        </c:manualLayout>
      </c:layout>
      <c:overlay val="0"/>
      <c:spPr>
        <a:noFill/>
        <a:ln>
          <a:noFill/>
        </a:ln>
        <a:effectLst/>
      </c:spPr>
      <c:txPr>
        <a:bodyPr rot="0" vert="horz"/>
        <a:lstStyle/>
        <a:p>
          <a:pPr algn="ctr">
            <a:defRPr/>
          </a:pPr>
          <a:endParaRPr lang="es-EC"/>
        </a:p>
      </c:txPr>
    </c:legend>
    <c:plotVisOnly val="1"/>
    <c:dispBlanksAs val="gap"/>
    <c:showDLblsOverMax val="0"/>
  </c:chart>
  <c:spPr>
    <a:noFill/>
    <a:ln w="9525" cap="flat" cmpd="sng" algn="ctr">
      <a:noFill/>
      <a:prstDash val="solid"/>
    </a:ln>
    <a:effectLst/>
  </c:spPr>
  <c:txPr>
    <a:bodyPr/>
    <a:lstStyle/>
    <a:p>
      <a:pPr algn="ctr">
        <a:defRPr lang="es-EC" sz="1400" b="0" i="0" u="none" strike="noStrike" kern="1200" baseline="0">
          <a:solidFill>
            <a:prstClr val="black"/>
          </a:solidFill>
          <a:latin typeface="Calibri Light" panose="020F0302020204030204" pitchFamily="34" charset="0"/>
          <a:ea typeface="+mn-ea"/>
          <a:cs typeface="+mn-cs"/>
        </a:defRPr>
      </a:pPr>
      <a:endParaRPr lang="es-EC"/>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percentStacked"/>
        <c:varyColors val="0"/>
        <c:ser>
          <c:idx val="0"/>
          <c:order val="0"/>
          <c:tx>
            <c:strRef>
              <c:f>Hoja1!$B$1</c:f>
              <c:strCache>
                <c:ptCount val="1"/>
                <c:pt idx="0">
                  <c:v>Iess-Seguro General</c:v>
                </c:pt>
              </c:strCache>
            </c:strRef>
          </c:tx>
          <c:spPr>
            <a:solidFill>
              <a:srgbClr val="005BA3"/>
            </a:solidFill>
            <a:ln>
              <a:noFill/>
            </a:ln>
          </c:spPr>
          <c:dLbls>
            <c:dLbl>
              <c:idx val="0"/>
              <c:layout>
                <c:manualLayout>
                  <c:x val="1.302199850857569E-2"/>
                  <c:y val="-2.6326699834162519E-3"/>
                </c:manualLayout>
              </c:layout>
              <c:showLegendKey val="0"/>
              <c:showVal val="1"/>
              <c:showCatName val="0"/>
              <c:showSerName val="0"/>
              <c:showPercent val="0"/>
              <c:showBubbleSize val="0"/>
            </c:dLbl>
            <c:dLbl>
              <c:idx val="1"/>
              <c:delete val="1"/>
            </c:dLbl>
            <c:dLbl>
              <c:idx val="2"/>
              <c:delete val="1"/>
            </c:dLbl>
            <c:dLbl>
              <c:idx val="3"/>
              <c:delete val="1"/>
            </c:dLbl>
            <c:dLbl>
              <c:idx val="4"/>
              <c:delete val="1"/>
            </c:dLbl>
            <c:dLbl>
              <c:idx val="5"/>
              <c:delete val="1"/>
            </c:dLbl>
            <c:dLbl>
              <c:idx val="6"/>
              <c:delete val="1"/>
            </c:dLbl>
            <c:dLbl>
              <c:idx val="7"/>
              <c:delete val="1"/>
            </c:dLbl>
            <c:dLbl>
              <c:idx val="9"/>
              <c:delete val="1"/>
            </c:dLbl>
            <c:dLbl>
              <c:idx val="10"/>
              <c:delete val="1"/>
            </c:dLbl>
            <c:dLbl>
              <c:idx val="11"/>
              <c:delete val="1"/>
            </c:dLbl>
            <c:dLbl>
              <c:idx val="13"/>
              <c:delete val="1"/>
            </c:dLbl>
            <c:dLbl>
              <c:idx val="14"/>
              <c:delete val="1"/>
            </c:dLbl>
            <c:dLbl>
              <c:idx val="15"/>
              <c:delete val="1"/>
            </c:dLbl>
            <c:dLbl>
              <c:idx val="16"/>
              <c:layout>
                <c:manualLayout>
                  <c:x val="-1.302199850857569E-2"/>
                  <c:y val="2.6326699834162519E-3"/>
                </c:manualLayout>
              </c:layout>
              <c:showLegendKey val="0"/>
              <c:showVal val="1"/>
              <c:showCatName val="0"/>
              <c:showSerName val="0"/>
              <c:showPercent val="0"/>
              <c:showBubbleSize val="0"/>
            </c:dLbl>
            <c:txPr>
              <a:bodyPr/>
              <a:lstStyle/>
              <a:p>
                <a:pPr>
                  <a:defRPr>
                    <a:solidFill>
                      <a:schemeClr val="bg1"/>
                    </a:solidFill>
                  </a:defRPr>
                </a:pPr>
                <a:endParaRPr lang="es-EC"/>
              </a:p>
            </c:txPr>
            <c:showLegendKey val="0"/>
            <c:showVal val="1"/>
            <c:showCatName val="0"/>
            <c:showSerName val="0"/>
            <c:showPercent val="0"/>
            <c:showBubbleSize val="0"/>
            <c:showLeaderLines val="0"/>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0.19819662747900743</c:v>
                </c:pt>
                <c:pt idx="1">
                  <c:v>0.21440094445118718</c:v>
                </c:pt>
                <c:pt idx="2">
                  <c:v>0.23783907748434688</c:v>
                </c:pt>
                <c:pt idx="3">
                  <c:v>0.27464647455930091</c:v>
                </c:pt>
                <c:pt idx="4">
                  <c:v>0.30617969140883805</c:v>
                </c:pt>
                <c:pt idx="5">
                  <c:v>0.33112697985971323</c:v>
                </c:pt>
                <c:pt idx="6">
                  <c:v>0.34778026112865751</c:v>
                </c:pt>
                <c:pt idx="7">
                  <c:v>0.35515046873652012</c:v>
                </c:pt>
                <c:pt idx="8">
                  <c:v>0.3552353701245452</c:v>
                </c:pt>
                <c:pt idx="9">
                  <c:v>0.32750866381389315</c:v>
                </c:pt>
                <c:pt idx="10">
                  <c:v>0.32046985693501384</c:v>
                </c:pt>
                <c:pt idx="11">
                  <c:v>0.30270287040583971</c:v>
                </c:pt>
                <c:pt idx="12">
                  <c:v>0.32486090892602498</c:v>
                </c:pt>
                <c:pt idx="13">
                  <c:v>0.29077667393348283</c:v>
                </c:pt>
                <c:pt idx="14">
                  <c:v>0.29832900861935918</c:v>
                </c:pt>
                <c:pt idx="15">
                  <c:v>0.29515516773292716</c:v>
                </c:pt>
                <c:pt idx="16">
                  <c:v>0.312729183707531</c:v>
                </c:pt>
              </c:numCache>
            </c:numRef>
          </c:val>
        </c:ser>
        <c:ser>
          <c:idx val="1"/>
          <c:order val="1"/>
          <c:tx>
            <c:strRef>
              <c:f>Hoja1!$C$1</c:f>
              <c:strCache>
                <c:ptCount val="1"/>
                <c:pt idx="0">
                  <c:v>Otros-Seguros</c:v>
                </c:pt>
              </c:strCache>
            </c:strRef>
          </c:tx>
          <c:spPr>
            <a:solidFill>
              <a:srgbClr val="0093D0"/>
            </a:solidFill>
            <a:ln>
              <a:noFill/>
            </a:ln>
          </c:spPr>
          <c:dLbls>
            <c:dLbl>
              <c:idx val="0"/>
              <c:layout>
                <c:manualLayout>
                  <c:x val="1.4205816554809843E-2"/>
                  <c:y val="0"/>
                </c:manualLayout>
              </c:layout>
              <c:showLegendKey val="0"/>
              <c:showVal val="1"/>
              <c:showCatName val="0"/>
              <c:showSerName val="0"/>
              <c:showPercent val="0"/>
              <c:showBubbleSize val="0"/>
            </c:dLbl>
            <c:dLbl>
              <c:idx val="1"/>
              <c:delete val="1"/>
            </c:dLbl>
            <c:dLbl>
              <c:idx val="2"/>
              <c:delete val="1"/>
            </c:dLbl>
            <c:dLbl>
              <c:idx val="3"/>
              <c:delete val="1"/>
            </c:dLbl>
            <c:dLbl>
              <c:idx val="4"/>
              <c:delete val="1"/>
            </c:dLbl>
            <c:dLbl>
              <c:idx val="5"/>
              <c:delete val="1"/>
            </c:dLbl>
            <c:dLbl>
              <c:idx val="6"/>
              <c:delete val="1"/>
            </c:dLbl>
            <c:dLbl>
              <c:idx val="7"/>
              <c:delete val="1"/>
            </c:dLbl>
            <c:dLbl>
              <c:idx val="9"/>
              <c:delete val="1"/>
            </c:dLbl>
            <c:dLbl>
              <c:idx val="10"/>
              <c:delete val="1"/>
            </c:dLbl>
            <c:dLbl>
              <c:idx val="11"/>
              <c:delete val="1"/>
            </c:dLbl>
            <c:dLbl>
              <c:idx val="13"/>
              <c:delete val="1"/>
            </c:dLbl>
            <c:dLbl>
              <c:idx val="14"/>
              <c:delete val="1"/>
            </c:dLbl>
            <c:dLbl>
              <c:idx val="15"/>
              <c:delete val="1"/>
            </c:dLbl>
            <c:dLbl>
              <c:idx val="16"/>
              <c:layout>
                <c:manualLayout>
                  <c:x val="-1.302199850857569E-2"/>
                  <c:y val="1.0530679933665008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c:formatCode>
                <c:ptCount val="17"/>
                <c:pt idx="0">
                  <c:v>9.7018958881947268E-2</c:v>
                </c:pt>
                <c:pt idx="1">
                  <c:v>0.10081596921105591</c:v>
                </c:pt>
                <c:pt idx="2">
                  <c:v>9.5914228425037329E-2</c:v>
                </c:pt>
                <c:pt idx="3">
                  <c:v>0.11559000204020316</c:v>
                </c:pt>
                <c:pt idx="4">
                  <c:v>0.12456629964661076</c:v>
                </c:pt>
                <c:pt idx="5">
                  <c:v>0.13353197567520356</c:v>
                </c:pt>
                <c:pt idx="6">
                  <c:v>0.10192927964745396</c:v>
                </c:pt>
                <c:pt idx="7">
                  <c:v>0.10444735488758509</c:v>
                </c:pt>
                <c:pt idx="8">
                  <c:v>0.10621866645727697</c:v>
                </c:pt>
                <c:pt idx="9">
                  <c:v>0.12413051353480115</c:v>
                </c:pt>
                <c:pt idx="10">
                  <c:v>0.12108196005654434</c:v>
                </c:pt>
                <c:pt idx="11">
                  <c:v>0.13280312254215534</c:v>
                </c:pt>
                <c:pt idx="12">
                  <c:v>0.116490080610755</c:v>
                </c:pt>
                <c:pt idx="13">
                  <c:v>0.13228804039242337</c:v>
                </c:pt>
                <c:pt idx="14">
                  <c:v>0.13560854620407148</c:v>
                </c:pt>
                <c:pt idx="15">
                  <c:v>0.12837900340917024</c:v>
                </c:pt>
                <c:pt idx="16">
                  <c:v>0.112462443191162</c:v>
                </c:pt>
              </c:numCache>
            </c:numRef>
          </c:val>
        </c:ser>
        <c:ser>
          <c:idx val="2"/>
          <c:order val="2"/>
          <c:tx>
            <c:strRef>
              <c:f>Hoja1!$D$1</c:f>
              <c:strCache>
                <c:ptCount val="1"/>
                <c:pt idx="0">
                  <c:v>Ninguno</c:v>
                </c:pt>
              </c:strCache>
            </c:strRef>
          </c:tx>
          <c:spPr>
            <a:solidFill>
              <a:schemeClr val="accent1">
                <a:lumMod val="20000"/>
                <a:lumOff val="80000"/>
              </a:schemeClr>
            </a:solidFill>
            <a:ln w="25400">
              <a:noFill/>
            </a:ln>
          </c:spPr>
          <c:dLbls>
            <c:dLbl>
              <c:idx val="0"/>
              <c:layout>
                <c:manualLayout>
                  <c:x val="1.302199850857569E-2"/>
                  <c:y val="-1.0530679933665008E-2"/>
                </c:manualLayout>
              </c:layout>
              <c:showLegendKey val="0"/>
              <c:showVal val="1"/>
              <c:showCatName val="0"/>
              <c:showSerName val="0"/>
              <c:showPercent val="0"/>
              <c:showBubbleSize val="0"/>
            </c:dLbl>
            <c:dLbl>
              <c:idx val="1"/>
              <c:delete val="1"/>
            </c:dLbl>
            <c:dLbl>
              <c:idx val="2"/>
              <c:delete val="1"/>
            </c:dLbl>
            <c:dLbl>
              <c:idx val="3"/>
              <c:delete val="1"/>
            </c:dLbl>
            <c:dLbl>
              <c:idx val="4"/>
              <c:delete val="1"/>
            </c:dLbl>
            <c:dLbl>
              <c:idx val="5"/>
              <c:delete val="1"/>
            </c:dLbl>
            <c:dLbl>
              <c:idx val="6"/>
              <c:delete val="1"/>
            </c:dLbl>
            <c:dLbl>
              <c:idx val="7"/>
              <c:delete val="1"/>
            </c:dLbl>
            <c:dLbl>
              <c:idx val="9"/>
              <c:delete val="1"/>
            </c:dLbl>
            <c:dLbl>
              <c:idx val="10"/>
              <c:delete val="1"/>
            </c:dLbl>
            <c:dLbl>
              <c:idx val="11"/>
              <c:delete val="1"/>
            </c:dLbl>
            <c:dLbl>
              <c:idx val="13"/>
              <c:delete val="1"/>
            </c:dLbl>
            <c:dLbl>
              <c:idx val="14"/>
              <c:delete val="1"/>
            </c:dLbl>
            <c:dLbl>
              <c:idx val="15"/>
              <c:delete val="1"/>
            </c:dLbl>
            <c:dLbl>
              <c:idx val="16"/>
              <c:layout>
                <c:manualLayout>
                  <c:x val="-1.5389634601043997E-2"/>
                  <c:y val="5.2653399668325038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Hoja1!$D$2:$D$29</c:f>
              <c:numCache>
                <c:formatCode>0.0%</c:formatCode>
                <c:ptCount val="17"/>
                <c:pt idx="0">
                  <c:v>0.70478441363904532</c:v>
                </c:pt>
                <c:pt idx="1">
                  <c:v>0.68478308633775686</c:v>
                </c:pt>
                <c:pt idx="2">
                  <c:v>0.66624669409061577</c:v>
                </c:pt>
                <c:pt idx="3">
                  <c:v>0.60976352340049589</c:v>
                </c:pt>
                <c:pt idx="4">
                  <c:v>0.56925400894455125</c:v>
                </c:pt>
                <c:pt idx="5">
                  <c:v>0.53534104446508324</c:v>
                </c:pt>
                <c:pt idx="6">
                  <c:v>0.55029045922388853</c:v>
                </c:pt>
                <c:pt idx="7">
                  <c:v>0.54040217637589483</c:v>
                </c:pt>
                <c:pt idx="8">
                  <c:v>0.53854596341817784</c:v>
                </c:pt>
                <c:pt idx="9">
                  <c:v>0.5483608226513057</c:v>
                </c:pt>
                <c:pt idx="10">
                  <c:v>0.55844818300844179</c:v>
                </c:pt>
                <c:pt idx="11">
                  <c:v>0.56449400705200181</c:v>
                </c:pt>
                <c:pt idx="12">
                  <c:v>0.55864901046322202</c:v>
                </c:pt>
                <c:pt idx="13">
                  <c:v>0.57693528567407226</c:v>
                </c:pt>
                <c:pt idx="14">
                  <c:v>0.56606244517652926</c:v>
                </c:pt>
                <c:pt idx="15">
                  <c:v>0.57646582885787823</c:v>
                </c:pt>
                <c:pt idx="16">
                  <c:v>0.57480837310136401</c:v>
                </c:pt>
              </c:numCache>
            </c:numRef>
          </c:val>
        </c:ser>
        <c:dLbls>
          <c:showLegendKey val="0"/>
          <c:showVal val="1"/>
          <c:showCatName val="0"/>
          <c:showSerName val="0"/>
          <c:showPercent val="0"/>
          <c:showBubbleSize val="0"/>
        </c:dLbls>
        <c:axId val="272306560"/>
        <c:axId val="272308480"/>
      </c:areaChart>
      <c:catAx>
        <c:axId val="272306560"/>
        <c:scaling>
          <c:orientation val="minMax"/>
        </c:scaling>
        <c:delete val="0"/>
        <c:axPos val="b"/>
        <c:numFmt formatCode="General" sourceLinked="1"/>
        <c:majorTickMark val="in"/>
        <c:minorTickMark val="none"/>
        <c:tickLblPos val="low"/>
        <c:txPr>
          <a:bodyPr rot="-5400000" vert="horz"/>
          <a:lstStyle/>
          <a:p>
            <a:pPr algn="ctr">
              <a:defRPr/>
            </a:pPr>
            <a:endParaRPr lang="es-EC"/>
          </a:p>
        </c:txPr>
        <c:crossAx val="272308480"/>
        <c:crosses val="autoZero"/>
        <c:auto val="1"/>
        <c:lblAlgn val="ctr"/>
        <c:lblOffset val="100"/>
        <c:noMultiLvlLbl val="0"/>
      </c:catAx>
      <c:valAx>
        <c:axId val="272308480"/>
        <c:scaling>
          <c:orientation val="minMax"/>
        </c:scaling>
        <c:delete val="1"/>
        <c:axPos val="l"/>
        <c:numFmt formatCode="0%" sourceLinked="1"/>
        <c:majorTickMark val="none"/>
        <c:minorTickMark val="none"/>
        <c:tickLblPos val="none"/>
        <c:crossAx val="272306560"/>
        <c:crosses val="autoZero"/>
        <c:crossBetween val="midCat"/>
      </c:valAx>
      <c:spPr>
        <a:solidFill>
          <a:schemeClr val="accent1">
            <a:lumMod val="20000"/>
            <a:lumOff val="80000"/>
          </a:schemeClr>
        </a:solidFill>
      </c:spPr>
    </c:plotArea>
    <c:legend>
      <c:legendPos val="b"/>
      <c:layout/>
      <c:overlay val="0"/>
    </c:legend>
    <c:plotVisOnly val="1"/>
    <c:dispBlanksAs val="zero"/>
    <c:showDLblsOverMax val="0"/>
  </c:chart>
  <c:spPr>
    <a:noFill/>
  </c:spPr>
  <c:txPr>
    <a:bodyPr/>
    <a:lstStyle/>
    <a:p>
      <a:pPr>
        <a:defRPr sz="1400">
          <a:latin typeface="Calibri Light" panose="020F0302020204030204" pitchFamily="34" charset="0"/>
        </a:defRPr>
      </a:pPr>
      <a:endParaRPr lang="es-EC"/>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46194555585983E-2"/>
          <c:y val="3.8879535456220186E-2"/>
          <c:w val="0.8997681953852209"/>
          <c:h val="0.6449638954760063"/>
        </c:manualLayout>
      </c:layout>
      <c:lineChart>
        <c:grouping val="standard"/>
        <c:varyColors val="0"/>
        <c:ser>
          <c:idx val="0"/>
          <c:order val="0"/>
          <c:tx>
            <c:strRef>
              <c:f>Hoja1!$B$1</c:f>
              <c:strCache>
                <c:ptCount val="1"/>
                <c:pt idx="0">
                  <c:v>Hombre</c:v>
                </c:pt>
              </c:strCache>
            </c:strRef>
          </c:tx>
          <c:spPr>
            <a:ln>
              <a:solidFill>
                <a:srgbClr val="00CC99"/>
              </a:solidFill>
            </a:ln>
          </c:spPr>
          <c:marker>
            <c:spPr>
              <a:solidFill>
                <a:srgbClr val="00CC99"/>
              </a:solidFill>
            </c:spPr>
          </c:marker>
          <c:dLbls>
            <c:dLbl>
              <c:idx val="0"/>
              <c:layout>
                <c:manualLayout>
                  <c:x val="-2.908126284194924E-2"/>
                  <c:y val="-3.652378510823962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2.9584526450466078E-2"/>
                  <c:y val="4.3090839771179154E-2"/>
                </c:manualLayout>
              </c:layout>
              <c:showLegendKey val="0"/>
              <c:showVal val="1"/>
              <c:showCatName val="0"/>
              <c:showSerName val="0"/>
              <c:showPercent val="0"/>
              <c:showBubbleSize val="0"/>
            </c:dLbl>
            <c:dLbl>
              <c:idx val="12"/>
              <c:layout>
                <c:manualLayout>
                  <c:x val="-3.4135992058230091E-2"/>
                  <c:y val="-4.1741233930035773E-2"/>
                </c:manualLayout>
              </c:layout>
              <c:showLegendKey val="0"/>
              <c:showVal val="1"/>
              <c:showCatName val="0"/>
              <c:showSerName val="0"/>
              <c:showPercent val="0"/>
              <c:showBubbleSize val="0"/>
            </c:dLbl>
            <c:dLbl>
              <c:idx val="16"/>
              <c:layout>
                <c:manualLayout>
                  <c:x val="-5.6893320097050146E-3"/>
                  <c:y val="-4.9567715291917482E-2"/>
                </c:manualLayout>
              </c:layout>
              <c:showLegendKey val="0"/>
              <c:showVal val="1"/>
              <c:showCatName val="0"/>
              <c:showSerName val="0"/>
              <c:showPercent val="0"/>
              <c:showBubbleSize val="0"/>
            </c:dLbl>
            <c:dLbl>
              <c:idx val="17"/>
              <c:layout>
                <c:manualLayout>
                  <c:x val="-3.072239285240708E-2"/>
                  <c:y val="-4.1741233930035773E-2"/>
                </c:manualLayout>
              </c:layout>
              <c:showLegendKey val="0"/>
              <c:showVal val="1"/>
              <c:showCatName val="0"/>
              <c:showSerName val="0"/>
              <c:showPercent val="0"/>
              <c:showBubbleSize val="0"/>
            </c:dLbl>
            <c:dLbl>
              <c:idx val="21"/>
              <c:layout>
                <c:manualLayout>
                  <c:x val="-6.8271984116460181E-3"/>
                  <c:y val="-2.0870616965017887E-2"/>
                </c:manualLayout>
              </c:layout>
              <c:showLegendKey val="0"/>
              <c:showVal val="1"/>
              <c:showCatName val="0"/>
              <c:showSerName val="0"/>
              <c:showPercent val="0"/>
              <c:showBubbleSize val="0"/>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f>Hoja1!$A$2:$A$24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Hoja1!$B$2:$B$24</c:f>
              <c:numCache>
                <c:formatCode>#,##0.0</c:formatCode>
                <c:ptCount val="17"/>
                <c:pt idx="0">
                  <c:v>350.79435857087259</c:v>
                </c:pt>
                <c:pt idx="1">
                  <c:v>330.07441884475276</c:v>
                </c:pt>
                <c:pt idx="2">
                  <c:v>306.51752528913511</c:v>
                </c:pt>
                <c:pt idx="3">
                  <c:v>329.64379453245056</c:v>
                </c:pt>
                <c:pt idx="4">
                  <c:v>331.66915205700917</c:v>
                </c:pt>
                <c:pt idx="5">
                  <c:v>341.88341227973069</c:v>
                </c:pt>
                <c:pt idx="6">
                  <c:v>381.64774872530597</c:v>
                </c:pt>
                <c:pt idx="7">
                  <c:v>384.80812445622621</c:v>
                </c:pt>
                <c:pt idx="8">
                  <c:v>388.16549391340249</c:v>
                </c:pt>
                <c:pt idx="9">
                  <c:v>367.29035102650948</c:v>
                </c:pt>
                <c:pt idx="10">
                  <c:v>355.69402613314594</c:v>
                </c:pt>
                <c:pt idx="11">
                  <c:v>371.34266524089441</c:v>
                </c:pt>
                <c:pt idx="12">
                  <c:v>367.69502152100409</c:v>
                </c:pt>
                <c:pt idx="13">
                  <c:v>354.68783311634729</c:v>
                </c:pt>
                <c:pt idx="14">
                  <c:v>355.71638956476153</c:v>
                </c:pt>
                <c:pt idx="15">
                  <c:v>396.42683857444956</c:v>
                </c:pt>
                <c:pt idx="16">
                  <c:v>369.33761974858868</c:v>
                </c:pt>
              </c:numCache>
            </c:numRef>
          </c:val>
          <c:smooth val="0"/>
        </c:ser>
        <c:ser>
          <c:idx val="1"/>
          <c:order val="1"/>
          <c:tx>
            <c:strRef>
              <c:f>Hoja1!$C$1</c:f>
              <c:strCache>
                <c:ptCount val="1"/>
                <c:pt idx="0">
                  <c:v>Mujer</c:v>
                </c:pt>
              </c:strCache>
            </c:strRef>
          </c:tx>
          <c:spPr>
            <a:ln>
              <a:solidFill>
                <a:srgbClr val="FF0066"/>
              </a:solidFill>
            </a:ln>
          </c:spPr>
          <c:marker>
            <c:spPr>
              <a:solidFill>
                <a:srgbClr val="FF0066"/>
              </a:solidFill>
            </c:spPr>
          </c:marker>
          <c:dLbls>
            <c:dLbl>
              <c:idx val="0"/>
              <c:layout>
                <c:manualLayout>
                  <c:x val="-2.9081262841949236E-2"/>
                  <c:y val="-4.435006105066310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2.9584526450466078E-2"/>
                  <c:y val="5.478536953317191E-2"/>
                </c:manualLayout>
              </c:layout>
              <c:showLegendKey val="0"/>
              <c:showVal val="1"/>
              <c:showCatName val="0"/>
              <c:showSerName val="0"/>
              <c:showPercent val="0"/>
              <c:showBubbleSize val="0"/>
            </c:dLbl>
            <c:dLbl>
              <c:idx val="12"/>
              <c:layout>
                <c:manualLayout>
                  <c:x val="-2.8446660048525075E-2"/>
                  <c:y val="-3.6523579688781352E-2"/>
                </c:manualLayout>
              </c:layout>
              <c:showLegendKey val="0"/>
              <c:showVal val="1"/>
              <c:showCatName val="0"/>
              <c:showSerName val="0"/>
              <c:showPercent val="0"/>
              <c:showBubbleSize val="0"/>
            </c:dLbl>
            <c:dLbl>
              <c:idx val="16"/>
              <c:layout>
                <c:manualLayout>
                  <c:x val="-7.9650648135870215E-3"/>
                  <c:y val="-5.2176747832003038E-2"/>
                </c:manualLayout>
              </c:layout>
              <c:showLegendKey val="0"/>
              <c:showVal val="1"/>
              <c:showCatName val="0"/>
              <c:showSerName val="0"/>
              <c:showPercent val="0"/>
              <c:showBubbleSize val="0"/>
            </c:dLbl>
            <c:dLbl>
              <c:idx val="17"/>
              <c:layout>
                <c:manualLayout>
                  <c:x val="-3.072239285240708E-2"/>
                  <c:y val="-3.6523785108239622E-2"/>
                </c:manualLayout>
              </c:layout>
              <c:showLegendKey val="0"/>
              <c:showVal val="1"/>
              <c:showCatName val="0"/>
              <c:showSerName val="0"/>
              <c:showPercent val="0"/>
              <c:showBubbleSize val="0"/>
            </c:dLbl>
            <c:dLbl>
              <c:idx val="21"/>
              <c:layout>
                <c:manualLayout>
                  <c:x val="-6.8271984116460181E-3"/>
                  <c:y val="-3.1306130866985152E-2"/>
                </c:manualLayout>
              </c:layout>
              <c:showLegendKey val="0"/>
              <c:showVal val="1"/>
              <c:showCatName val="0"/>
              <c:showSerName val="0"/>
              <c:showPercent val="0"/>
              <c:showBubbleSize val="0"/>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f>Hoja1!$A$2:$A$24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Hoja1!$C$2:$C$24</c:f>
              <c:numCache>
                <c:formatCode>#,##0.0</c:formatCode>
                <c:ptCount val="17"/>
                <c:pt idx="0">
                  <c:v>251.52191829763439</c:v>
                </c:pt>
                <c:pt idx="1">
                  <c:v>248.02085924719563</c:v>
                </c:pt>
                <c:pt idx="2">
                  <c:v>237.77043201494479</c:v>
                </c:pt>
                <c:pt idx="3">
                  <c:v>268.31271349918114</c:v>
                </c:pt>
                <c:pt idx="4">
                  <c:v>262.76608446689761</c:v>
                </c:pt>
                <c:pt idx="5">
                  <c:v>283.15329367489403</c:v>
                </c:pt>
                <c:pt idx="6">
                  <c:v>301.25528477886013</c:v>
                </c:pt>
                <c:pt idx="7">
                  <c:v>296.28906093186561</c:v>
                </c:pt>
                <c:pt idx="8">
                  <c:v>300.7495980005632</c:v>
                </c:pt>
                <c:pt idx="9">
                  <c:v>294.8035960531891</c:v>
                </c:pt>
                <c:pt idx="10">
                  <c:v>290.4538225749792</c:v>
                </c:pt>
                <c:pt idx="11">
                  <c:v>291.14007079657648</c:v>
                </c:pt>
                <c:pt idx="12">
                  <c:v>287.17516667965162</c:v>
                </c:pt>
                <c:pt idx="13">
                  <c:v>277.08308813816257</c:v>
                </c:pt>
                <c:pt idx="14">
                  <c:v>278.89019093272321</c:v>
                </c:pt>
                <c:pt idx="15">
                  <c:v>301.6231044219893</c:v>
                </c:pt>
                <c:pt idx="16">
                  <c:v>295.4438000350641</c:v>
                </c:pt>
              </c:numCache>
            </c:numRef>
          </c:val>
          <c:smooth val="0"/>
        </c:ser>
        <c:ser>
          <c:idx val="2"/>
          <c:order val="2"/>
          <c:tx>
            <c:strRef>
              <c:f>Hoja1!$D$1</c:f>
              <c:strCache>
                <c:ptCount val="1"/>
                <c:pt idx="0">
                  <c:v>Total</c:v>
                </c:pt>
              </c:strCache>
            </c:strRef>
          </c:tx>
          <c:dLbls>
            <c:dLbl>
              <c:idx val="0"/>
              <c:layout>
                <c:manualLayout>
                  <c:x val="-6.3755076230427171E-2"/>
                  <c:y val="7.8264813618817083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2.9584526450466078E-2"/>
                  <c:y val="5.739419665379919E-2"/>
                </c:manualLayout>
              </c:layout>
              <c:showLegendKey val="0"/>
              <c:showVal val="1"/>
              <c:showCatName val="0"/>
              <c:showSerName val="0"/>
              <c:showPercent val="0"/>
              <c:showBubbleSize val="0"/>
            </c:dLbl>
            <c:dLbl>
              <c:idx val="12"/>
              <c:layout>
                <c:manualLayout>
                  <c:x val="-3.4135992058230091E-2"/>
                  <c:y val="-3.6523579688781303E-2"/>
                </c:manualLayout>
              </c:layout>
              <c:showLegendKey val="0"/>
              <c:showVal val="1"/>
              <c:showCatName val="0"/>
              <c:showSerName val="0"/>
              <c:showPercent val="0"/>
              <c:showBubbleSize val="0"/>
            </c:dLbl>
            <c:dLbl>
              <c:idx val="16"/>
              <c:layout>
                <c:manualLayout>
                  <c:x val="-7.9650648135870215E-3"/>
                  <c:y val="-4.1741233930035752E-2"/>
                </c:manualLayout>
              </c:layout>
              <c:showLegendKey val="0"/>
              <c:showVal val="1"/>
              <c:showCatName val="0"/>
              <c:showSerName val="0"/>
              <c:showPercent val="0"/>
              <c:showBubbleSize val="0"/>
            </c:dLbl>
            <c:dLbl>
              <c:idx val="17"/>
              <c:layout>
                <c:manualLayout>
                  <c:x val="-2.3895194440761061E-2"/>
                  <c:y val="-3.1305925447526833E-2"/>
                </c:manualLayout>
              </c:layout>
              <c:showLegendKey val="0"/>
              <c:showVal val="1"/>
              <c:showCatName val="0"/>
              <c:showSerName val="0"/>
              <c:showPercent val="0"/>
              <c:showBubbleSize val="0"/>
            </c:dLbl>
            <c:dLbl>
              <c:idx val="21"/>
              <c:layout>
                <c:manualLayout>
                  <c:x val="-4.5514656077640121E-3"/>
                  <c:y val="-2.0870616965017862E-2"/>
                </c:manualLayout>
              </c:layout>
              <c:showLegendKey val="0"/>
              <c:showVal val="1"/>
              <c:showCatName val="0"/>
              <c:showSerName val="0"/>
              <c:showPercent val="0"/>
              <c:showBubbleSize val="0"/>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f>Hoja1!$A$2:$A$24</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Hoja1!$D$2:$D$24</c:f>
              <c:numCache>
                <c:formatCode>#,##0.0</c:formatCode>
                <c:ptCount val="17"/>
                <c:pt idx="0">
                  <c:v>314.8683271489632</c:v>
                </c:pt>
                <c:pt idx="1">
                  <c:v>300.28825550896732</c:v>
                </c:pt>
                <c:pt idx="2">
                  <c:v>281.52515361279865</c:v>
                </c:pt>
                <c:pt idx="3">
                  <c:v>307.70391260959127</c:v>
                </c:pt>
                <c:pt idx="4">
                  <c:v>306.81879165337551</c:v>
                </c:pt>
                <c:pt idx="5">
                  <c:v>320.40408652102093</c:v>
                </c:pt>
                <c:pt idx="6">
                  <c:v>352.63386928219688</c:v>
                </c:pt>
                <c:pt idx="7">
                  <c:v>351.95686967965526</c:v>
                </c:pt>
                <c:pt idx="8">
                  <c:v>355.57742275610985</c:v>
                </c:pt>
                <c:pt idx="9">
                  <c:v>339.52908341445101</c:v>
                </c:pt>
                <c:pt idx="10">
                  <c:v>330.99444341861266</c:v>
                </c:pt>
                <c:pt idx="11">
                  <c:v>340.45924335170167</c:v>
                </c:pt>
                <c:pt idx="12">
                  <c:v>337.12454863644416</c:v>
                </c:pt>
                <c:pt idx="13">
                  <c:v>325.08110734380045</c:v>
                </c:pt>
                <c:pt idx="14">
                  <c:v>326.18602055951044</c:v>
                </c:pt>
                <c:pt idx="15">
                  <c:v>359.83534586060091</c:v>
                </c:pt>
                <c:pt idx="16">
                  <c:v>341.24634720118542</c:v>
                </c:pt>
              </c:numCache>
            </c:numRef>
          </c:val>
          <c:smooth val="0"/>
        </c:ser>
        <c:dLbls>
          <c:showLegendKey val="0"/>
          <c:showVal val="0"/>
          <c:showCatName val="0"/>
          <c:showSerName val="0"/>
          <c:showPercent val="0"/>
          <c:showBubbleSize val="0"/>
        </c:dLbls>
        <c:marker val="1"/>
        <c:smooth val="0"/>
        <c:axId val="92370048"/>
        <c:axId val="92371584"/>
      </c:lineChart>
      <c:catAx>
        <c:axId val="92370048"/>
        <c:scaling>
          <c:orientation val="minMax"/>
        </c:scaling>
        <c:delete val="0"/>
        <c:axPos val="b"/>
        <c:numFmt formatCode="General" sourceLinked="0"/>
        <c:majorTickMark val="none"/>
        <c:minorTickMark val="none"/>
        <c:tickLblPos val="nextTo"/>
        <c:txPr>
          <a:bodyPr/>
          <a:lstStyle/>
          <a:p>
            <a:pPr>
              <a:defRPr lang="es-EC"/>
            </a:pPr>
            <a:endParaRPr lang="es-EC"/>
          </a:p>
        </c:txPr>
        <c:crossAx val="92371584"/>
        <c:crosses val="autoZero"/>
        <c:auto val="1"/>
        <c:lblAlgn val="ctr"/>
        <c:lblOffset val="100"/>
        <c:noMultiLvlLbl val="0"/>
      </c:catAx>
      <c:valAx>
        <c:axId val="92371584"/>
        <c:scaling>
          <c:orientation val="minMax"/>
          <c:max val="410"/>
          <c:min val="220"/>
        </c:scaling>
        <c:delete val="1"/>
        <c:axPos val="l"/>
        <c:numFmt formatCode="#,##0.0" sourceLinked="1"/>
        <c:majorTickMark val="out"/>
        <c:minorTickMark val="none"/>
        <c:tickLblPos val="nextTo"/>
        <c:crossAx val="92370048"/>
        <c:crosses val="autoZero"/>
        <c:crossBetween val="between"/>
      </c:valAx>
      <c:dTable>
        <c:showHorzBorder val="1"/>
        <c:showVertBorder val="1"/>
        <c:showOutline val="1"/>
        <c:showKeys val="1"/>
        <c:txPr>
          <a:bodyPr/>
          <a:lstStyle/>
          <a:p>
            <a:pPr rtl="0">
              <a:defRPr lang="es-EC" sz="1100">
                <a:latin typeface="Calibri Light" panose="020F0302020204030204" pitchFamily="34" charset="0"/>
              </a:defRPr>
            </a:pPr>
            <a:endParaRPr lang="es-EC"/>
          </a:p>
        </c:txPr>
      </c:dTable>
    </c:plotArea>
    <c:plotVisOnly val="1"/>
    <c:dispBlanksAs val="gap"/>
    <c:showDLblsOverMax val="0"/>
  </c:chart>
  <c:spPr>
    <a:noFill/>
  </c:spPr>
  <c:txPr>
    <a:bodyPr/>
    <a:lstStyle/>
    <a:p>
      <a:pPr algn="ctr" rtl="0">
        <a:defRPr lang="es-EC" sz="1400" b="0" i="0" u="none" strike="noStrike" kern="1200" baseline="0">
          <a:solidFill>
            <a:prstClr val="black"/>
          </a:solidFill>
          <a:latin typeface="+mn-lt"/>
          <a:ea typeface="+mn-ea"/>
          <a:cs typeface="+mn-cs"/>
        </a:defRPr>
      </a:pPr>
      <a:endParaRPr lang="es-EC"/>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28957382039574E-2"/>
          <c:y val="3.2886064030131827E-2"/>
          <c:w val="0.97342085235921172"/>
          <c:h val="0.69575400188323921"/>
        </c:manualLayout>
      </c:layout>
      <c:lineChart>
        <c:grouping val="standard"/>
        <c:varyColors val="0"/>
        <c:ser>
          <c:idx val="0"/>
          <c:order val="0"/>
          <c:tx>
            <c:strRef>
              <c:f>Hoja1!$B$1</c:f>
              <c:strCache>
                <c:ptCount val="1"/>
                <c:pt idx="0">
                  <c:v>Ocupados</c:v>
                </c:pt>
              </c:strCache>
            </c:strRef>
          </c:tx>
          <c:marker>
            <c:symbol val="triangle"/>
            <c:size val="7"/>
          </c:marker>
          <c:dLbls>
            <c:dLbl>
              <c:idx val="19"/>
              <c:layout>
                <c:manualLayout>
                  <c:x val="-2.4162861491628614E-3"/>
                  <c:y val="-8.9689265536723167E-3"/>
                </c:manualLayout>
              </c:layout>
              <c:dLblPos val="t"/>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0.00%</c:formatCode>
                <c:ptCount val="17"/>
                <c:pt idx="0">
                  <c:v>0.45128973913095199</c:v>
                </c:pt>
                <c:pt idx="1">
                  <c:v>0.43468199605893898</c:v>
                </c:pt>
                <c:pt idx="2">
                  <c:v>0.43793545828438285</c:v>
                </c:pt>
                <c:pt idx="3">
                  <c:v>0.42839894984396693</c:v>
                </c:pt>
                <c:pt idx="4">
                  <c:v>0.42731536427687489</c:v>
                </c:pt>
                <c:pt idx="5">
                  <c:v>0.40812208196014743</c:v>
                </c:pt>
                <c:pt idx="6">
                  <c:v>0.40055411488357956</c:v>
                </c:pt>
                <c:pt idx="7">
                  <c:v>0.3967195164284435</c:v>
                </c:pt>
                <c:pt idx="8">
                  <c:v>0.40361455951048802</c:v>
                </c:pt>
                <c:pt idx="9">
                  <c:v>0.43042165656485065</c:v>
                </c:pt>
                <c:pt idx="10">
                  <c:v>0.42990112182535667</c:v>
                </c:pt>
                <c:pt idx="11">
                  <c:v>0.44473554254986197</c:v>
                </c:pt>
                <c:pt idx="12">
                  <c:v>0.43679021623187109</c:v>
                </c:pt>
                <c:pt idx="13">
                  <c:v>0.45634311943683514</c:v>
                </c:pt>
                <c:pt idx="14">
                  <c:v>0.44976838373637501</c:v>
                </c:pt>
                <c:pt idx="15">
                  <c:v>0.46435656974096878</c:v>
                </c:pt>
                <c:pt idx="16">
                  <c:v>0.44054767598054595</c:v>
                </c:pt>
              </c:numCache>
            </c:numRef>
          </c:val>
          <c:smooth val="0"/>
        </c:ser>
        <c:dLbls>
          <c:showLegendKey val="0"/>
          <c:showVal val="1"/>
          <c:showCatName val="0"/>
          <c:showSerName val="0"/>
          <c:showPercent val="0"/>
          <c:showBubbleSize val="0"/>
        </c:dLbls>
        <c:marker val="1"/>
        <c:smooth val="0"/>
        <c:axId val="110478464"/>
        <c:axId val="110501888"/>
      </c:lineChart>
      <c:catAx>
        <c:axId val="110478464"/>
        <c:scaling>
          <c:orientation val="minMax"/>
        </c:scaling>
        <c:delete val="0"/>
        <c:axPos val="b"/>
        <c:numFmt formatCode="General" sourceLinked="0"/>
        <c:majorTickMark val="out"/>
        <c:minorTickMark val="none"/>
        <c:tickLblPos val="nextTo"/>
        <c:txPr>
          <a:bodyPr rot="-5400000" vert="horz"/>
          <a:lstStyle/>
          <a:p>
            <a:pPr>
              <a:defRPr lang="es-EC" sz="1400">
                <a:latin typeface="Calibri Light" panose="020F0302020204030204" pitchFamily="34" charset="0"/>
              </a:defRPr>
            </a:pPr>
            <a:endParaRPr lang="es-EC"/>
          </a:p>
        </c:txPr>
        <c:crossAx val="110501888"/>
        <c:crosses val="autoZero"/>
        <c:auto val="1"/>
        <c:lblAlgn val="ctr"/>
        <c:lblOffset val="100"/>
        <c:noMultiLvlLbl val="0"/>
      </c:catAx>
      <c:valAx>
        <c:axId val="110501888"/>
        <c:scaling>
          <c:orientation val="minMax"/>
          <c:max val="0.70000000000000062"/>
          <c:min val="0.15000000000000024"/>
        </c:scaling>
        <c:delete val="1"/>
        <c:axPos val="l"/>
        <c:numFmt formatCode="0.00%" sourceLinked="1"/>
        <c:majorTickMark val="out"/>
        <c:minorTickMark val="none"/>
        <c:tickLblPos val="none"/>
        <c:crossAx val="110478464"/>
        <c:crosses val="autoZero"/>
        <c:crossBetween val="midCat"/>
      </c:valAx>
    </c:plotArea>
    <c:plotVisOnly val="1"/>
    <c:dispBlanksAs val="gap"/>
    <c:showDLblsOverMax val="0"/>
  </c:chart>
  <c:spPr>
    <a:noFill/>
  </c:spPr>
  <c:txPr>
    <a:bodyPr/>
    <a:lstStyle/>
    <a:p>
      <a:pPr algn="ctr">
        <a:defRPr lang="es-EC" sz="1200" b="0" i="0" u="none" strike="noStrike" kern="1200" baseline="0">
          <a:solidFill>
            <a:prstClr val="black"/>
          </a:solidFill>
          <a:latin typeface="+mn-lt"/>
          <a:ea typeface="+mn-ea"/>
          <a:cs typeface="+mn-cs"/>
        </a:defRPr>
      </a:pPr>
      <a:endParaRPr lang="es-EC"/>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871469229394324E-2"/>
          <c:y val="3.5550387188947818E-2"/>
          <c:w val="0.9401948969576629"/>
          <c:h val="0.71842407373839579"/>
        </c:manualLayout>
      </c:layout>
      <c:lineChart>
        <c:grouping val="standard"/>
        <c:varyColors val="0"/>
        <c:ser>
          <c:idx val="1"/>
          <c:order val="1"/>
          <c:tx>
            <c:strRef>
              <c:f>Hoja1!$C$1</c:f>
              <c:strCache>
                <c:ptCount val="1"/>
                <c:pt idx="0">
                  <c:v>Participación Global</c:v>
                </c:pt>
              </c:strCache>
            </c:strRef>
          </c:tx>
          <c:spPr>
            <a:ln>
              <a:solidFill>
                <a:srgbClr val="FF0066"/>
              </a:solidFill>
            </a:ln>
          </c:spPr>
          <c:marker>
            <c:spPr>
              <a:solidFill>
                <a:srgbClr val="FF0066"/>
              </a:solidFill>
              <a:ln>
                <a:solidFill>
                  <a:srgbClr val="FF0066"/>
                </a:solidFill>
              </a:ln>
            </c:spPr>
          </c:marker>
          <c:dLbls>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Hoja1!$C$2:$C$29</c:f>
              <c:numCache>
                <c:formatCode>0.0%</c:formatCode>
                <c:ptCount val="17"/>
                <c:pt idx="0">
                  <c:v>0.68100000000000005</c:v>
                </c:pt>
                <c:pt idx="1">
                  <c:v>0.66200000000000003</c:v>
                </c:pt>
                <c:pt idx="2">
                  <c:v>0.65275815376426083</c:v>
                </c:pt>
                <c:pt idx="3">
                  <c:v>0.62539537796251632</c:v>
                </c:pt>
                <c:pt idx="4">
                  <c:v>0.62485702069416471</c:v>
                </c:pt>
                <c:pt idx="5">
                  <c:v>0.61682362638837707</c:v>
                </c:pt>
                <c:pt idx="6">
                  <c:v>0.62078175189394724</c:v>
                </c:pt>
                <c:pt idx="7">
                  <c:v>0.6447133904477006</c:v>
                </c:pt>
                <c:pt idx="8">
                  <c:v>0.65780737818091728</c:v>
                </c:pt>
                <c:pt idx="9">
                  <c:v>0.68555911064469388</c:v>
                </c:pt>
                <c:pt idx="10">
                  <c:v>0.67769585740460403</c:v>
                </c:pt>
                <c:pt idx="11">
                  <c:v>0.69223590496502097</c:v>
                </c:pt>
                <c:pt idx="12">
                  <c:v>0.67321585343197743</c:v>
                </c:pt>
                <c:pt idx="13">
                  <c:v>0.68941429683305999</c:v>
                </c:pt>
                <c:pt idx="14">
                  <c:v>0.68718584103016189</c:v>
                </c:pt>
                <c:pt idx="15">
                  <c:v>0.68866575438321087</c:v>
                </c:pt>
                <c:pt idx="16">
                  <c:v>0.67734099349993249</c:v>
                </c:pt>
              </c:numCache>
            </c:numRef>
          </c:val>
          <c:smooth val="0"/>
        </c:ser>
        <c:dLbls>
          <c:showLegendKey val="0"/>
          <c:showVal val="0"/>
          <c:showCatName val="0"/>
          <c:showSerName val="0"/>
          <c:showPercent val="0"/>
          <c:showBubbleSize val="0"/>
        </c:dLbls>
        <c:marker val="1"/>
        <c:smooth val="0"/>
        <c:axId val="249799808"/>
        <c:axId val="249801344"/>
      </c:lineChart>
      <c:lineChart>
        <c:grouping val="standard"/>
        <c:varyColors val="0"/>
        <c:ser>
          <c:idx val="0"/>
          <c:order val="0"/>
          <c:tx>
            <c:strRef>
              <c:f>Hoja1!$B$1</c:f>
              <c:strCache>
                <c:ptCount val="1"/>
                <c:pt idx="0">
                  <c:v>Participación Bruta</c:v>
                </c:pt>
              </c:strCache>
            </c:strRef>
          </c:tx>
          <c:spPr>
            <a:ln>
              <a:solidFill>
                <a:srgbClr val="00CC99"/>
              </a:solidFill>
            </a:ln>
          </c:spPr>
          <c:marker>
            <c:spPr>
              <a:solidFill>
                <a:srgbClr val="00CC99"/>
              </a:solidFill>
              <a:ln>
                <a:solidFill>
                  <a:srgbClr val="00CC99"/>
                </a:solidFill>
              </a:ln>
            </c:spPr>
          </c:marker>
          <c:dLbls>
            <c:spPr>
              <a:noFill/>
              <a:ln>
                <a:noFill/>
              </a:ln>
              <a:effectLst/>
            </c:spPr>
            <c:txPr>
              <a:bodyPr/>
              <a:lstStyle/>
              <a:p>
                <a:pPr algn="ctr">
                  <a:defRPr lang="es-EC" sz="1200" b="0" i="0" u="none" strike="noStrike" kern="1200" baseline="0">
                    <a:solidFill>
                      <a:prstClr val="black"/>
                    </a:solidFill>
                    <a:latin typeface="Calibri Light" panose="020F0302020204030204" pitchFamily="34" charset="0"/>
                    <a:ea typeface="+mn-ea"/>
                    <a:cs typeface="+mn-cs"/>
                  </a:defRPr>
                </a:pPr>
                <a:endParaRPr lang="es-EC"/>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0.46300000000000002</c:v>
                </c:pt>
                <c:pt idx="1">
                  <c:v>0.46</c:v>
                </c:pt>
                <c:pt idx="2">
                  <c:v>0.46508836461309533</c:v>
                </c:pt>
                <c:pt idx="3">
                  <c:v>0.45072819862608449</c:v>
                </c:pt>
                <c:pt idx="4">
                  <c:v>0.45459057645618145</c:v>
                </c:pt>
                <c:pt idx="5">
                  <c:v>0.45640979681264349</c:v>
                </c:pt>
                <c:pt idx="6">
                  <c:v>0.43804529686641813</c:v>
                </c:pt>
                <c:pt idx="7">
                  <c:v>0.44551847250427939</c:v>
                </c:pt>
                <c:pt idx="8">
                  <c:v>0.45710104211590191</c:v>
                </c:pt>
                <c:pt idx="9">
                  <c:v>0.47739658714760308</c:v>
                </c:pt>
                <c:pt idx="10">
                  <c:v>0.47292453899953124</c:v>
                </c:pt>
                <c:pt idx="11">
                  <c:v>0.48555157618207284</c:v>
                </c:pt>
                <c:pt idx="12">
                  <c:v>0.47107713572542254</c:v>
                </c:pt>
                <c:pt idx="13">
                  <c:v>0.48298360696432696</c:v>
                </c:pt>
                <c:pt idx="14">
                  <c:v>0.48653537973011668</c:v>
                </c:pt>
                <c:pt idx="15">
                  <c:v>0.48585492084527748</c:v>
                </c:pt>
                <c:pt idx="16">
                  <c:v>0.47671755288727025</c:v>
                </c:pt>
              </c:numCache>
            </c:numRef>
          </c:val>
          <c:smooth val="0"/>
        </c:ser>
        <c:dLbls>
          <c:showLegendKey val="0"/>
          <c:showVal val="0"/>
          <c:showCatName val="0"/>
          <c:showSerName val="0"/>
          <c:showPercent val="0"/>
          <c:showBubbleSize val="0"/>
        </c:dLbls>
        <c:marker val="1"/>
        <c:smooth val="0"/>
        <c:axId val="249808768"/>
        <c:axId val="249807232"/>
      </c:lineChart>
      <c:catAx>
        <c:axId val="249799808"/>
        <c:scaling>
          <c:orientation val="minMax"/>
        </c:scaling>
        <c:delete val="0"/>
        <c:axPos val="b"/>
        <c:numFmt formatCode="General" sourceLinked="0"/>
        <c:majorTickMark val="out"/>
        <c:minorTickMark val="none"/>
        <c:tickLblPos val="nextTo"/>
        <c:txPr>
          <a:bodyPr rot="-5400000" vert="horz"/>
          <a:lstStyle/>
          <a:p>
            <a:pPr>
              <a:defRPr lang="es-EC" sz="1400">
                <a:latin typeface="Calibri Light" panose="020F0302020204030204" pitchFamily="34" charset="0"/>
              </a:defRPr>
            </a:pPr>
            <a:endParaRPr lang="es-EC"/>
          </a:p>
        </c:txPr>
        <c:crossAx val="249801344"/>
        <c:crosses val="autoZero"/>
        <c:auto val="1"/>
        <c:lblAlgn val="ctr"/>
        <c:lblOffset val="100"/>
        <c:noMultiLvlLbl val="0"/>
      </c:catAx>
      <c:valAx>
        <c:axId val="249801344"/>
        <c:scaling>
          <c:orientation val="minMax"/>
          <c:max val="0.71200000000000019"/>
          <c:min val="0.55000000000000004"/>
        </c:scaling>
        <c:delete val="0"/>
        <c:axPos val="l"/>
        <c:numFmt formatCode="0.0%" sourceLinked="1"/>
        <c:majorTickMark val="out"/>
        <c:minorTickMark val="none"/>
        <c:tickLblPos val="nextTo"/>
        <c:spPr>
          <a:ln>
            <a:solidFill>
              <a:schemeClr val="bg1"/>
            </a:solidFill>
          </a:ln>
        </c:spPr>
        <c:txPr>
          <a:bodyPr/>
          <a:lstStyle/>
          <a:p>
            <a:pPr>
              <a:defRPr lang="es-EC" sz="400">
                <a:solidFill>
                  <a:schemeClr val="bg1"/>
                </a:solidFill>
              </a:defRPr>
            </a:pPr>
            <a:endParaRPr lang="es-EC"/>
          </a:p>
        </c:txPr>
        <c:crossAx val="249799808"/>
        <c:crosses val="autoZero"/>
        <c:crossBetween val="between"/>
      </c:valAx>
      <c:valAx>
        <c:axId val="249807232"/>
        <c:scaling>
          <c:orientation val="minMax"/>
          <c:max val="0.60000000000000064"/>
          <c:min val="0.4"/>
        </c:scaling>
        <c:delete val="0"/>
        <c:axPos val="r"/>
        <c:numFmt formatCode="0.0%" sourceLinked="1"/>
        <c:majorTickMark val="out"/>
        <c:minorTickMark val="none"/>
        <c:tickLblPos val="nextTo"/>
        <c:spPr>
          <a:ln>
            <a:solidFill>
              <a:schemeClr val="bg1"/>
            </a:solidFill>
          </a:ln>
        </c:spPr>
        <c:txPr>
          <a:bodyPr/>
          <a:lstStyle/>
          <a:p>
            <a:pPr>
              <a:defRPr lang="es-EC" sz="1050">
                <a:solidFill>
                  <a:schemeClr val="bg1"/>
                </a:solidFill>
              </a:defRPr>
            </a:pPr>
            <a:endParaRPr lang="es-EC"/>
          </a:p>
        </c:txPr>
        <c:crossAx val="249808768"/>
        <c:crosses val="max"/>
        <c:crossBetween val="between"/>
      </c:valAx>
      <c:catAx>
        <c:axId val="249808768"/>
        <c:scaling>
          <c:orientation val="minMax"/>
        </c:scaling>
        <c:delete val="1"/>
        <c:axPos val="b"/>
        <c:numFmt formatCode="General" sourceLinked="1"/>
        <c:majorTickMark val="out"/>
        <c:minorTickMark val="none"/>
        <c:tickLblPos val="none"/>
        <c:crossAx val="249807232"/>
        <c:crosses val="autoZero"/>
        <c:auto val="1"/>
        <c:lblAlgn val="ctr"/>
        <c:lblOffset val="100"/>
        <c:noMultiLvlLbl val="0"/>
      </c:catAx>
    </c:plotArea>
    <c:legend>
      <c:legendPos val="b"/>
      <c:layout/>
      <c:overlay val="0"/>
      <c:txPr>
        <a:bodyPr/>
        <a:lstStyle/>
        <a:p>
          <a:pPr>
            <a:defRPr lang="es-EC" sz="1400" b="0" i="0" u="none" strike="noStrike" kern="1200" baseline="0">
              <a:solidFill>
                <a:prstClr val="black"/>
              </a:solidFill>
              <a:latin typeface="Calibri Light" panose="020F0302020204030204" pitchFamily="34" charset="0"/>
              <a:ea typeface="+mn-ea"/>
              <a:cs typeface="+mn-cs"/>
            </a:defRPr>
          </a:pPr>
          <a:endParaRPr lang="es-EC"/>
        </a:p>
      </c:txPr>
    </c:legend>
    <c:plotVisOnly val="1"/>
    <c:dispBlanksAs val="gap"/>
    <c:showDLblsOverMax val="0"/>
  </c:chart>
  <c:txPr>
    <a:bodyPr/>
    <a:lstStyle/>
    <a:p>
      <a:pPr algn="ctr">
        <a:defRPr lang="es-EC" sz="1400" b="0" i="0" u="none" strike="noStrike" kern="1200" baseline="0">
          <a:solidFill>
            <a:prstClr val="black"/>
          </a:solidFill>
          <a:latin typeface="+mn-lt"/>
          <a:ea typeface="+mn-ea"/>
          <a:cs typeface="+mn-cs"/>
        </a:defRPr>
      </a:pPr>
      <a:endParaRPr lang="es-EC"/>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Hoja1!$B$1</c:f>
              <c:strCache>
                <c:ptCount val="1"/>
                <c:pt idx="0">
                  <c:v>Empleo Bruto</c:v>
                </c:pt>
              </c:strCache>
            </c:strRef>
          </c:tx>
          <c:dLbls>
            <c:spPr>
              <a:noFill/>
              <a:ln>
                <a:noFill/>
              </a:ln>
              <a:effectLst/>
            </c:spPr>
            <c:txPr>
              <a:bodyPr/>
              <a:lstStyle/>
              <a:p>
                <a:pPr>
                  <a:defRPr lang="es-EC" sz="1200"/>
                </a:pPr>
                <a:endParaRPr lang="es-EC"/>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0.64658024030115668</c:v>
                </c:pt>
                <c:pt idx="1">
                  <c:v>0.62238545713556559</c:v>
                </c:pt>
                <c:pt idx="2">
                  <c:v>0.61051615026431494</c:v>
                </c:pt>
                <c:pt idx="3">
                  <c:v>0.59400767174761215</c:v>
                </c:pt>
                <c:pt idx="4">
                  <c:v>0.59857891033865596</c:v>
                </c:pt>
                <c:pt idx="5">
                  <c:v>0.59138005914622038</c:v>
                </c:pt>
                <c:pt idx="6">
                  <c:v>0.59500179763078109</c:v>
                </c:pt>
                <c:pt idx="7">
                  <c:v>0.62021231072656458</c:v>
                </c:pt>
                <c:pt idx="8">
                  <c:v>0.62641131802578864</c:v>
                </c:pt>
                <c:pt idx="9">
                  <c:v>0.646405869017881</c:v>
                </c:pt>
                <c:pt idx="10">
                  <c:v>0.64159525255936134</c:v>
                </c:pt>
                <c:pt idx="11">
                  <c:v>0.6562223752277534</c:v>
                </c:pt>
                <c:pt idx="12">
                  <c:v>0.63812378402121228</c:v>
                </c:pt>
                <c:pt idx="13">
                  <c:v>0.65910556984304225</c:v>
                </c:pt>
                <c:pt idx="14">
                  <c:v>0.65631618957994486</c:v>
                </c:pt>
                <c:pt idx="15">
                  <c:v>0.6601649336496197</c:v>
                </c:pt>
                <c:pt idx="16">
                  <c:v>0.6460231109347031</c:v>
                </c:pt>
              </c:numCache>
            </c:numRef>
          </c:val>
          <c:smooth val="0"/>
        </c:ser>
        <c:dLbls>
          <c:showLegendKey val="0"/>
          <c:showVal val="1"/>
          <c:showCatName val="0"/>
          <c:showSerName val="0"/>
          <c:showPercent val="0"/>
          <c:showBubbleSize val="0"/>
        </c:dLbls>
        <c:marker val="1"/>
        <c:smooth val="0"/>
        <c:axId val="249954304"/>
        <c:axId val="249956992"/>
      </c:lineChart>
      <c:catAx>
        <c:axId val="249954304"/>
        <c:scaling>
          <c:orientation val="minMax"/>
        </c:scaling>
        <c:delete val="0"/>
        <c:axPos val="b"/>
        <c:numFmt formatCode="General" sourceLinked="0"/>
        <c:majorTickMark val="out"/>
        <c:minorTickMark val="none"/>
        <c:tickLblPos val="nextTo"/>
        <c:spPr>
          <a:noFill/>
          <a:ln>
            <a:solidFill>
              <a:schemeClr val="bg1">
                <a:lumMod val="75000"/>
              </a:schemeClr>
            </a:solidFill>
          </a:ln>
        </c:spPr>
        <c:txPr>
          <a:bodyPr rot="-5400000" vert="horz"/>
          <a:lstStyle/>
          <a:p>
            <a:pPr>
              <a:defRPr lang="es-EC"/>
            </a:pPr>
            <a:endParaRPr lang="es-EC"/>
          </a:p>
        </c:txPr>
        <c:crossAx val="249956992"/>
        <c:crosses val="autoZero"/>
        <c:auto val="1"/>
        <c:lblAlgn val="ctr"/>
        <c:lblOffset val="100"/>
        <c:noMultiLvlLbl val="0"/>
      </c:catAx>
      <c:valAx>
        <c:axId val="249956992"/>
        <c:scaling>
          <c:orientation val="minMax"/>
        </c:scaling>
        <c:delete val="1"/>
        <c:axPos val="l"/>
        <c:numFmt formatCode="0.0%" sourceLinked="1"/>
        <c:majorTickMark val="out"/>
        <c:minorTickMark val="none"/>
        <c:tickLblPos val="nextTo"/>
        <c:crossAx val="249954304"/>
        <c:crosses val="autoZero"/>
        <c:crossBetween val="between"/>
      </c:valAx>
    </c:plotArea>
    <c:plotVisOnly val="1"/>
    <c:dispBlanksAs val="gap"/>
    <c:showDLblsOverMax val="0"/>
  </c:chart>
  <c:txPr>
    <a:bodyPr/>
    <a:lstStyle/>
    <a:p>
      <a:pPr>
        <a:defRPr sz="1400" baseline="0">
          <a:latin typeface="Calibri Light" panose="020F0302020204030204" pitchFamily="34" charset="0"/>
        </a:defRPr>
      </a:pPr>
      <a:endParaRPr lang="es-EC"/>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2064901628112655E-2"/>
          <c:y val="5.9368784848188763E-2"/>
          <c:w val="0.97345721234230165"/>
          <c:h val="0.7493660968660969"/>
        </c:manualLayout>
      </c:layout>
      <c:barChart>
        <c:barDir val="col"/>
        <c:grouping val="clustered"/>
        <c:varyColors val="0"/>
        <c:ser>
          <c:idx val="0"/>
          <c:order val="0"/>
          <c:tx>
            <c:strRef>
              <c:f>Hoja1!$B$1</c:f>
              <c:strCache>
                <c:ptCount val="1"/>
                <c:pt idx="0">
                  <c:v>Tasa de Desempleo</c:v>
                </c:pt>
              </c:strCache>
            </c:strRef>
          </c:tx>
          <c:spPr>
            <a:solidFill>
              <a:srgbClr val="1F497D"/>
            </a:solidFill>
            <a:ln>
              <a:solidFill>
                <a:srgbClr val="1F497D"/>
              </a:solidFill>
            </a:ln>
          </c:spPr>
          <c:invertIfNegative val="0"/>
          <c:dLbls>
            <c:numFmt formatCode="0.0%" sourceLinked="0"/>
            <c:spPr>
              <a:noFill/>
              <a:ln>
                <a:noFill/>
              </a:ln>
              <a:effectLst/>
            </c:spPr>
            <c:txPr>
              <a:bodyPr wrap="square" lIns="38100" tIns="19050" rIns="38100" bIns="19050" anchor="ctr">
                <a:spAutoFit/>
              </a:bodyPr>
              <a:lstStyle/>
              <a:p>
                <a:pPr>
                  <a:defRPr lang="es-EC" sz="1400">
                    <a:latin typeface="Calibri Light" panose="020F0302020204030204" pitchFamily="34" charset="0"/>
                  </a:defRPr>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Hoja1!$A$2:$A$29</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Hoja1!$B$2:$B$29</c:f>
              <c:numCache>
                <c:formatCode>0.0%</c:formatCode>
                <c:ptCount val="17"/>
                <c:pt idx="0">
                  <c:v>0.05</c:v>
                </c:pt>
                <c:pt idx="1">
                  <c:v>0.06</c:v>
                </c:pt>
                <c:pt idx="2">
                  <c:v>6.4713099723619522E-2</c:v>
                </c:pt>
                <c:pt idx="3">
                  <c:v>5.0188580409999545E-2</c:v>
                </c:pt>
                <c:pt idx="4">
                  <c:v>4.205459726820257E-2</c:v>
                </c:pt>
                <c:pt idx="5">
                  <c:v>4.121378021514057E-2</c:v>
                </c:pt>
                <c:pt idx="6">
                  <c:v>4.1528208882605736E-2</c:v>
                </c:pt>
                <c:pt idx="7">
                  <c:v>3.80030569926883E-2</c:v>
                </c:pt>
                <c:pt idx="8">
                  <c:v>4.7728349052495476E-2</c:v>
                </c:pt>
                <c:pt idx="9">
                  <c:v>5.7111401509944246E-2</c:v>
                </c:pt>
                <c:pt idx="10">
                  <c:v>5.322822974002963E-2</c:v>
                </c:pt>
                <c:pt idx="11">
                  <c:v>5.2024937566742341E-2</c:v>
                </c:pt>
                <c:pt idx="12">
                  <c:v>5.2126029462724904E-2</c:v>
                </c:pt>
                <c:pt idx="13">
                  <c:v>4.3963009077772529E-2</c:v>
                </c:pt>
                <c:pt idx="14">
                  <c:v>4.492183861637964E-2</c:v>
                </c:pt>
                <c:pt idx="15">
                  <c:v>4.1385564117553474E-2</c:v>
                </c:pt>
                <c:pt idx="16">
                  <c:v>4.6236508443700634E-2</c:v>
                </c:pt>
              </c:numCache>
            </c:numRef>
          </c:val>
        </c:ser>
        <c:dLbls>
          <c:showLegendKey val="0"/>
          <c:showVal val="0"/>
          <c:showCatName val="0"/>
          <c:showSerName val="0"/>
          <c:showPercent val="0"/>
          <c:showBubbleSize val="0"/>
        </c:dLbls>
        <c:gapWidth val="70"/>
        <c:axId val="250083200"/>
        <c:axId val="250084736"/>
      </c:barChart>
      <c:catAx>
        <c:axId val="250083200"/>
        <c:scaling>
          <c:orientation val="minMax"/>
        </c:scaling>
        <c:delete val="0"/>
        <c:axPos val="b"/>
        <c:numFmt formatCode="General" sourceLinked="0"/>
        <c:majorTickMark val="none"/>
        <c:minorTickMark val="none"/>
        <c:tickLblPos val="nextTo"/>
        <c:txPr>
          <a:bodyPr rot="-5400000" vert="horz"/>
          <a:lstStyle/>
          <a:p>
            <a:pPr>
              <a:defRPr lang="es-EC">
                <a:latin typeface="Calibri Light" panose="020F0302020204030204" pitchFamily="34" charset="0"/>
              </a:defRPr>
            </a:pPr>
            <a:endParaRPr lang="es-EC"/>
          </a:p>
        </c:txPr>
        <c:crossAx val="250084736"/>
        <c:crosses val="autoZero"/>
        <c:auto val="1"/>
        <c:lblAlgn val="ctr"/>
        <c:lblOffset val="100"/>
        <c:noMultiLvlLbl val="0"/>
      </c:catAx>
      <c:valAx>
        <c:axId val="250084736"/>
        <c:scaling>
          <c:orientation val="minMax"/>
          <c:max val="7.0000000000000021E-2"/>
        </c:scaling>
        <c:delete val="1"/>
        <c:axPos val="l"/>
        <c:numFmt formatCode="0.0%" sourceLinked="1"/>
        <c:majorTickMark val="out"/>
        <c:minorTickMark val="none"/>
        <c:tickLblPos val="none"/>
        <c:crossAx val="250083200"/>
        <c:crosses val="autoZero"/>
        <c:crossBetween val="between"/>
      </c:valAx>
    </c:plotArea>
    <c:plotVisOnly val="1"/>
    <c:dispBlanksAs val="gap"/>
    <c:showDLblsOverMax val="0"/>
  </c:chart>
  <c:txPr>
    <a:bodyPr/>
    <a:lstStyle/>
    <a:p>
      <a:pPr algn="ctr">
        <a:defRPr lang="es-EC" sz="1400" b="0" i="0" u="none" strike="noStrike" kern="1200" baseline="0">
          <a:solidFill>
            <a:prstClr val="black"/>
          </a:solidFill>
          <a:latin typeface="+mn-lt"/>
          <a:ea typeface="+mn-ea"/>
          <a:cs typeface="+mn-cs"/>
        </a:defRPr>
      </a:pPr>
      <a:endParaRPr lang="es-EC"/>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574799495089781E-2"/>
          <c:y val="1.0457443146916372E-2"/>
          <c:w val="0.98095973095737243"/>
          <c:h val="0.82338149248703163"/>
        </c:manualLayout>
      </c:layout>
      <c:barChart>
        <c:barDir val="col"/>
        <c:grouping val="stacked"/>
        <c:varyColors val="0"/>
        <c:ser>
          <c:idx val="0"/>
          <c:order val="0"/>
          <c:tx>
            <c:strRef>
              <c:f>Hoja1!$B$1</c:f>
              <c:strCache>
                <c:ptCount val="1"/>
                <c:pt idx="0">
                  <c:v>Tasa de Empleo Adecuado/Pleno</c:v>
                </c:pt>
              </c:strCache>
            </c:strRef>
          </c:tx>
          <c:spPr>
            <a:solidFill>
              <a:srgbClr val="005BA3"/>
            </a:solidFill>
          </c:spPr>
          <c:invertIfNegative val="0"/>
          <c:dLbls>
            <c:numFmt formatCode="0.0%" sourceLinked="0"/>
            <c:spPr>
              <a:noFill/>
              <a:ln>
                <a:noFill/>
              </a:ln>
              <a:effectLst/>
            </c:spPr>
            <c:txPr>
              <a:bodyPr rot="-5400000" vert="horz"/>
              <a:lstStyle/>
              <a:p>
                <a:pPr algn="ctr">
                  <a:defRPr lang="es-EC">
                    <a:solidFill>
                      <a:schemeClr val="bg1"/>
                    </a:solidFill>
                  </a:defRPr>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Hoja1!$A$2:$A$37</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Hoja1!$B$2:$B$37</c:f>
              <c:numCache>
                <c:formatCode>0.00%</c:formatCode>
                <c:ptCount val="17"/>
                <c:pt idx="0">
                  <c:v>0.432</c:v>
                </c:pt>
                <c:pt idx="1">
                  <c:v>0.44800000000000001</c:v>
                </c:pt>
                <c:pt idx="2">
                  <c:v>0.39177208674215602</c:v>
                </c:pt>
                <c:pt idx="3">
                  <c:v>0.44677099031075163</c:v>
                </c:pt>
                <c:pt idx="4">
                  <c:v>0.45529296794954877</c:v>
                </c:pt>
                <c:pt idx="5">
                  <c:v>0.46532866077733531</c:v>
                </c:pt>
                <c:pt idx="6">
                  <c:v>0.4786501816200307</c:v>
                </c:pt>
                <c:pt idx="7">
                  <c:v>0.49284752644498381</c:v>
                </c:pt>
                <c:pt idx="8">
                  <c:v>0.46503926016872632</c:v>
                </c:pt>
                <c:pt idx="9">
                  <c:v>0.39973155745919464</c:v>
                </c:pt>
                <c:pt idx="10">
                  <c:v>0.41046776086368097</c:v>
                </c:pt>
                <c:pt idx="11">
                  <c:v>0.39151681324643767</c:v>
                </c:pt>
                <c:pt idx="12">
                  <c:v>0.41189800096993695</c:v>
                </c:pt>
                <c:pt idx="13">
                  <c:v>0.38505768087709163</c:v>
                </c:pt>
                <c:pt idx="14">
                  <c:v>0.40102332468222829</c:v>
                </c:pt>
                <c:pt idx="15">
                  <c:v>0.40380701468966085</c:v>
                </c:pt>
                <c:pt idx="16" formatCode="0.0%">
                  <c:v>0.42263946467251273</c:v>
                </c:pt>
              </c:numCache>
            </c:numRef>
          </c:val>
        </c:ser>
        <c:ser>
          <c:idx val="1"/>
          <c:order val="1"/>
          <c:tx>
            <c:strRef>
              <c:f>Hoja1!$C$1</c:f>
              <c:strCache>
                <c:ptCount val="1"/>
                <c:pt idx="0">
                  <c:v>Tasa de Subempleo</c:v>
                </c:pt>
              </c:strCache>
            </c:strRef>
          </c:tx>
          <c:spPr>
            <a:solidFill>
              <a:schemeClr val="tx2">
                <a:lumMod val="20000"/>
                <a:lumOff val="80000"/>
              </a:schemeClr>
            </a:solidFill>
          </c:spPr>
          <c:invertIfNegative val="0"/>
          <c:dLbls>
            <c:numFmt formatCode="0.0%" sourceLinked="0"/>
            <c:spPr>
              <a:noFill/>
              <a:ln>
                <a:noFill/>
              </a:ln>
              <a:effectLst/>
            </c:spPr>
            <c:txPr>
              <a:bodyPr rot="-5400000" vert="horz"/>
              <a:lstStyle/>
              <a:p>
                <a:pPr algn="ctr">
                  <a:defRPr lang="es-EC"/>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Hoja1!$A$2:$A$37</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Hoja1!$C$2:$C$37</c:f>
              <c:numCache>
                <c:formatCode>0.00%</c:formatCode>
                <c:ptCount val="17"/>
                <c:pt idx="0">
                  <c:v>0.182</c:v>
                </c:pt>
                <c:pt idx="1">
                  <c:v>0.15</c:v>
                </c:pt>
                <c:pt idx="2">
                  <c:v>0.16363192955041564</c:v>
                </c:pt>
                <c:pt idx="3">
                  <c:v>0.13816340960192428</c:v>
                </c:pt>
                <c:pt idx="4">
                  <c:v>0.10733799520537918</c:v>
                </c:pt>
                <c:pt idx="5">
                  <c:v>9.0119229486709307E-2</c:v>
                </c:pt>
                <c:pt idx="6">
                  <c:v>0.11639158776833404</c:v>
                </c:pt>
                <c:pt idx="7">
                  <c:v>0.12867760995299626</c:v>
                </c:pt>
                <c:pt idx="8">
                  <c:v>0.14011363144790162</c:v>
                </c:pt>
                <c:pt idx="9">
                  <c:v>0.17149445261866408</c:v>
                </c:pt>
                <c:pt idx="10">
                  <c:v>0.16314091461001756</c:v>
                </c:pt>
                <c:pt idx="11">
                  <c:v>0.19365903626021252</c:v>
                </c:pt>
                <c:pt idx="12">
                  <c:v>0.19873266926054153</c:v>
                </c:pt>
                <c:pt idx="13">
                  <c:v>0.21350173254192292</c:v>
                </c:pt>
                <c:pt idx="14">
                  <c:v>0.20479459022428562</c:v>
                </c:pt>
                <c:pt idx="15">
                  <c:v>0.20533529290368119</c:v>
                </c:pt>
                <c:pt idx="16" formatCode="0.0%">
                  <c:v>0.19823149646455618</c:v>
                </c:pt>
              </c:numCache>
            </c:numRef>
          </c:val>
        </c:ser>
        <c:ser>
          <c:idx val="2"/>
          <c:order val="2"/>
          <c:tx>
            <c:strRef>
              <c:f>Hoja1!$D$1</c:f>
              <c:strCache>
                <c:ptCount val="1"/>
                <c:pt idx="0">
                  <c:v>Tasa de Otro empleo no pleno</c:v>
                </c:pt>
              </c:strCache>
            </c:strRef>
          </c:tx>
          <c:spPr>
            <a:solidFill>
              <a:schemeClr val="tx2"/>
            </a:solidFill>
          </c:spPr>
          <c:invertIfNegative val="0"/>
          <c:dLbls>
            <c:numFmt formatCode="0.0%" sourceLinked="0"/>
            <c:spPr>
              <a:noFill/>
              <a:ln>
                <a:noFill/>
              </a:ln>
              <a:effectLst/>
            </c:spPr>
            <c:txPr>
              <a:bodyPr rot="-5400000" vert="horz"/>
              <a:lstStyle/>
              <a:p>
                <a:pPr algn="ctr">
                  <a:defRPr lang="es-EC">
                    <a:solidFill>
                      <a:schemeClr val="bg1"/>
                    </a:solidFill>
                  </a:defRPr>
                </a:pPr>
                <a:endParaRPr lang="es-EC"/>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Hoja1!$A$2:$A$37</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Hoja1!$D$2:$D$37</c:f>
              <c:numCache>
                <c:formatCode>0.00%</c:formatCode>
                <c:ptCount val="17"/>
                <c:pt idx="0">
                  <c:v>0.23699999999999999</c:v>
                </c:pt>
                <c:pt idx="1">
                  <c:v>0.25800000000000001</c:v>
                </c:pt>
                <c:pt idx="2">
                  <c:v>0.27158275301677687</c:v>
                </c:pt>
                <c:pt idx="3">
                  <c:v>0.27433454038124949</c:v>
                </c:pt>
                <c:pt idx="4">
                  <c:v>0.3125179555473297</c:v>
                </c:pt>
                <c:pt idx="5">
                  <c:v>0.30123527886333218</c:v>
                </c:pt>
                <c:pt idx="6">
                  <c:v>0.29041900874610505</c:v>
                </c:pt>
                <c:pt idx="7">
                  <c:v>0.26751389743206477</c:v>
                </c:pt>
                <c:pt idx="8">
                  <c:v>0.26421249856786677</c:v>
                </c:pt>
                <c:pt idx="9">
                  <c:v>0.26714767997981698</c:v>
                </c:pt>
                <c:pt idx="10">
                  <c:v>0.27306980048520085</c:v>
                </c:pt>
                <c:pt idx="11">
                  <c:v>0.25615097456383895</c:v>
                </c:pt>
                <c:pt idx="12">
                  <c:v>0.25121479096995269</c:v>
                </c:pt>
                <c:pt idx="13">
                  <c:v>0.24671477393217894</c:v>
                </c:pt>
                <c:pt idx="14">
                  <c:v>0.24286821596176009</c:v>
                </c:pt>
                <c:pt idx="15">
                  <c:v>0.2470073808181201</c:v>
                </c:pt>
                <c:pt idx="16" formatCode="0.0%">
                  <c:v>0.24128717823931761</c:v>
                </c:pt>
              </c:numCache>
            </c:numRef>
          </c:val>
        </c:ser>
        <c:ser>
          <c:idx val="3"/>
          <c:order val="3"/>
          <c:tx>
            <c:strRef>
              <c:f>Hoja1!$E$1</c:f>
              <c:strCache>
                <c:ptCount val="1"/>
                <c:pt idx="0">
                  <c:v>Tasa de empleo no remunerado</c:v>
                </c:pt>
              </c:strCache>
            </c:strRef>
          </c:tx>
          <c:spPr>
            <a:solidFill>
              <a:schemeClr val="bg1">
                <a:lumMod val="65000"/>
              </a:schemeClr>
            </a:solidFill>
            <a:ln>
              <a:noFill/>
            </a:ln>
          </c:spPr>
          <c:invertIfNegative val="0"/>
          <c:dLbls>
            <c:numFmt formatCode="0.0%" sourceLinked="0"/>
            <c:spPr>
              <a:noFill/>
              <a:ln>
                <a:noFill/>
              </a:ln>
              <a:effectLst/>
            </c:spPr>
            <c:txPr>
              <a:bodyPr/>
              <a:lstStyle/>
              <a:p>
                <a:pPr algn="ctr">
                  <a:defRPr lang="es-EC"/>
                </a:pPr>
                <a:endParaRPr lang="es-EC"/>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Hoja1!$A$2:$A$37</c:f>
              <c:strCache>
                <c:ptCount val="17"/>
                <c:pt idx="0">
                  <c:v>dic-07</c:v>
                </c:pt>
                <c:pt idx="1">
                  <c:v>dic-08</c:v>
                </c:pt>
                <c:pt idx="2">
                  <c:v>dic-09</c:v>
                </c:pt>
                <c:pt idx="3">
                  <c:v>dic-10</c:v>
                </c:pt>
                <c:pt idx="4">
                  <c:v>dic-11</c:v>
                </c:pt>
                <c:pt idx="5">
                  <c:v>dic-12</c:v>
                </c:pt>
                <c:pt idx="6">
                  <c:v>dic-13</c:v>
                </c:pt>
                <c:pt idx="7">
                  <c:v>dic-14</c:v>
                </c:pt>
                <c:pt idx="8">
                  <c:v>dic-15</c:v>
                </c:pt>
                <c:pt idx="9">
                  <c:v>mar-16</c:v>
                </c:pt>
                <c:pt idx="10">
                  <c:v>jun-16</c:v>
                </c:pt>
                <c:pt idx="11">
                  <c:v>sep-16</c:v>
                </c:pt>
                <c:pt idx="12">
                  <c:v>dic-16</c:v>
                </c:pt>
                <c:pt idx="13">
                  <c:v>mar-17</c:v>
                </c:pt>
                <c:pt idx="14">
                  <c:v>jun-17</c:v>
                </c:pt>
                <c:pt idx="15">
                  <c:v>sep-17</c:v>
                </c:pt>
                <c:pt idx="16">
                  <c:v>dic-17</c:v>
                </c:pt>
              </c:strCache>
            </c:strRef>
          </c:cat>
          <c:val>
            <c:numRef>
              <c:f>Hoja1!$E$2:$E$37</c:f>
              <c:numCache>
                <c:formatCode>0.00%</c:formatCode>
                <c:ptCount val="17"/>
                <c:pt idx="0">
                  <c:v>8.7999999999999995E-2</c:v>
                </c:pt>
                <c:pt idx="1">
                  <c:v>8.2000000000000003E-2</c:v>
                </c:pt>
                <c:pt idx="2">
                  <c:v>8.8900507924829467E-2</c:v>
                </c:pt>
                <c:pt idx="3">
                  <c:v>8.2189306197717457E-2</c:v>
                </c:pt>
                <c:pt idx="4">
                  <c:v>7.6802410479247032E-2</c:v>
                </c:pt>
                <c:pt idx="5">
                  <c:v>8.0201414069432819E-2</c:v>
                </c:pt>
                <c:pt idx="6">
                  <c:v>7.0930895743606656E-2</c:v>
                </c:pt>
                <c:pt idx="7">
                  <c:v>7.0675499576013323E-2</c:v>
                </c:pt>
                <c:pt idx="8">
                  <c:v>7.6556542345455669E-2</c:v>
                </c:pt>
                <c:pt idx="9">
                  <c:v>0.10136772102185101</c:v>
                </c:pt>
                <c:pt idx="10">
                  <c:v>9.6960158957993522E-2</c:v>
                </c:pt>
                <c:pt idx="11">
                  <c:v>0.1035286507170535</c:v>
                </c:pt>
                <c:pt idx="12">
                  <c:v>8.3933392712759597E-2</c:v>
                </c:pt>
                <c:pt idx="13">
                  <c:v>0.10882721395422384</c:v>
                </c:pt>
                <c:pt idx="14">
                  <c:v>0.10163270184154706</c:v>
                </c:pt>
                <c:pt idx="15">
                  <c:v>0.1006385782973104</c:v>
                </c:pt>
                <c:pt idx="16" formatCode="0.0%">
                  <c:v>9.0004177013514097E-2</c:v>
                </c:pt>
              </c:numCache>
            </c:numRef>
          </c:val>
        </c:ser>
        <c:dLbls>
          <c:showLegendKey val="0"/>
          <c:showVal val="0"/>
          <c:showCatName val="0"/>
          <c:showSerName val="0"/>
          <c:showPercent val="0"/>
          <c:showBubbleSize val="0"/>
        </c:dLbls>
        <c:gapWidth val="70"/>
        <c:overlap val="100"/>
        <c:axId val="250268288"/>
        <c:axId val="250282368"/>
      </c:barChart>
      <c:catAx>
        <c:axId val="250268288"/>
        <c:scaling>
          <c:orientation val="minMax"/>
        </c:scaling>
        <c:delete val="0"/>
        <c:axPos val="b"/>
        <c:numFmt formatCode="General" sourceLinked="1"/>
        <c:majorTickMark val="out"/>
        <c:minorTickMark val="none"/>
        <c:tickLblPos val="nextTo"/>
        <c:txPr>
          <a:bodyPr rot="-5400000" vert="horz"/>
          <a:lstStyle/>
          <a:p>
            <a:pPr algn="ctr">
              <a:defRPr lang="es-EC"/>
            </a:pPr>
            <a:endParaRPr lang="es-EC"/>
          </a:p>
        </c:txPr>
        <c:crossAx val="250282368"/>
        <c:crosses val="autoZero"/>
        <c:auto val="0"/>
        <c:lblAlgn val="ctr"/>
        <c:lblOffset val="100"/>
        <c:noMultiLvlLbl val="0"/>
      </c:catAx>
      <c:valAx>
        <c:axId val="250282368"/>
        <c:scaling>
          <c:orientation val="minMax"/>
          <c:max val="1"/>
        </c:scaling>
        <c:delete val="1"/>
        <c:axPos val="l"/>
        <c:numFmt formatCode="0.00%" sourceLinked="1"/>
        <c:majorTickMark val="out"/>
        <c:minorTickMark val="none"/>
        <c:tickLblPos val="none"/>
        <c:crossAx val="250268288"/>
        <c:crosses val="autoZero"/>
        <c:crossBetween val="between"/>
      </c:valAx>
    </c:plotArea>
    <c:legend>
      <c:legendPos val="b"/>
      <c:layout>
        <c:manualLayout>
          <c:xMode val="edge"/>
          <c:yMode val="edge"/>
          <c:x val="6.0997092195339775E-2"/>
          <c:y val="0.94018704825080734"/>
          <c:w val="0.9"/>
          <c:h val="5.4033647470209334E-2"/>
        </c:manualLayout>
      </c:layout>
      <c:overlay val="0"/>
      <c:txPr>
        <a:bodyPr/>
        <a:lstStyle/>
        <a:p>
          <a:pPr algn="ctr">
            <a:defRPr lang="es-EC"/>
          </a:pPr>
          <a:endParaRPr lang="es-EC"/>
        </a:p>
      </c:txPr>
    </c:legend>
    <c:plotVisOnly val="1"/>
    <c:dispBlanksAs val="gap"/>
    <c:showDLblsOverMax val="0"/>
  </c:chart>
  <c:spPr>
    <a:noFill/>
  </c:spPr>
  <c:txPr>
    <a:bodyPr/>
    <a:lstStyle/>
    <a:p>
      <a:pPr algn="ctr">
        <a:defRPr lang="es-EC" sz="1400" b="0" i="0" u="none" strike="noStrike" kern="1200" baseline="0">
          <a:solidFill>
            <a:srgbClr val="000000"/>
          </a:solidFill>
          <a:latin typeface="Calibri Light" panose="020F0302020204030204" pitchFamily="34" charset="0"/>
          <a:ea typeface="Calibri"/>
          <a:cs typeface="Calibri"/>
        </a:defRPr>
      </a:pPr>
      <a:endParaRPr lang="es-EC"/>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737019230769462"/>
          <c:y val="0.21711437908496786"/>
          <c:w val="0.44251335470085468"/>
          <c:h val="0.54142810457516344"/>
        </c:manualLayout>
      </c:layout>
      <c:pieChart>
        <c:varyColors val="1"/>
        <c:ser>
          <c:idx val="0"/>
          <c:order val="0"/>
          <c:tx>
            <c:strRef>
              <c:f>Hoja1!$B$1</c:f>
              <c:strCache>
                <c:ptCount val="1"/>
                <c:pt idx="0">
                  <c:v>Columna1</c:v>
                </c:pt>
              </c:strCache>
            </c:strRef>
          </c:tx>
          <c:spPr>
            <a:solidFill>
              <a:srgbClr val="7030A0"/>
            </a:solidFill>
          </c:spPr>
          <c:dPt>
            <c:idx val="1"/>
            <c:bubble3D val="0"/>
            <c:spPr>
              <a:solidFill>
                <a:schemeClr val="bg1">
                  <a:lumMod val="75000"/>
                </a:schemeClr>
              </a:solidFill>
            </c:spPr>
          </c:dPt>
          <c:dLbls>
            <c:dLbl>
              <c:idx val="1"/>
              <c:layout>
                <c:manualLayout>
                  <c:x val="-1.0176282051282052E-2"/>
                  <c:y val="1.2450980392156939E-2"/>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400" b="1" i="0" u="none" strike="noStrike" kern="1200" baseline="0">
                    <a:solidFill>
                      <a:srgbClr val="000000"/>
                    </a:solidFill>
                    <a:latin typeface="Calibri"/>
                    <a:ea typeface="Calibri"/>
                    <a:cs typeface="Calibri"/>
                  </a:defRPr>
                </a:pPr>
                <a:endParaRPr lang="es-EC"/>
              </a:p>
            </c:txPr>
            <c:dLblPos val="outEnd"/>
            <c:showLegendKey val="0"/>
            <c:showVal val="1"/>
            <c:showCatName val="0"/>
            <c:showSerName val="0"/>
            <c:showPercent val="0"/>
            <c:showBubbleSize val="0"/>
            <c:showLeaderLines val="0"/>
            <c:extLst>
              <c:ext xmlns:c15="http://schemas.microsoft.com/office/drawing/2012/chart" uri="{CE6537A1-D6FC-4f65-9D91-7224C49458BB}">
                <c15:layout/>
              </c:ext>
            </c:extLst>
          </c:dLbls>
          <c:cat>
            <c:strRef>
              <c:f>Hoja1!$A$2:$A$3</c:f>
              <c:strCache>
                <c:ptCount val="2"/>
                <c:pt idx="0">
                  <c:v>PEA</c:v>
                </c:pt>
                <c:pt idx="1">
                  <c:v>PEI</c:v>
                </c:pt>
              </c:strCache>
            </c:strRef>
          </c:cat>
          <c:val>
            <c:numRef>
              <c:f>Hoja1!$B$2:$B$3</c:f>
              <c:numCache>
                <c:formatCode>0.00%</c:formatCode>
                <c:ptCount val="2"/>
                <c:pt idx="0">
                  <c:v>0.65854914197443537</c:v>
                </c:pt>
                <c:pt idx="1">
                  <c:v>0.34145085802559871</c:v>
                </c:pt>
              </c:numCache>
            </c:numRef>
          </c:val>
        </c:ser>
        <c:dLbls>
          <c:showLegendKey val="0"/>
          <c:showVal val="1"/>
          <c:showCatName val="0"/>
          <c:showSerName val="0"/>
          <c:showPercent val="0"/>
          <c:showBubbleSize val="0"/>
          <c:showLeaderLines val="0"/>
        </c:dLbls>
        <c:firstSliceAng val="0"/>
      </c:pieChart>
    </c:plotArea>
    <c:legend>
      <c:legendPos val="b"/>
      <c:layout>
        <c:manualLayout>
          <c:xMode val="edge"/>
          <c:yMode val="edge"/>
          <c:x val="0.34329166666666666"/>
          <c:y val="0.84849836601307493"/>
          <c:w val="0.30663221153846182"/>
          <c:h val="8.5096405228758207E-2"/>
        </c:manualLayout>
      </c:layout>
      <c:overlay val="0"/>
      <c:txPr>
        <a:bodyPr/>
        <a:lstStyle/>
        <a:p>
          <a:pPr algn="ctr">
            <a:defRPr lang="es-EC" sz="1400" b="0" i="0" u="none" strike="noStrike" kern="1200" baseline="0">
              <a:solidFill>
                <a:srgbClr val="000000"/>
              </a:solidFill>
              <a:latin typeface="Calibri"/>
              <a:ea typeface="Calibri"/>
              <a:cs typeface="Calibri"/>
            </a:defRPr>
          </a:pPr>
          <a:endParaRPr lang="es-EC"/>
        </a:p>
      </c:txPr>
    </c:legend>
    <c:plotVisOnly val="1"/>
    <c:dispBlanksAs val="zero"/>
    <c:showDLblsOverMax val="0"/>
  </c:chart>
  <c:txPr>
    <a:bodyPr/>
    <a:lstStyle/>
    <a:p>
      <a:pPr>
        <a:defRPr sz="1800"/>
      </a:pPr>
      <a:endParaRPr lang="es-EC"/>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150678293428389"/>
          <c:y val="0.19305051910828508"/>
          <c:w val="0.49195627199814945"/>
          <c:h val="0.56241882335455262"/>
        </c:manualLayout>
      </c:layout>
      <c:pieChart>
        <c:varyColors val="1"/>
        <c:ser>
          <c:idx val="0"/>
          <c:order val="0"/>
          <c:tx>
            <c:strRef>
              <c:f>Hoja1!$B$1</c:f>
              <c:strCache>
                <c:ptCount val="1"/>
                <c:pt idx="0">
                  <c:v>Columna1</c:v>
                </c:pt>
              </c:strCache>
            </c:strRef>
          </c:tx>
          <c:spPr>
            <a:solidFill>
              <a:schemeClr val="accent5">
                <a:lumMod val="40000"/>
                <a:lumOff val="60000"/>
              </a:schemeClr>
            </a:solidFill>
          </c:spPr>
          <c:dPt>
            <c:idx val="1"/>
            <c:bubble3D val="0"/>
            <c:spPr>
              <a:solidFill>
                <a:srgbClr val="0093D0"/>
              </a:solidFill>
            </c:spPr>
          </c:dPt>
          <c:dLbls>
            <c:dLbl>
              <c:idx val="1"/>
              <c:layout>
                <c:manualLayout>
                  <c:x val="1.1257614402182247E-2"/>
                  <c:y val="-8.5800230714793667E-3"/>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0.0%" sourceLinked="0"/>
            <c:spPr>
              <a:noFill/>
              <a:ln>
                <a:noFill/>
              </a:ln>
              <a:effectLst/>
            </c:spPr>
            <c:txPr>
              <a:bodyPr/>
              <a:lstStyle/>
              <a:p>
                <a:pPr algn="ctr">
                  <a:defRPr lang="es-EC" sz="1400" b="1" i="0" u="none" strike="noStrike" kern="1200" baseline="0">
                    <a:solidFill>
                      <a:srgbClr val="000000"/>
                    </a:solidFill>
                    <a:latin typeface="Calibri"/>
                    <a:ea typeface="Calibri"/>
                    <a:cs typeface="Calibri"/>
                  </a:defRPr>
                </a:pPr>
                <a:endParaRPr lang="es-EC"/>
              </a:p>
            </c:txPr>
            <c:dLblPos val="out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Hoja1!$A$2:$A$3</c:f>
              <c:strCache>
                <c:ptCount val="2"/>
                <c:pt idx="0">
                  <c:v>Menores de 15 años</c:v>
                </c:pt>
                <c:pt idx="1">
                  <c:v>PET</c:v>
                </c:pt>
              </c:strCache>
            </c:strRef>
          </c:cat>
          <c:val>
            <c:numRef>
              <c:f>Hoja1!$B$2:$B$3</c:f>
              <c:numCache>
                <c:formatCode>0.00%</c:formatCode>
                <c:ptCount val="2"/>
                <c:pt idx="0">
                  <c:v>0.27993950232095743</c:v>
                </c:pt>
                <c:pt idx="1">
                  <c:v>0.72006049767913172</c:v>
                </c:pt>
              </c:numCache>
            </c:numRef>
          </c:val>
        </c:ser>
        <c:dLbls>
          <c:showLegendKey val="0"/>
          <c:showVal val="1"/>
          <c:showCatName val="0"/>
          <c:showSerName val="0"/>
          <c:showPercent val="0"/>
          <c:showBubbleSize val="0"/>
          <c:showLeaderLines val="1"/>
        </c:dLbls>
        <c:firstSliceAng val="0"/>
      </c:pieChart>
    </c:plotArea>
    <c:legend>
      <c:legendPos val="b"/>
      <c:layout>
        <c:manualLayout>
          <c:xMode val="edge"/>
          <c:yMode val="edge"/>
          <c:x val="0.17316486111472248"/>
          <c:y val="0.85197940118870785"/>
          <c:w val="0.64616490602698995"/>
          <c:h val="8.7960437310939693E-2"/>
        </c:manualLayout>
      </c:layout>
      <c:overlay val="0"/>
      <c:txPr>
        <a:bodyPr/>
        <a:lstStyle/>
        <a:p>
          <a:pPr>
            <a:defRPr lang="es-EC" sz="1200" b="0" i="0" u="none" strike="noStrike" kern="1200" baseline="0">
              <a:solidFill>
                <a:srgbClr val="000000"/>
              </a:solidFill>
              <a:latin typeface="Calibri"/>
              <a:ea typeface="Calibri"/>
              <a:cs typeface="Calibri"/>
            </a:defRPr>
          </a:pPr>
          <a:endParaRPr lang="es-EC"/>
        </a:p>
      </c:txPr>
    </c:legend>
    <c:plotVisOnly val="1"/>
    <c:dispBlanksAs val="zero"/>
    <c:showDLblsOverMax val="0"/>
  </c:chart>
  <c:txPr>
    <a:bodyPr/>
    <a:lstStyle/>
    <a:p>
      <a:pPr>
        <a:defRPr sz="1800"/>
      </a:pPr>
      <a:endParaRPr lang="es-EC"/>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7739" cy="511731"/>
          </a:xfrm>
          <a:prstGeom prst="rect">
            <a:avLst/>
          </a:prstGeom>
        </p:spPr>
        <p:txBody>
          <a:bodyPr vert="horz" lIns="99066" tIns="49533" rIns="99066" bIns="49533" rtlCol="0"/>
          <a:lstStyle>
            <a:lvl1pPr algn="l">
              <a:defRPr sz="1300"/>
            </a:lvl1pPr>
          </a:lstStyle>
          <a:p>
            <a:endParaRPr lang="es-EC"/>
          </a:p>
        </p:txBody>
      </p:sp>
      <p:sp>
        <p:nvSpPr>
          <p:cNvPr id="3" name="2 Marcador de fecha"/>
          <p:cNvSpPr>
            <a:spLocks noGrp="1"/>
          </p:cNvSpPr>
          <p:nvPr>
            <p:ph type="dt" idx="1"/>
          </p:nvPr>
        </p:nvSpPr>
        <p:spPr>
          <a:xfrm>
            <a:off x="4023092" y="0"/>
            <a:ext cx="3077739" cy="511731"/>
          </a:xfrm>
          <a:prstGeom prst="rect">
            <a:avLst/>
          </a:prstGeom>
        </p:spPr>
        <p:txBody>
          <a:bodyPr vert="horz" lIns="99066" tIns="49533" rIns="99066" bIns="49533" rtlCol="0"/>
          <a:lstStyle>
            <a:lvl1pPr algn="r">
              <a:defRPr sz="1300"/>
            </a:lvl1pPr>
          </a:lstStyle>
          <a:p>
            <a:fld id="{C83683B5-CD3B-4021-97E9-3732AC157B5F}" type="datetimeFigureOut">
              <a:rPr lang="es-EC" smtClean="0"/>
              <a:pPr/>
              <a:t>15/01/2018</a:t>
            </a:fld>
            <a:endParaRPr lang="es-EC"/>
          </a:p>
        </p:txBody>
      </p:sp>
      <p:sp>
        <p:nvSpPr>
          <p:cNvPr id="4" name="3 Marcador de imagen de diapositiva"/>
          <p:cNvSpPr>
            <a:spLocks noGrp="1" noRot="1" noChangeAspect="1"/>
          </p:cNvSpPr>
          <p:nvPr>
            <p:ph type="sldImg" idx="2"/>
          </p:nvPr>
        </p:nvSpPr>
        <p:spPr>
          <a:xfrm>
            <a:off x="841375" y="768350"/>
            <a:ext cx="5419725" cy="3836988"/>
          </a:xfrm>
          <a:prstGeom prst="rect">
            <a:avLst/>
          </a:prstGeom>
          <a:noFill/>
          <a:ln w="12700">
            <a:solidFill>
              <a:prstClr val="black"/>
            </a:solidFill>
          </a:ln>
        </p:spPr>
        <p:txBody>
          <a:bodyPr vert="horz" lIns="99066" tIns="49533" rIns="99066" bIns="49533" rtlCol="0" anchor="ctr"/>
          <a:lstStyle/>
          <a:p>
            <a:endParaRPr lang="es-EC"/>
          </a:p>
        </p:txBody>
      </p:sp>
      <p:sp>
        <p:nvSpPr>
          <p:cNvPr id="5" name="4 Marcador de notas"/>
          <p:cNvSpPr>
            <a:spLocks noGrp="1"/>
          </p:cNvSpPr>
          <p:nvPr>
            <p:ph type="body" sz="quarter" idx="3"/>
          </p:nvPr>
        </p:nvSpPr>
        <p:spPr>
          <a:xfrm>
            <a:off x="710248" y="4861441"/>
            <a:ext cx="5681980" cy="4605576"/>
          </a:xfrm>
          <a:prstGeom prst="rect">
            <a:avLst/>
          </a:prstGeom>
        </p:spPr>
        <p:txBody>
          <a:bodyPr vert="horz" lIns="99066" tIns="49533" rIns="99066" bIns="49533"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9721106"/>
            <a:ext cx="3077739" cy="511731"/>
          </a:xfrm>
          <a:prstGeom prst="rect">
            <a:avLst/>
          </a:prstGeom>
        </p:spPr>
        <p:txBody>
          <a:bodyPr vert="horz" lIns="99066" tIns="49533" rIns="99066" bIns="49533" rtlCol="0" anchor="b"/>
          <a:lstStyle>
            <a:lvl1pPr algn="l">
              <a:defRPr sz="1300"/>
            </a:lvl1pPr>
          </a:lstStyle>
          <a:p>
            <a:endParaRPr lang="es-EC"/>
          </a:p>
        </p:txBody>
      </p:sp>
      <p:sp>
        <p:nvSpPr>
          <p:cNvPr id="7" name="6 Marcador de número de diapositiva"/>
          <p:cNvSpPr>
            <a:spLocks noGrp="1"/>
          </p:cNvSpPr>
          <p:nvPr>
            <p:ph type="sldNum" sz="quarter" idx="5"/>
          </p:nvPr>
        </p:nvSpPr>
        <p:spPr>
          <a:xfrm>
            <a:off x="4023092" y="9721106"/>
            <a:ext cx="3077739" cy="511731"/>
          </a:xfrm>
          <a:prstGeom prst="rect">
            <a:avLst/>
          </a:prstGeom>
        </p:spPr>
        <p:txBody>
          <a:bodyPr vert="horz" lIns="99066" tIns="49533" rIns="99066" bIns="49533" rtlCol="0" anchor="b"/>
          <a:lstStyle>
            <a:lvl1pPr algn="r">
              <a:defRPr sz="1300"/>
            </a:lvl1pPr>
          </a:lstStyle>
          <a:p>
            <a:fld id="{67DB0CBB-E842-41F9-BD0F-AB30C34FFD57}" type="slidenum">
              <a:rPr lang="es-EC" smtClean="0"/>
              <a:pPr/>
              <a:t>‹Nº›</a:t>
            </a:fld>
            <a:endParaRPr lang="es-EC"/>
          </a:p>
        </p:txBody>
      </p:sp>
    </p:spTree>
    <p:extLst>
      <p:ext uri="{BB962C8B-B14F-4D97-AF65-F5344CB8AC3E}">
        <p14:creationId xmlns:p14="http://schemas.microsoft.com/office/powerpoint/2010/main" val="3577346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C" dirty="0" smtClean="0"/>
              <a:t>Cambiar diciembre</a:t>
            </a:r>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pPr/>
              <a:t>3</a:t>
            </a:fld>
            <a:endParaRPr lang="es-EC"/>
          </a:p>
        </p:txBody>
      </p:sp>
    </p:spTree>
    <p:extLst>
      <p:ext uri="{BB962C8B-B14F-4D97-AF65-F5344CB8AC3E}">
        <p14:creationId xmlns:p14="http://schemas.microsoft.com/office/powerpoint/2010/main" val="690367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20</a:t>
            </a:fld>
            <a:endParaRPr lang="es-EC">
              <a:solidFill>
                <a:prstClr val="black"/>
              </a:solidFill>
            </a:endParaRPr>
          </a:p>
        </p:txBody>
      </p:sp>
    </p:spTree>
    <p:extLst>
      <p:ext uri="{BB962C8B-B14F-4D97-AF65-F5344CB8AC3E}">
        <p14:creationId xmlns:p14="http://schemas.microsoft.com/office/powerpoint/2010/main" val="2054749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841375" y="768350"/>
            <a:ext cx="5419725" cy="3836988"/>
          </a:xfrm>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23</a:t>
            </a:fld>
            <a:endParaRPr lang="es-EC">
              <a:solidFill>
                <a:prstClr val="black"/>
              </a:solidFill>
            </a:endParaRPr>
          </a:p>
        </p:txBody>
      </p:sp>
    </p:spTree>
    <p:extLst>
      <p:ext uri="{BB962C8B-B14F-4D97-AF65-F5344CB8AC3E}">
        <p14:creationId xmlns:p14="http://schemas.microsoft.com/office/powerpoint/2010/main" val="512594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841375" y="768350"/>
            <a:ext cx="5419725" cy="3836988"/>
          </a:xfrm>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24</a:t>
            </a:fld>
            <a:endParaRPr lang="es-EC">
              <a:solidFill>
                <a:prstClr val="black"/>
              </a:solidFill>
            </a:endParaRPr>
          </a:p>
        </p:txBody>
      </p:sp>
    </p:spTree>
    <p:extLst>
      <p:ext uri="{BB962C8B-B14F-4D97-AF65-F5344CB8AC3E}">
        <p14:creationId xmlns:p14="http://schemas.microsoft.com/office/powerpoint/2010/main" val="3432871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26</a:t>
            </a:fld>
            <a:endParaRPr lang="es-EC">
              <a:solidFill>
                <a:prstClr val="black"/>
              </a:solidFill>
            </a:endParaRPr>
          </a:p>
        </p:txBody>
      </p:sp>
    </p:spTree>
    <p:extLst>
      <p:ext uri="{BB962C8B-B14F-4D97-AF65-F5344CB8AC3E}">
        <p14:creationId xmlns:p14="http://schemas.microsoft.com/office/powerpoint/2010/main" val="1735565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841375" y="768350"/>
            <a:ext cx="5419725" cy="3836988"/>
          </a:xfrm>
        </p:spPr>
      </p:sp>
      <p:sp>
        <p:nvSpPr>
          <p:cNvPr id="3" name="2 Marcador de notas"/>
          <p:cNvSpPr>
            <a:spLocks noGrp="1"/>
          </p:cNvSpPr>
          <p:nvPr>
            <p:ph type="body" idx="1"/>
          </p:nvPr>
        </p:nvSpPr>
        <p:spPr/>
        <p:txBody>
          <a:bodyPr>
            <a:normAutofit/>
          </a:bodyPr>
          <a:lstStyle/>
          <a:p>
            <a:pPr defTabSz="1073142">
              <a:defRPr/>
            </a:pPr>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27</a:t>
            </a:fld>
            <a:endParaRPr lang="es-EC">
              <a:solidFill>
                <a:prstClr val="black"/>
              </a:solidFill>
            </a:endParaRPr>
          </a:p>
        </p:txBody>
      </p:sp>
    </p:spTree>
    <p:extLst>
      <p:ext uri="{BB962C8B-B14F-4D97-AF65-F5344CB8AC3E}">
        <p14:creationId xmlns:p14="http://schemas.microsoft.com/office/powerpoint/2010/main" val="559204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28</a:t>
            </a:fld>
            <a:endParaRPr lang="es-EC">
              <a:solidFill>
                <a:prstClr val="black"/>
              </a:solidFill>
            </a:endParaRPr>
          </a:p>
        </p:txBody>
      </p:sp>
    </p:spTree>
    <p:extLst>
      <p:ext uri="{BB962C8B-B14F-4D97-AF65-F5344CB8AC3E}">
        <p14:creationId xmlns:p14="http://schemas.microsoft.com/office/powerpoint/2010/main" val="3206167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29</a:t>
            </a:fld>
            <a:endParaRPr lang="es-EC">
              <a:solidFill>
                <a:prstClr val="black"/>
              </a:solidFill>
            </a:endParaRPr>
          </a:p>
        </p:txBody>
      </p:sp>
    </p:spTree>
    <p:extLst>
      <p:ext uri="{BB962C8B-B14F-4D97-AF65-F5344CB8AC3E}">
        <p14:creationId xmlns:p14="http://schemas.microsoft.com/office/powerpoint/2010/main" val="1489192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30</a:t>
            </a:fld>
            <a:endParaRPr lang="es-EC">
              <a:solidFill>
                <a:prstClr val="black"/>
              </a:solidFill>
            </a:endParaRPr>
          </a:p>
        </p:txBody>
      </p:sp>
    </p:spTree>
    <p:extLst>
      <p:ext uri="{BB962C8B-B14F-4D97-AF65-F5344CB8AC3E}">
        <p14:creationId xmlns:p14="http://schemas.microsoft.com/office/powerpoint/2010/main" val="102001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31</a:t>
            </a:fld>
            <a:endParaRPr lang="es-EC">
              <a:solidFill>
                <a:prstClr val="black"/>
              </a:solidFill>
            </a:endParaRPr>
          </a:p>
        </p:txBody>
      </p:sp>
    </p:spTree>
    <p:extLst>
      <p:ext uri="{BB962C8B-B14F-4D97-AF65-F5344CB8AC3E}">
        <p14:creationId xmlns:p14="http://schemas.microsoft.com/office/powerpoint/2010/main" val="3553639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C" dirty="0" smtClean="0"/>
              <a:t>Los</a:t>
            </a:r>
            <a:r>
              <a:rPr lang="es-EC" baseline="0" dirty="0" smtClean="0"/>
              <a:t> periodos deberían estar como en las anteriores diapositivas con la serie </a:t>
            </a:r>
            <a:r>
              <a:rPr lang="es-EC" baseline="0" smtClean="0"/>
              <a:t>de junios </a:t>
            </a:r>
            <a:r>
              <a:rPr lang="es-EC" baseline="0" dirty="0" smtClean="0"/>
              <a:t>no de diciembres. Los datos están bien</a:t>
            </a:r>
          </a:p>
          <a:p>
            <a:endParaRPr lang="es-EC" baseline="0" dirty="0" smtClean="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33</a:t>
            </a:fld>
            <a:endParaRPr lang="es-EC">
              <a:solidFill>
                <a:prstClr val="black"/>
              </a:solidFill>
            </a:endParaRPr>
          </a:p>
        </p:txBody>
      </p:sp>
    </p:spTree>
    <p:extLst>
      <p:ext uri="{BB962C8B-B14F-4D97-AF65-F5344CB8AC3E}">
        <p14:creationId xmlns:p14="http://schemas.microsoft.com/office/powerpoint/2010/main" val="3206167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pPr/>
              <a:t>6</a:t>
            </a:fld>
            <a:endParaRPr lang="es-EC"/>
          </a:p>
        </p:txBody>
      </p:sp>
    </p:spTree>
    <p:extLst>
      <p:ext uri="{BB962C8B-B14F-4D97-AF65-F5344CB8AC3E}">
        <p14:creationId xmlns:p14="http://schemas.microsoft.com/office/powerpoint/2010/main" val="26246946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34</a:t>
            </a:fld>
            <a:endParaRPr lang="es-EC">
              <a:solidFill>
                <a:prstClr val="black"/>
              </a:solidFill>
            </a:endParaRPr>
          </a:p>
        </p:txBody>
      </p:sp>
    </p:spTree>
    <p:extLst>
      <p:ext uri="{BB962C8B-B14F-4D97-AF65-F5344CB8AC3E}">
        <p14:creationId xmlns:p14="http://schemas.microsoft.com/office/powerpoint/2010/main" val="1996910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35</a:t>
            </a:fld>
            <a:endParaRPr lang="es-EC">
              <a:solidFill>
                <a:prstClr val="black"/>
              </a:solidFill>
            </a:endParaRPr>
          </a:p>
        </p:txBody>
      </p:sp>
    </p:spTree>
    <p:extLst>
      <p:ext uri="{BB962C8B-B14F-4D97-AF65-F5344CB8AC3E}">
        <p14:creationId xmlns:p14="http://schemas.microsoft.com/office/powerpoint/2010/main" val="9235232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36</a:t>
            </a:fld>
            <a:endParaRPr lang="es-EC">
              <a:solidFill>
                <a:prstClr val="black"/>
              </a:solidFill>
            </a:endParaRPr>
          </a:p>
        </p:txBody>
      </p:sp>
    </p:spTree>
    <p:extLst>
      <p:ext uri="{BB962C8B-B14F-4D97-AF65-F5344CB8AC3E}">
        <p14:creationId xmlns:p14="http://schemas.microsoft.com/office/powerpoint/2010/main" val="2953081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C" dirty="0" smtClean="0"/>
              <a:t>Los</a:t>
            </a:r>
            <a:r>
              <a:rPr lang="es-EC" baseline="0" dirty="0" smtClean="0"/>
              <a:t> periodos deberían estar como en las anteriores diapositivas con la serie </a:t>
            </a:r>
            <a:r>
              <a:rPr lang="es-EC" baseline="0" smtClean="0"/>
              <a:t>de junios </a:t>
            </a:r>
            <a:r>
              <a:rPr lang="es-EC" baseline="0" dirty="0" smtClean="0"/>
              <a:t>no de diciembres. Los datos están bien</a:t>
            </a:r>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38</a:t>
            </a:fld>
            <a:endParaRPr lang="es-EC">
              <a:solidFill>
                <a:prstClr val="black"/>
              </a:solidFill>
            </a:endParaRPr>
          </a:p>
        </p:txBody>
      </p:sp>
    </p:spTree>
    <p:extLst>
      <p:ext uri="{BB962C8B-B14F-4D97-AF65-F5344CB8AC3E}">
        <p14:creationId xmlns:p14="http://schemas.microsoft.com/office/powerpoint/2010/main" val="410288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39</a:t>
            </a:fld>
            <a:endParaRPr lang="es-EC">
              <a:solidFill>
                <a:prstClr val="black"/>
              </a:solidFill>
            </a:endParaRPr>
          </a:p>
        </p:txBody>
      </p:sp>
    </p:spTree>
    <p:extLst>
      <p:ext uri="{BB962C8B-B14F-4D97-AF65-F5344CB8AC3E}">
        <p14:creationId xmlns:p14="http://schemas.microsoft.com/office/powerpoint/2010/main" val="4154480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C" dirty="0" smtClean="0"/>
              <a:t>Los</a:t>
            </a:r>
            <a:r>
              <a:rPr lang="es-EC" baseline="0" dirty="0" smtClean="0"/>
              <a:t> periodos deberían estar como en las anteriores diapositivas con la serie </a:t>
            </a:r>
            <a:r>
              <a:rPr lang="es-EC" baseline="0" smtClean="0"/>
              <a:t>de junios </a:t>
            </a:r>
            <a:r>
              <a:rPr lang="es-EC" baseline="0" dirty="0" smtClean="0"/>
              <a:t>no de diciembres. Los datos están bien</a:t>
            </a:r>
          </a:p>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41</a:t>
            </a:fld>
            <a:endParaRPr lang="es-EC">
              <a:solidFill>
                <a:prstClr val="black"/>
              </a:solidFill>
            </a:endParaRPr>
          </a:p>
        </p:txBody>
      </p:sp>
    </p:spTree>
    <p:extLst>
      <p:ext uri="{BB962C8B-B14F-4D97-AF65-F5344CB8AC3E}">
        <p14:creationId xmlns:p14="http://schemas.microsoft.com/office/powerpoint/2010/main" val="16566239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42</a:t>
            </a:fld>
            <a:endParaRPr lang="es-EC">
              <a:solidFill>
                <a:prstClr val="black"/>
              </a:solidFill>
            </a:endParaRPr>
          </a:p>
        </p:txBody>
      </p:sp>
    </p:spTree>
    <p:extLst>
      <p:ext uri="{BB962C8B-B14F-4D97-AF65-F5344CB8AC3E}">
        <p14:creationId xmlns:p14="http://schemas.microsoft.com/office/powerpoint/2010/main" val="32733908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44</a:t>
            </a:fld>
            <a:endParaRPr lang="es-EC">
              <a:solidFill>
                <a:prstClr val="black"/>
              </a:solidFill>
            </a:endParaRPr>
          </a:p>
        </p:txBody>
      </p:sp>
    </p:spTree>
    <p:extLst>
      <p:ext uri="{BB962C8B-B14F-4D97-AF65-F5344CB8AC3E}">
        <p14:creationId xmlns:p14="http://schemas.microsoft.com/office/powerpoint/2010/main" val="10546897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45</a:t>
            </a:fld>
            <a:endParaRPr lang="es-EC">
              <a:solidFill>
                <a:prstClr val="black"/>
              </a:solidFill>
            </a:endParaRPr>
          </a:p>
        </p:txBody>
      </p:sp>
    </p:spTree>
    <p:extLst>
      <p:ext uri="{BB962C8B-B14F-4D97-AF65-F5344CB8AC3E}">
        <p14:creationId xmlns:p14="http://schemas.microsoft.com/office/powerpoint/2010/main" val="37031852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46</a:t>
            </a:fld>
            <a:endParaRPr lang="es-EC">
              <a:solidFill>
                <a:prstClr val="black"/>
              </a:solidFill>
            </a:endParaRPr>
          </a:p>
        </p:txBody>
      </p:sp>
    </p:spTree>
    <p:extLst>
      <p:ext uri="{BB962C8B-B14F-4D97-AF65-F5344CB8AC3E}">
        <p14:creationId xmlns:p14="http://schemas.microsoft.com/office/powerpoint/2010/main" val="2686315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pPr/>
              <a:t>7</a:t>
            </a:fld>
            <a:endParaRPr lang="es-EC"/>
          </a:p>
        </p:txBody>
      </p:sp>
    </p:spTree>
    <p:extLst>
      <p:ext uri="{BB962C8B-B14F-4D97-AF65-F5344CB8AC3E}">
        <p14:creationId xmlns:p14="http://schemas.microsoft.com/office/powerpoint/2010/main" val="13418289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48</a:t>
            </a:fld>
            <a:endParaRPr lang="es-EC">
              <a:solidFill>
                <a:prstClr val="black"/>
              </a:solidFill>
            </a:endParaRPr>
          </a:p>
        </p:txBody>
      </p:sp>
    </p:spTree>
    <p:extLst>
      <p:ext uri="{BB962C8B-B14F-4D97-AF65-F5344CB8AC3E}">
        <p14:creationId xmlns:p14="http://schemas.microsoft.com/office/powerpoint/2010/main" val="8821175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006475" y="685800"/>
            <a:ext cx="4845050" cy="3429000"/>
          </a:xfrm>
        </p:spPr>
      </p:sp>
      <p:sp>
        <p:nvSpPr>
          <p:cNvPr id="3" name="2 Marcador de notas"/>
          <p:cNvSpPr>
            <a:spLocks noGrp="1"/>
          </p:cNvSpPr>
          <p:nvPr>
            <p:ph type="body" idx="1"/>
          </p:nvPr>
        </p:nvSpPr>
        <p:spPr/>
        <p:txBody>
          <a:bodyPr>
            <a:normAutofit/>
          </a:bodyPr>
          <a:lstStyle/>
          <a:p>
            <a:pPr defTabSz="914281">
              <a:defRPr/>
            </a:pPr>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49</a:t>
            </a:fld>
            <a:endParaRPr lang="es-EC">
              <a:solidFill>
                <a:prstClr val="black"/>
              </a:solidFill>
            </a:endParaRPr>
          </a:p>
        </p:txBody>
      </p:sp>
    </p:spTree>
    <p:extLst>
      <p:ext uri="{BB962C8B-B14F-4D97-AF65-F5344CB8AC3E}">
        <p14:creationId xmlns:p14="http://schemas.microsoft.com/office/powerpoint/2010/main" val="16889930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50</a:t>
            </a:fld>
            <a:endParaRPr lang="es-EC">
              <a:solidFill>
                <a:prstClr val="black"/>
              </a:solidFill>
            </a:endParaRPr>
          </a:p>
        </p:txBody>
      </p:sp>
    </p:spTree>
    <p:extLst>
      <p:ext uri="{BB962C8B-B14F-4D97-AF65-F5344CB8AC3E}">
        <p14:creationId xmlns:p14="http://schemas.microsoft.com/office/powerpoint/2010/main" val="325821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51</a:t>
            </a:fld>
            <a:endParaRPr lang="es-EC">
              <a:solidFill>
                <a:prstClr val="black"/>
              </a:solidFill>
            </a:endParaRPr>
          </a:p>
        </p:txBody>
      </p:sp>
    </p:spTree>
    <p:extLst>
      <p:ext uri="{BB962C8B-B14F-4D97-AF65-F5344CB8AC3E}">
        <p14:creationId xmlns:p14="http://schemas.microsoft.com/office/powerpoint/2010/main" val="211604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841375" y="768350"/>
            <a:ext cx="5419725" cy="3836988"/>
          </a:xfrm>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10</a:t>
            </a:fld>
            <a:endParaRPr lang="es-EC">
              <a:solidFill>
                <a:prstClr val="black"/>
              </a:solidFill>
            </a:endParaRPr>
          </a:p>
        </p:txBody>
      </p:sp>
    </p:spTree>
    <p:extLst>
      <p:ext uri="{BB962C8B-B14F-4D97-AF65-F5344CB8AC3E}">
        <p14:creationId xmlns:p14="http://schemas.microsoft.com/office/powerpoint/2010/main" val="504356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11</a:t>
            </a:fld>
            <a:endParaRPr lang="es-EC">
              <a:solidFill>
                <a:prstClr val="black"/>
              </a:solidFill>
            </a:endParaRPr>
          </a:p>
        </p:txBody>
      </p:sp>
    </p:spTree>
    <p:extLst>
      <p:ext uri="{BB962C8B-B14F-4D97-AF65-F5344CB8AC3E}">
        <p14:creationId xmlns:p14="http://schemas.microsoft.com/office/powerpoint/2010/main" val="3206167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12</a:t>
            </a:fld>
            <a:endParaRPr lang="es-EC">
              <a:solidFill>
                <a:prstClr val="black"/>
              </a:solidFill>
            </a:endParaRPr>
          </a:p>
        </p:txBody>
      </p:sp>
    </p:spTree>
    <p:extLst>
      <p:ext uri="{BB962C8B-B14F-4D97-AF65-F5344CB8AC3E}">
        <p14:creationId xmlns:p14="http://schemas.microsoft.com/office/powerpoint/2010/main" val="3040273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841375" y="768350"/>
            <a:ext cx="5419725" cy="3836988"/>
          </a:xfrm>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67DB0CBB-E842-41F9-BD0F-AB30C34FFD57}" type="slidenum">
              <a:rPr lang="es-EC" smtClean="0">
                <a:solidFill>
                  <a:prstClr val="black"/>
                </a:solidFill>
              </a:rPr>
              <a:pPr/>
              <a:t>17</a:t>
            </a:fld>
            <a:endParaRPr lang="es-EC">
              <a:solidFill>
                <a:prstClr val="black"/>
              </a:solidFill>
            </a:endParaRPr>
          </a:p>
        </p:txBody>
      </p:sp>
    </p:spTree>
    <p:extLst>
      <p:ext uri="{BB962C8B-B14F-4D97-AF65-F5344CB8AC3E}">
        <p14:creationId xmlns:p14="http://schemas.microsoft.com/office/powerpoint/2010/main" val="3694817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18</a:t>
            </a:fld>
            <a:endParaRPr lang="es-EC">
              <a:solidFill>
                <a:prstClr val="black"/>
              </a:solidFill>
            </a:endParaRPr>
          </a:p>
        </p:txBody>
      </p:sp>
    </p:spTree>
    <p:extLst>
      <p:ext uri="{BB962C8B-B14F-4D97-AF65-F5344CB8AC3E}">
        <p14:creationId xmlns:p14="http://schemas.microsoft.com/office/powerpoint/2010/main" val="3206167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67DB0CBB-E842-41F9-BD0F-AB30C34FFD57}" type="slidenum">
              <a:rPr lang="es-EC" smtClean="0">
                <a:solidFill>
                  <a:prstClr val="black"/>
                </a:solidFill>
              </a:rPr>
              <a:pPr/>
              <a:t>19</a:t>
            </a:fld>
            <a:endParaRPr lang="es-EC">
              <a:solidFill>
                <a:prstClr val="black"/>
              </a:solidFill>
            </a:endParaRPr>
          </a:p>
        </p:txBody>
      </p:sp>
    </p:spTree>
    <p:extLst>
      <p:ext uri="{BB962C8B-B14F-4D97-AF65-F5344CB8AC3E}">
        <p14:creationId xmlns:p14="http://schemas.microsoft.com/office/powerpoint/2010/main" val="3433933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877888" y="2571750"/>
            <a:ext cx="9945687" cy="1774825"/>
          </a:xfrm>
          <a:prstGeom prst="rect">
            <a:avLst/>
          </a:prstGeom>
        </p:spPr>
        <p:txBody>
          <a:bodyPr/>
          <a:lstStyle/>
          <a:p>
            <a:r>
              <a:rPr lang="es-ES" smtClean="0"/>
              <a:t>Haga clic para modificar el estilo de título del patrón</a:t>
            </a:r>
            <a:endParaRPr lang="es-ES"/>
          </a:p>
        </p:txBody>
      </p:sp>
      <p:sp>
        <p:nvSpPr>
          <p:cNvPr id="3" name="Subtítulo 2"/>
          <p:cNvSpPr>
            <a:spLocks noGrp="1"/>
          </p:cNvSpPr>
          <p:nvPr>
            <p:ph type="subTitle" idx="1"/>
          </p:nvPr>
        </p:nvSpPr>
        <p:spPr>
          <a:xfrm>
            <a:off x="1755775" y="4692650"/>
            <a:ext cx="8189913" cy="21161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Marcador de fecha 3"/>
          <p:cNvSpPr>
            <a:spLocks noGrp="1"/>
          </p:cNvSpPr>
          <p:nvPr>
            <p:ph type="dt" sz="half" idx="10"/>
          </p:nvPr>
        </p:nvSpPr>
        <p:spPr/>
        <p:txBody>
          <a:bodyPr/>
          <a:lstStyle/>
          <a:p>
            <a:pPr>
              <a:defRPr/>
            </a:pPr>
            <a:fld id="{D9FEE577-6B80-9349-A8B1-1F1FE1D4A383}"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7EE66CF8-2108-9142-9781-78E70AB70447}" type="slidenum">
              <a:rPr lang="es-ES" smtClean="0">
                <a:solidFill>
                  <a:prstClr val="black">
                    <a:tint val="75000"/>
                  </a:prstClr>
                </a:solidFill>
              </a:rPr>
              <a:pPr>
                <a:defRPr/>
              </a:pPr>
              <a:t>‹Nº›</a:t>
            </a:fld>
            <a:endParaRPr lang="es-ES">
              <a:solidFill>
                <a:prstClr val="black">
                  <a:tint val="75000"/>
                </a:prstClr>
              </a:solidFill>
            </a:endParaRPr>
          </a:p>
        </p:txBody>
      </p:sp>
      <p:sp>
        <p:nvSpPr>
          <p:cNvPr id="7" name="CuadroTexto 6"/>
          <p:cNvSpPr txBox="1"/>
          <p:nvPr/>
        </p:nvSpPr>
        <p:spPr>
          <a:xfrm>
            <a:off x="1412425" y="652818"/>
            <a:ext cx="184666" cy="369332"/>
          </a:xfrm>
          <a:prstGeom prst="rect">
            <a:avLst/>
          </a:prstGeom>
          <a:noFill/>
        </p:spPr>
        <p:txBody>
          <a:bodyPr wrap="none" rtlCol="0">
            <a:spAutoFit/>
          </a:bodyPr>
          <a:lstStyle/>
          <a:p>
            <a:endParaRPr lang="es-ES" dirty="0"/>
          </a:p>
        </p:txBody>
      </p:sp>
    </p:spTree>
    <p:extLst>
      <p:ext uri="{BB962C8B-B14F-4D97-AF65-F5344CB8AC3E}">
        <p14:creationId xmlns:p14="http://schemas.microsoft.com/office/powerpoint/2010/main" val="1943069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pPr>
              <a:defRPr/>
            </a:pPr>
            <a:fld id="{911A3581-8B33-E74F-9440-8D448ECE9F72}"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58D551A5-26C7-9D4F-ADEF-664EE9DEAA24}"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313921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483600" y="331788"/>
            <a:ext cx="2632075" cy="7064375"/>
          </a:xfrm>
          <a:prstGeom prst="rect">
            <a:avLst/>
          </a:prstGeo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585788" y="331788"/>
            <a:ext cx="7745412" cy="70643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pPr>
              <a:defRPr/>
            </a:pPr>
            <a:fld id="{670EDB14-95F7-C54B-9BEB-2A2E1AA5BDF2}"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F1557671-3E38-7545-AC06-C45D23B4282C}"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416082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877610" y="2572292"/>
            <a:ext cx="9946244" cy="1774919"/>
          </a:xfrm>
        </p:spPr>
        <p:txBody>
          <a:bodyPr/>
          <a:lstStyle/>
          <a:p>
            <a:r>
              <a:rPr lang="es-ES" smtClean="0"/>
              <a:t>Haga clic para modificar el estilo de título del patrón</a:t>
            </a:r>
            <a:endParaRPr lang="es-ES"/>
          </a:p>
        </p:txBody>
      </p:sp>
      <p:sp>
        <p:nvSpPr>
          <p:cNvPr id="3" name="Subtítulo 2"/>
          <p:cNvSpPr>
            <a:spLocks noGrp="1"/>
          </p:cNvSpPr>
          <p:nvPr>
            <p:ph type="subTitle" idx="1"/>
          </p:nvPr>
        </p:nvSpPr>
        <p:spPr>
          <a:xfrm>
            <a:off x="1755220" y="4692227"/>
            <a:ext cx="8191024" cy="2116102"/>
          </a:xfrm>
        </p:spPr>
        <p:txBody>
          <a:bodyPr/>
          <a:lstStyle>
            <a:lvl1pPr marL="0" indent="0" algn="ctr">
              <a:buNone/>
              <a:defRPr>
                <a:solidFill>
                  <a:schemeClr val="tx1">
                    <a:tint val="75000"/>
                  </a:schemeClr>
                </a:solidFill>
              </a:defRPr>
            </a:lvl1pPr>
            <a:lvl2pPr marL="570906" indent="0" algn="ctr">
              <a:buNone/>
              <a:defRPr>
                <a:solidFill>
                  <a:schemeClr val="tx1">
                    <a:tint val="75000"/>
                  </a:schemeClr>
                </a:solidFill>
              </a:defRPr>
            </a:lvl2pPr>
            <a:lvl3pPr marL="1141811" indent="0" algn="ctr">
              <a:buNone/>
              <a:defRPr>
                <a:solidFill>
                  <a:schemeClr val="tx1">
                    <a:tint val="75000"/>
                  </a:schemeClr>
                </a:solidFill>
              </a:defRPr>
            </a:lvl3pPr>
            <a:lvl4pPr marL="1712717" indent="0" algn="ctr">
              <a:buNone/>
              <a:defRPr>
                <a:solidFill>
                  <a:schemeClr val="tx1">
                    <a:tint val="75000"/>
                  </a:schemeClr>
                </a:solidFill>
              </a:defRPr>
            </a:lvl4pPr>
            <a:lvl5pPr marL="2283623" indent="0" algn="ctr">
              <a:buNone/>
              <a:defRPr>
                <a:solidFill>
                  <a:schemeClr val="tx1">
                    <a:tint val="75000"/>
                  </a:schemeClr>
                </a:solidFill>
              </a:defRPr>
            </a:lvl5pPr>
            <a:lvl6pPr marL="2854528" indent="0" algn="ctr">
              <a:buNone/>
              <a:defRPr>
                <a:solidFill>
                  <a:schemeClr val="tx1">
                    <a:tint val="75000"/>
                  </a:schemeClr>
                </a:solidFill>
              </a:defRPr>
            </a:lvl6pPr>
            <a:lvl7pPr marL="3425434" indent="0" algn="ctr">
              <a:buNone/>
              <a:defRPr>
                <a:solidFill>
                  <a:schemeClr val="tx1">
                    <a:tint val="75000"/>
                  </a:schemeClr>
                </a:solidFill>
              </a:defRPr>
            </a:lvl7pPr>
            <a:lvl8pPr marL="3996339" indent="0" algn="ctr">
              <a:buNone/>
              <a:defRPr>
                <a:solidFill>
                  <a:schemeClr val="tx1">
                    <a:tint val="75000"/>
                  </a:schemeClr>
                </a:solidFill>
              </a:defRPr>
            </a:lvl8pPr>
            <a:lvl9pPr marL="4567245"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Marcador de fecha 3"/>
          <p:cNvSpPr>
            <a:spLocks noGrp="1"/>
          </p:cNvSpPr>
          <p:nvPr>
            <p:ph type="dt" sz="half" idx="10"/>
          </p:nvPr>
        </p:nvSpPr>
        <p:spPr/>
        <p:txBody>
          <a:bodyPr/>
          <a:lstStyle/>
          <a:p>
            <a:pPr>
              <a:defRPr/>
            </a:pPr>
            <a:fld id="{D9FEE577-6B80-9349-A8B1-1F1FE1D4A383}"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7EE66CF8-2108-9142-9781-78E70AB70447}"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40327191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pPr>
              <a:defRPr/>
            </a:pPr>
            <a:fld id="{CE30F16F-0D60-C74F-9A25-D2D917410EC5}"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C175B184-EC5A-F043-A9D2-C370C1A23576}"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4305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924335" y="5320925"/>
            <a:ext cx="9946244" cy="1644579"/>
          </a:xfrm>
        </p:spPr>
        <p:txBody>
          <a:bodyPr anchor="t"/>
          <a:lstStyle>
            <a:lvl1pPr algn="l">
              <a:defRPr sz="5000" b="1" cap="all"/>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924335" y="3509587"/>
            <a:ext cx="9946244" cy="1811337"/>
          </a:xfrm>
        </p:spPr>
        <p:txBody>
          <a:bodyPr anchor="b"/>
          <a:lstStyle>
            <a:lvl1pPr marL="0" indent="0">
              <a:buNone/>
              <a:defRPr sz="2500">
                <a:solidFill>
                  <a:schemeClr val="tx1">
                    <a:tint val="75000"/>
                  </a:schemeClr>
                </a:solidFill>
              </a:defRPr>
            </a:lvl1pPr>
            <a:lvl2pPr marL="570906" indent="0">
              <a:buNone/>
              <a:defRPr sz="2200">
                <a:solidFill>
                  <a:schemeClr val="tx1">
                    <a:tint val="75000"/>
                  </a:schemeClr>
                </a:solidFill>
              </a:defRPr>
            </a:lvl2pPr>
            <a:lvl3pPr marL="1141811" indent="0">
              <a:buNone/>
              <a:defRPr sz="2000">
                <a:solidFill>
                  <a:schemeClr val="tx1">
                    <a:tint val="75000"/>
                  </a:schemeClr>
                </a:solidFill>
              </a:defRPr>
            </a:lvl3pPr>
            <a:lvl4pPr marL="1712717" indent="0">
              <a:buNone/>
              <a:defRPr sz="1700">
                <a:solidFill>
                  <a:schemeClr val="tx1">
                    <a:tint val="75000"/>
                  </a:schemeClr>
                </a:solidFill>
              </a:defRPr>
            </a:lvl4pPr>
            <a:lvl5pPr marL="2283623" indent="0">
              <a:buNone/>
              <a:defRPr sz="1700">
                <a:solidFill>
                  <a:schemeClr val="tx1">
                    <a:tint val="75000"/>
                  </a:schemeClr>
                </a:solidFill>
              </a:defRPr>
            </a:lvl5pPr>
            <a:lvl6pPr marL="2854528" indent="0">
              <a:buNone/>
              <a:defRPr sz="1700">
                <a:solidFill>
                  <a:schemeClr val="tx1">
                    <a:tint val="75000"/>
                  </a:schemeClr>
                </a:solidFill>
              </a:defRPr>
            </a:lvl6pPr>
            <a:lvl7pPr marL="3425434" indent="0">
              <a:buNone/>
              <a:defRPr sz="1700">
                <a:solidFill>
                  <a:schemeClr val="tx1">
                    <a:tint val="75000"/>
                  </a:schemeClr>
                </a:solidFill>
              </a:defRPr>
            </a:lvl7pPr>
            <a:lvl8pPr marL="3996339" indent="0">
              <a:buNone/>
              <a:defRPr sz="1700">
                <a:solidFill>
                  <a:schemeClr val="tx1">
                    <a:tint val="75000"/>
                  </a:schemeClr>
                </a:solidFill>
              </a:defRPr>
            </a:lvl8pPr>
            <a:lvl9pPr marL="4567245" indent="0">
              <a:buNone/>
              <a:defRPr sz="17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pPr>
              <a:defRPr/>
            </a:pPr>
            <a:fld id="{6A4079C4-7A76-AD43-8A6E-E3A1E0983C81}"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D03F477D-8B28-B74A-A4B4-B07DDBC70B1C}"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932735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585073" y="1932094"/>
            <a:ext cx="5168146" cy="5464681"/>
          </a:xfrm>
        </p:spPr>
        <p:txBody>
          <a:bodyPr/>
          <a:lstStyle>
            <a:lvl1pPr>
              <a:defRPr sz="3500"/>
            </a:lvl1pPr>
            <a:lvl2pPr>
              <a:defRPr sz="3000"/>
            </a:lvl2pPr>
            <a:lvl3pPr>
              <a:defRPr sz="2500"/>
            </a:lvl3pPr>
            <a:lvl4pPr>
              <a:defRPr sz="2200"/>
            </a:lvl4pPr>
            <a:lvl5pPr>
              <a:defRPr sz="2200"/>
            </a:lvl5pPr>
            <a:lvl6pPr>
              <a:defRPr sz="2200"/>
            </a:lvl6pPr>
            <a:lvl7pPr>
              <a:defRPr sz="2200"/>
            </a:lvl7pPr>
            <a:lvl8pPr>
              <a:defRPr sz="2200"/>
            </a:lvl8pPr>
            <a:lvl9pPr>
              <a:defRPr sz="2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5948244" y="1932094"/>
            <a:ext cx="5168146" cy="5464681"/>
          </a:xfrm>
        </p:spPr>
        <p:txBody>
          <a:bodyPr/>
          <a:lstStyle>
            <a:lvl1pPr>
              <a:defRPr sz="3500"/>
            </a:lvl1pPr>
            <a:lvl2pPr>
              <a:defRPr sz="3000"/>
            </a:lvl2pPr>
            <a:lvl3pPr>
              <a:defRPr sz="2500"/>
            </a:lvl3pPr>
            <a:lvl4pPr>
              <a:defRPr sz="2200"/>
            </a:lvl4pPr>
            <a:lvl5pPr>
              <a:defRPr sz="2200"/>
            </a:lvl5pPr>
            <a:lvl6pPr>
              <a:defRPr sz="2200"/>
            </a:lvl6pPr>
            <a:lvl7pPr>
              <a:defRPr sz="2200"/>
            </a:lvl7pPr>
            <a:lvl8pPr>
              <a:defRPr sz="2200"/>
            </a:lvl8pPr>
            <a:lvl9pPr>
              <a:defRPr sz="2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p:txBody>
          <a:bodyPr/>
          <a:lstStyle/>
          <a:p>
            <a:pPr>
              <a:defRPr/>
            </a:pPr>
            <a:fld id="{0CA88787-5053-D34B-ABCB-4DE74944EB83}"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pPr>
              <a:defRPr/>
            </a:pPr>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pPr>
              <a:defRPr/>
            </a:pPr>
            <a:fld id="{66A72E36-1D56-AB43-A535-98F2F38AA674}"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573437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585073" y="1853507"/>
            <a:ext cx="5170178" cy="772453"/>
          </a:xfrm>
        </p:spPr>
        <p:txBody>
          <a:bodyPr anchor="b"/>
          <a:lstStyle>
            <a:lvl1pPr marL="0" indent="0">
              <a:buNone/>
              <a:defRPr sz="3000" b="1"/>
            </a:lvl1pPr>
            <a:lvl2pPr marL="570906" indent="0">
              <a:buNone/>
              <a:defRPr sz="2500" b="1"/>
            </a:lvl2pPr>
            <a:lvl3pPr marL="1141811" indent="0">
              <a:buNone/>
              <a:defRPr sz="2200" b="1"/>
            </a:lvl3pPr>
            <a:lvl4pPr marL="1712717" indent="0">
              <a:buNone/>
              <a:defRPr sz="2000" b="1"/>
            </a:lvl4pPr>
            <a:lvl5pPr marL="2283623" indent="0">
              <a:buNone/>
              <a:defRPr sz="2000" b="1"/>
            </a:lvl5pPr>
            <a:lvl6pPr marL="2854528" indent="0">
              <a:buNone/>
              <a:defRPr sz="2000" b="1"/>
            </a:lvl6pPr>
            <a:lvl7pPr marL="3425434" indent="0">
              <a:buNone/>
              <a:defRPr sz="2000" b="1"/>
            </a:lvl7pPr>
            <a:lvl8pPr marL="3996339" indent="0">
              <a:buNone/>
              <a:defRPr sz="2000" b="1"/>
            </a:lvl8pPr>
            <a:lvl9pPr marL="4567245" indent="0">
              <a:buNone/>
              <a:defRPr sz="20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585073" y="2625960"/>
            <a:ext cx="5170178" cy="4770814"/>
          </a:xfrm>
        </p:spPr>
        <p:txBody>
          <a:bodyPr/>
          <a:lstStyle>
            <a:lvl1pPr>
              <a:defRPr sz="3000"/>
            </a:lvl1pPr>
            <a:lvl2pPr>
              <a:defRPr sz="25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5944181" y="1853507"/>
            <a:ext cx="5172209" cy="772453"/>
          </a:xfrm>
        </p:spPr>
        <p:txBody>
          <a:bodyPr anchor="b"/>
          <a:lstStyle>
            <a:lvl1pPr marL="0" indent="0">
              <a:buNone/>
              <a:defRPr sz="3000" b="1"/>
            </a:lvl1pPr>
            <a:lvl2pPr marL="570906" indent="0">
              <a:buNone/>
              <a:defRPr sz="2500" b="1"/>
            </a:lvl2pPr>
            <a:lvl3pPr marL="1141811" indent="0">
              <a:buNone/>
              <a:defRPr sz="2200" b="1"/>
            </a:lvl3pPr>
            <a:lvl4pPr marL="1712717" indent="0">
              <a:buNone/>
              <a:defRPr sz="2000" b="1"/>
            </a:lvl4pPr>
            <a:lvl5pPr marL="2283623" indent="0">
              <a:buNone/>
              <a:defRPr sz="2000" b="1"/>
            </a:lvl5pPr>
            <a:lvl6pPr marL="2854528" indent="0">
              <a:buNone/>
              <a:defRPr sz="2000" b="1"/>
            </a:lvl6pPr>
            <a:lvl7pPr marL="3425434" indent="0">
              <a:buNone/>
              <a:defRPr sz="2000" b="1"/>
            </a:lvl7pPr>
            <a:lvl8pPr marL="3996339" indent="0">
              <a:buNone/>
              <a:defRPr sz="2000" b="1"/>
            </a:lvl8pPr>
            <a:lvl9pPr marL="4567245" indent="0">
              <a:buNone/>
              <a:defRPr sz="20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5944181" y="2625960"/>
            <a:ext cx="5172209" cy="4770814"/>
          </a:xfrm>
        </p:spPr>
        <p:txBody>
          <a:bodyPr/>
          <a:lstStyle>
            <a:lvl1pPr>
              <a:defRPr sz="3000"/>
            </a:lvl1pPr>
            <a:lvl2pPr>
              <a:defRPr sz="25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p:txBody>
          <a:bodyPr/>
          <a:lstStyle/>
          <a:p>
            <a:pPr>
              <a:defRPr/>
            </a:pPr>
            <a:fld id="{B07949DD-B1CB-0845-9ECA-662685DB330D}"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8" name="Marcador de pie de página 7"/>
          <p:cNvSpPr>
            <a:spLocks noGrp="1"/>
          </p:cNvSpPr>
          <p:nvPr>
            <p:ph type="ftr" sz="quarter" idx="11"/>
          </p:nvPr>
        </p:nvSpPr>
        <p:spPr/>
        <p:txBody>
          <a:bodyPr/>
          <a:lstStyle/>
          <a:p>
            <a:pPr>
              <a:defRPr/>
            </a:pPr>
            <a:endParaRPr lang="es-ES">
              <a:solidFill>
                <a:prstClr val="black">
                  <a:tint val="75000"/>
                </a:prstClr>
              </a:solidFill>
            </a:endParaRPr>
          </a:p>
        </p:txBody>
      </p:sp>
      <p:sp>
        <p:nvSpPr>
          <p:cNvPr id="9" name="Marcador de número de diapositiva 8"/>
          <p:cNvSpPr>
            <a:spLocks noGrp="1"/>
          </p:cNvSpPr>
          <p:nvPr>
            <p:ph type="sldNum" sz="quarter" idx="12"/>
          </p:nvPr>
        </p:nvSpPr>
        <p:spPr/>
        <p:txBody>
          <a:bodyPr/>
          <a:lstStyle/>
          <a:p>
            <a:pPr>
              <a:defRPr/>
            </a:pPr>
            <a:fld id="{904F7FFA-05DC-5C4C-A599-E5F968E999A7}"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4787021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p:txBody>
          <a:bodyPr/>
          <a:lstStyle/>
          <a:p>
            <a:pPr>
              <a:defRPr/>
            </a:pPr>
            <a:fld id="{15B1267F-C189-D741-AA37-AE4A528CEFB1}"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4" name="Marcador de pie de página 3"/>
          <p:cNvSpPr>
            <a:spLocks noGrp="1"/>
          </p:cNvSpPr>
          <p:nvPr>
            <p:ph type="ftr" sz="quarter" idx="11"/>
          </p:nvPr>
        </p:nvSpPr>
        <p:spPr/>
        <p:txBody>
          <a:bodyPr/>
          <a:lstStyle/>
          <a:p>
            <a:pPr>
              <a:defRPr/>
            </a:pPr>
            <a:endParaRPr lang="es-ES">
              <a:solidFill>
                <a:prstClr val="black">
                  <a:tint val="75000"/>
                </a:prstClr>
              </a:solidFill>
            </a:endParaRPr>
          </a:p>
        </p:txBody>
      </p:sp>
      <p:sp>
        <p:nvSpPr>
          <p:cNvPr id="5" name="Marcador de número de diapositiva 4"/>
          <p:cNvSpPr>
            <a:spLocks noGrp="1"/>
          </p:cNvSpPr>
          <p:nvPr>
            <p:ph type="sldNum" sz="quarter" idx="12"/>
          </p:nvPr>
        </p:nvSpPr>
        <p:spPr/>
        <p:txBody>
          <a:bodyPr/>
          <a:lstStyle/>
          <a:p>
            <a:pPr>
              <a:defRPr/>
            </a:pPr>
            <a:fld id="{05D99EA0-FDA8-F944-A471-AD096DDE8A32}"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9232614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pPr>
              <a:defRPr/>
            </a:pPr>
            <a:fld id="{2A366372-9F0B-B743-BB84-6792EB697E16}"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3" name="Marcador de pie de página 2"/>
          <p:cNvSpPr>
            <a:spLocks noGrp="1"/>
          </p:cNvSpPr>
          <p:nvPr>
            <p:ph type="ftr" sz="quarter" idx="11"/>
          </p:nvPr>
        </p:nvSpPr>
        <p:spPr/>
        <p:txBody>
          <a:bodyPr/>
          <a:lstStyle/>
          <a:p>
            <a:pPr>
              <a:defRPr/>
            </a:pPr>
            <a:endParaRPr lang="es-ES">
              <a:solidFill>
                <a:prstClr val="black">
                  <a:tint val="75000"/>
                </a:prstClr>
              </a:solidFill>
            </a:endParaRPr>
          </a:p>
        </p:txBody>
      </p:sp>
      <p:sp>
        <p:nvSpPr>
          <p:cNvPr id="4" name="Marcador de número de diapositiva 3"/>
          <p:cNvSpPr>
            <a:spLocks noGrp="1"/>
          </p:cNvSpPr>
          <p:nvPr>
            <p:ph type="sldNum" sz="quarter" idx="12"/>
          </p:nvPr>
        </p:nvSpPr>
        <p:spPr/>
        <p:txBody>
          <a:bodyPr/>
          <a:lstStyle/>
          <a:p>
            <a:pPr>
              <a:defRPr/>
            </a:pPr>
            <a:fld id="{6271ECA8-7DB9-CC44-8AF3-501CEA503030}"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9868622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585074" y="329682"/>
            <a:ext cx="3849701" cy="1403068"/>
          </a:xfrm>
        </p:spPr>
        <p:txBody>
          <a:bodyPr anchor="b"/>
          <a:lstStyle>
            <a:lvl1pPr algn="l">
              <a:defRPr sz="2500" b="1"/>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4574947" y="329683"/>
            <a:ext cx="6541443" cy="7067092"/>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585074" y="1732751"/>
            <a:ext cx="3849701" cy="5664024"/>
          </a:xfrm>
        </p:spPr>
        <p:txBody>
          <a:bodyPr/>
          <a:lstStyle>
            <a:lvl1pPr marL="0" indent="0">
              <a:buNone/>
              <a:defRPr sz="1700"/>
            </a:lvl1pPr>
            <a:lvl2pPr marL="570906" indent="0">
              <a:buNone/>
              <a:defRPr sz="1500"/>
            </a:lvl2pPr>
            <a:lvl3pPr marL="1141811" indent="0">
              <a:buNone/>
              <a:defRPr sz="1200"/>
            </a:lvl3pPr>
            <a:lvl4pPr marL="1712717" indent="0">
              <a:buNone/>
              <a:defRPr sz="1100"/>
            </a:lvl4pPr>
            <a:lvl5pPr marL="2283623" indent="0">
              <a:buNone/>
              <a:defRPr sz="1100"/>
            </a:lvl5pPr>
            <a:lvl6pPr marL="2854528" indent="0">
              <a:buNone/>
              <a:defRPr sz="1100"/>
            </a:lvl6pPr>
            <a:lvl7pPr marL="3425434" indent="0">
              <a:buNone/>
              <a:defRPr sz="1100"/>
            </a:lvl7pPr>
            <a:lvl8pPr marL="3996339" indent="0">
              <a:buNone/>
              <a:defRPr sz="1100"/>
            </a:lvl8pPr>
            <a:lvl9pPr marL="4567245" indent="0">
              <a:buNone/>
              <a:defRPr sz="11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pPr>
              <a:defRPr/>
            </a:pPr>
            <a:fld id="{278F9F32-65E1-DE4F-A695-FEE8BE17B493}"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pPr>
              <a:defRPr/>
            </a:pPr>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pPr>
              <a:defRPr/>
            </a:pPr>
            <a:fld id="{12880491-F767-2D48-88BF-E73DB9C8B231}"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937017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pPr>
              <a:defRPr/>
            </a:pPr>
            <a:fld id="{CE30F16F-0D60-C74F-9A25-D2D917410EC5}"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C175B184-EC5A-F043-A9D2-C370C1A23576}"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3278832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2293569" y="5796280"/>
            <a:ext cx="7020878" cy="684284"/>
          </a:xfrm>
        </p:spPr>
        <p:txBody>
          <a:bodyPr anchor="b"/>
          <a:lstStyle>
            <a:lvl1pPr algn="l">
              <a:defRPr sz="2500" b="1"/>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2293569" y="739869"/>
            <a:ext cx="7020878" cy="4968240"/>
          </a:xfrm>
        </p:spPr>
        <p:txBody>
          <a:bodyPr/>
          <a:lstStyle>
            <a:lvl1pPr marL="0" indent="0">
              <a:buNone/>
              <a:defRPr sz="4000"/>
            </a:lvl1pPr>
            <a:lvl2pPr marL="570906" indent="0">
              <a:buNone/>
              <a:defRPr sz="3500"/>
            </a:lvl2pPr>
            <a:lvl3pPr marL="1141811" indent="0">
              <a:buNone/>
              <a:defRPr sz="3000"/>
            </a:lvl3pPr>
            <a:lvl4pPr marL="1712717" indent="0">
              <a:buNone/>
              <a:defRPr sz="2500"/>
            </a:lvl4pPr>
            <a:lvl5pPr marL="2283623" indent="0">
              <a:buNone/>
              <a:defRPr sz="2500"/>
            </a:lvl5pPr>
            <a:lvl6pPr marL="2854528" indent="0">
              <a:buNone/>
              <a:defRPr sz="2500"/>
            </a:lvl6pPr>
            <a:lvl7pPr marL="3425434" indent="0">
              <a:buNone/>
              <a:defRPr sz="2500"/>
            </a:lvl7pPr>
            <a:lvl8pPr marL="3996339" indent="0">
              <a:buNone/>
              <a:defRPr sz="2500"/>
            </a:lvl8pPr>
            <a:lvl9pPr marL="4567245" indent="0">
              <a:buNone/>
              <a:defRPr sz="2500"/>
            </a:lvl9pPr>
          </a:lstStyle>
          <a:p>
            <a:r>
              <a:rPr lang="es-ES" smtClean="0"/>
              <a:t>Haga clic en el icono para agregar una imagen</a:t>
            </a:r>
            <a:endParaRPr lang="es-ES"/>
          </a:p>
        </p:txBody>
      </p:sp>
      <p:sp>
        <p:nvSpPr>
          <p:cNvPr id="4" name="Marcador de texto 3"/>
          <p:cNvSpPr>
            <a:spLocks noGrp="1"/>
          </p:cNvSpPr>
          <p:nvPr>
            <p:ph type="body" sz="half" idx="2"/>
          </p:nvPr>
        </p:nvSpPr>
        <p:spPr>
          <a:xfrm>
            <a:off x="2293569" y="6480564"/>
            <a:ext cx="7020878" cy="971796"/>
          </a:xfrm>
        </p:spPr>
        <p:txBody>
          <a:bodyPr/>
          <a:lstStyle>
            <a:lvl1pPr marL="0" indent="0">
              <a:buNone/>
              <a:defRPr sz="1700"/>
            </a:lvl1pPr>
            <a:lvl2pPr marL="570906" indent="0">
              <a:buNone/>
              <a:defRPr sz="1500"/>
            </a:lvl2pPr>
            <a:lvl3pPr marL="1141811" indent="0">
              <a:buNone/>
              <a:defRPr sz="1200"/>
            </a:lvl3pPr>
            <a:lvl4pPr marL="1712717" indent="0">
              <a:buNone/>
              <a:defRPr sz="1100"/>
            </a:lvl4pPr>
            <a:lvl5pPr marL="2283623" indent="0">
              <a:buNone/>
              <a:defRPr sz="1100"/>
            </a:lvl5pPr>
            <a:lvl6pPr marL="2854528" indent="0">
              <a:buNone/>
              <a:defRPr sz="1100"/>
            </a:lvl6pPr>
            <a:lvl7pPr marL="3425434" indent="0">
              <a:buNone/>
              <a:defRPr sz="1100"/>
            </a:lvl7pPr>
            <a:lvl8pPr marL="3996339" indent="0">
              <a:buNone/>
              <a:defRPr sz="1100"/>
            </a:lvl8pPr>
            <a:lvl9pPr marL="4567245" indent="0">
              <a:buNone/>
              <a:defRPr sz="11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pPr>
              <a:defRPr/>
            </a:pPr>
            <a:fld id="{C2731BA1-56E6-CC45-B10B-A59D5E97969A}"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pPr>
              <a:defRPr/>
            </a:pPr>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pPr>
              <a:defRPr/>
            </a:pPr>
            <a:fld id="{7B6C1BD3-51C8-5D45-A1DD-C7128B4E41AE}"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7502244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pPr>
              <a:defRPr/>
            </a:pPr>
            <a:fld id="{911A3581-8B33-E74F-9440-8D448ECE9F72}"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58D551A5-26C7-9D4F-ADEF-664EE9DEAA24}"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5931843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483561" y="331600"/>
            <a:ext cx="2632829" cy="7065175"/>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585073" y="331600"/>
            <a:ext cx="7703463" cy="70651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pPr>
              <a:defRPr/>
            </a:pPr>
            <a:fld id="{670EDB14-95F7-C54B-9BEB-2A2E1AA5BDF2}"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F1557671-3E38-7545-AC06-C45D23B4282C}"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4079162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923925" y="5321300"/>
            <a:ext cx="9947275" cy="1644650"/>
          </a:xfrm>
          <a:prstGeom prst="rect">
            <a:avLst/>
          </a:prstGeom>
        </p:spPr>
        <p:txBody>
          <a:bodyPr anchor="t"/>
          <a:lstStyle>
            <a:lvl1pPr algn="l">
              <a:defRPr sz="4000" b="1" cap="all"/>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923925" y="3509963"/>
            <a:ext cx="9947275" cy="18113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pPr>
              <a:defRPr/>
            </a:pPr>
            <a:fld id="{6A4079C4-7A76-AD43-8A6E-E3A1E0983C81}"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11"/>
          </p:nvPr>
        </p:nvSpPr>
        <p:spPr/>
        <p:txBody>
          <a:bodyPr/>
          <a:lstStyle/>
          <a:p>
            <a:pPr>
              <a:defRPr/>
            </a:pPr>
            <a:endParaRPr lang="es-ES">
              <a:solidFill>
                <a:prstClr val="black">
                  <a:tint val="75000"/>
                </a:prstClr>
              </a:solidFill>
            </a:endParaRPr>
          </a:p>
        </p:txBody>
      </p:sp>
      <p:sp>
        <p:nvSpPr>
          <p:cNvPr id="6" name="Marcador de número de diapositiva 5"/>
          <p:cNvSpPr>
            <a:spLocks noGrp="1"/>
          </p:cNvSpPr>
          <p:nvPr>
            <p:ph type="sldNum" sz="quarter" idx="12"/>
          </p:nvPr>
        </p:nvSpPr>
        <p:spPr/>
        <p:txBody>
          <a:bodyPr/>
          <a:lstStyle/>
          <a:p>
            <a:pPr>
              <a:defRPr/>
            </a:pPr>
            <a:fld id="{D03F477D-8B28-B74A-A4B4-B07DDBC70B1C}"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484566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585788" y="1931988"/>
            <a:ext cx="5187950" cy="546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5926138" y="1931988"/>
            <a:ext cx="5189537" cy="546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p:txBody>
          <a:bodyPr/>
          <a:lstStyle/>
          <a:p>
            <a:pPr>
              <a:defRPr/>
            </a:pPr>
            <a:fld id="{0CA88787-5053-D34B-ABCB-4DE74944EB83}"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pPr>
              <a:defRPr/>
            </a:pPr>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pPr>
              <a:defRPr/>
            </a:pPr>
            <a:fld id="{66A72E36-1D56-AB43-A535-98F2F38AA674}"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4004590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lvl1pPr>
              <a:defRPr/>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585788" y="1854200"/>
            <a:ext cx="5168900" cy="7715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585788" y="2625725"/>
            <a:ext cx="5168900" cy="4770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5943600" y="1854200"/>
            <a:ext cx="5172075" cy="7715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5943600" y="2625725"/>
            <a:ext cx="5172075" cy="4770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p:txBody>
          <a:bodyPr/>
          <a:lstStyle/>
          <a:p>
            <a:pPr>
              <a:defRPr/>
            </a:pPr>
            <a:fld id="{B07949DD-B1CB-0845-9ECA-662685DB330D}"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8" name="Marcador de pie de página 7"/>
          <p:cNvSpPr>
            <a:spLocks noGrp="1"/>
          </p:cNvSpPr>
          <p:nvPr>
            <p:ph type="ftr" sz="quarter" idx="11"/>
          </p:nvPr>
        </p:nvSpPr>
        <p:spPr/>
        <p:txBody>
          <a:bodyPr/>
          <a:lstStyle/>
          <a:p>
            <a:pPr>
              <a:defRPr/>
            </a:pPr>
            <a:endParaRPr lang="es-ES">
              <a:solidFill>
                <a:prstClr val="black">
                  <a:tint val="75000"/>
                </a:prstClr>
              </a:solidFill>
            </a:endParaRPr>
          </a:p>
        </p:txBody>
      </p:sp>
      <p:sp>
        <p:nvSpPr>
          <p:cNvPr id="9" name="Marcador de número de diapositiva 8"/>
          <p:cNvSpPr>
            <a:spLocks noGrp="1"/>
          </p:cNvSpPr>
          <p:nvPr>
            <p:ph type="sldNum" sz="quarter" idx="12"/>
          </p:nvPr>
        </p:nvSpPr>
        <p:spPr/>
        <p:txBody>
          <a:bodyPr/>
          <a:lstStyle/>
          <a:p>
            <a:pPr>
              <a:defRPr/>
            </a:pPr>
            <a:fld id="{904F7FFA-05DC-5C4C-A599-E5F968E999A7}"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227190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p:txBody>
          <a:bodyPr/>
          <a:lstStyle/>
          <a:p>
            <a:pPr>
              <a:defRPr/>
            </a:pPr>
            <a:fld id="{15B1267F-C189-D741-AA37-AE4A528CEFB1}"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4" name="Marcador de pie de página 3"/>
          <p:cNvSpPr>
            <a:spLocks noGrp="1"/>
          </p:cNvSpPr>
          <p:nvPr>
            <p:ph type="ftr" sz="quarter" idx="11"/>
          </p:nvPr>
        </p:nvSpPr>
        <p:spPr/>
        <p:txBody>
          <a:bodyPr/>
          <a:lstStyle/>
          <a:p>
            <a:pPr>
              <a:defRPr/>
            </a:pPr>
            <a:endParaRPr lang="es-ES">
              <a:solidFill>
                <a:prstClr val="black">
                  <a:tint val="75000"/>
                </a:prstClr>
              </a:solidFill>
            </a:endParaRPr>
          </a:p>
        </p:txBody>
      </p:sp>
      <p:sp>
        <p:nvSpPr>
          <p:cNvPr id="5" name="Marcador de número de diapositiva 4"/>
          <p:cNvSpPr>
            <a:spLocks noGrp="1"/>
          </p:cNvSpPr>
          <p:nvPr>
            <p:ph type="sldNum" sz="quarter" idx="12"/>
          </p:nvPr>
        </p:nvSpPr>
        <p:spPr/>
        <p:txBody>
          <a:bodyPr/>
          <a:lstStyle/>
          <a:p>
            <a:pPr>
              <a:defRPr/>
            </a:pPr>
            <a:fld id="{05D99EA0-FDA8-F944-A471-AD096DDE8A32}"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433195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pPr>
              <a:defRPr/>
            </a:pPr>
            <a:fld id="{2A366372-9F0B-B743-BB84-6792EB697E16}"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3" name="Marcador de pie de página 2"/>
          <p:cNvSpPr>
            <a:spLocks noGrp="1"/>
          </p:cNvSpPr>
          <p:nvPr>
            <p:ph type="ftr" sz="quarter" idx="11"/>
          </p:nvPr>
        </p:nvSpPr>
        <p:spPr/>
        <p:txBody>
          <a:bodyPr/>
          <a:lstStyle/>
          <a:p>
            <a:pPr>
              <a:defRPr/>
            </a:pPr>
            <a:endParaRPr lang="es-ES">
              <a:solidFill>
                <a:prstClr val="black">
                  <a:tint val="75000"/>
                </a:prstClr>
              </a:solidFill>
            </a:endParaRPr>
          </a:p>
        </p:txBody>
      </p:sp>
      <p:sp>
        <p:nvSpPr>
          <p:cNvPr id="4" name="Marcador de número de diapositiva 3"/>
          <p:cNvSpPr>
            <a:spLocks noGrp="1"/>
          </p:cNvSpPr>
          <p:nvPr>
            <p:ph type="sldNum" sz="quarter" idx="12"/>
          </p:nvPr>
        </p:nvSpPr>
        <p:spPr/>
        <p:txBody>
          <a:bodyPr/>
          <a:lstStyle/>
          <a:p>
            <a:pPr>
              <a:defRPr/>
            </a:pPr>
            <a:fld id="{6271ECA8-7DB9-CC44-8AF3-501CEA503030}"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936864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0200"/>
            <a:ext cx="3849687" cy="1401763"/>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4575175" y="330200"/>
            <a:ext cx="6540500" cy="70659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585788" y="1731963"/>
            <a:ext cx="3849687" cy="56642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pPr>
              <a:defRPr/>
            </a:pPr>
            <a:fld id="{278F9F32-65E1-DE4F-A695-FEE8BE17B493}"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pPr>
              <a:defRPr/>
            </a:pPr>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pPr>
              <a:defRPr/>
            </a:pPr>
            <a:fld id="{12880491-F767-2D48-88BF-E73DB9C8B231}"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282165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2293938" y="5795963"/>
            <a:ext cx="7019925" cy="684212"/>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2293938" y="739775"/>
            <a:ext cx="7019925" cy="49688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s-ES"/>
          </a:p>
        </p:txBody>
      </p:sp>
      <p:sp>
        <p:nvSpPr>
          <p:cNvPr id="4" name="Marcador de texto 3"/>
          <p:cNvSpPr>
            <a:spLocks noGrp="1"/>
          </p:cNvSpPr>
          <p:nvPr>
            <p:ph type="body" sz="half" idx="2"/>
          </p:nvPr>
        </p:nvSpPr>
        <p:spPr>
          <a:xfrm>
            <a:off x="2293938" y="6480175"/>
            <a:ext cx="7019925" cy="9715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pPr>
              <a:defRPr/>
            </a:pPr>
            <a:fld id="{C2731BA1-56E6-CC45-B10B-A59D5E97969A}"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6" name="Marcador de pie de página 5"/>
          <p:cNvSpPr>
            <a:spLocks noGrp="1"/>
          </p:cNvSpPr>
          <p:nvPr>
            <p:ph type="ftr" sz="quarter" idx="11"/>
          </p:nvPr>
        </p:nvSpPr>
        <p:spPr/>
        <p:txBody>
          <a:bodyPr/>
          <a:lstStyle/>
          <a:p>
            <a:pPr>
              <a:defRPr/>
            </a:pPr>
            <a:endParaRPr lang="es-ES">
              <a:solidFill>
                <a:prstClr val="black">
                  <a:tint val="75000"/>
                </a:prstClr>
              </a:solidFill>
            </a:endParaRPr>
          </a:p>
        </p:txBody>
      </p:sp>
      <p:sp>
        <p:nvSpPr>
          <p:cNvPr id="7" name="Marcador de número de diapositiva 6"/>
          <p:cNvSpPr>
            <a:spLocks noGrp="1"/>
          </p:cNvSpPr>
          <p:nvPr>
            <p:ph type="sldNum" sz="quarter" idx="12"/>
          </p:nvPr>
        </p:nvSpPr>
        <p:spPr/>
        <p:txBody>
          <a:bodyPr/>
          <a:lstStyle/>
          <a:p>
            <a:pPr>
              <a:defRPr/>
            </a:pPr>
            <a:fld id="{7B6C1BD3-51C8-5D45-A1DD-C7128B4E41AE}"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715887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585788" y="1931988"/>
            <a:ext cx="10529887" cy="5464175"/>
          </a:xfrm>
          <a:prstGeom prst="rect">
            <a:avLst/>
          </a:prstGeom>
        </p:spPr>
        <p:txBody>
          <a:bodyPr vert="horz" lIns="91440" tIns="45720" rIns="91440" bIns="45720" rtlCol="0">
            <a:normAutofit/>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4" name="Marcador de fecha 3"/>
          <p:cNvSpPr>
            <a:spLocks noGrp="1"/>
          </p:cNvSpPr>
          <p:nvPr>
            <p:ph type="dt" sz="half" idx="2"/>
          </p:nvPr>
        </p:nvSpPr>
        <p:spPr>
          <a:xfrm>
            <a:off x="585788" y="7673975"/>
            <a:ext cx="2728912" cy="4413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C1455770-3697-104C-BAE2-E94BD025D7D8}"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3"/>
          </p:nvPr>
        </p:nvSpPr>
        <p:spPr>
          <a:xfrm>
            <a:off x="3997325" y="7673975"/>
            <a:ext cx="3706813" cy="4413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ES">
              <a:solidFill>
                <a:prstClr val="black">
                  <a:tint val="75000"/>
                </a:prstClr>
              </a:solidFill>
            </a:endParaRPr>
          </a:p>
        </p:txBody>
      </p:sp>
      <p:sp>
        <p:nvSpPr>
          <p:cNvPr id="6" name="Marcador de número de diapositiva 5"/>
          <p:cNvSpPr>
            <a:spLocks noGrp="1"/>
          </p:cNvSpPr>
          <p:nvPr>
            <p:ph type="sldNum" sz="quarter" idx="4"/>
          </p:nvPr>
        </p:nvSpPr>
        <p:spPr>
          <a:xfrm>
            <a:off x="8386763" y="7673975"/>
            <a:ext cx="2728912" cy="4413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59A91A2-A063-D84E-99D2-7751F931B44D}" type="slidenum">
              <a:rPr lang="es-ES" smtClean="0">
                <a:solidFill>
                  <a:prstClr val="black">
                    <a:tint val="75000"/>
                  </a:prstClr>
                </a:solidFill>
              </a:rPr>
              <a:pPr>
                <a:defRPr/>
              </a:pPr>
              <a:t>‹Nº›</a:t>
            </a:fld>
            <a:endParaRPr lang="es-ES">
              <a:solidFill>
                <a:prstClr val="black">
                  <a:tint val="75000"/>
                </a:prstClr>
              </a:solidFill>
            </a:endParaRPr>
          </a:p>
        </p:txBody>
      </p:sp>
      <p:pic>
        <p:nvPicPr>
          <p:cNvPr id="9" name="Imagen 8"/>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23688" y="-36264"/>
            <a:ext cx="11756090" cy="2175814"/>
          </a:xfrm>
          <a:prstGeom prst="rect">
            <a:avLst/>
          </a:prstGeom>
        </p:spPr>
      </p:pic>
    </p:spTree>
    <p:extLst>
      <p:ext uri="{BB962C8B-B14F-4D97-AF65-F5344CB8AC3E}">
        <p14:creationId xmlns:p14="http://schemas.microsoft.com/office/powerpoint/2010/main" val="314446185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585073" y="331600"/>
            <a:ext cx="10531317" cy="1380067"/>
          </a:xfrm>
          <a:prstGeom prst="rect">
            <a:avLst/>
          </a:prstGeom>
        </p:spPr>
        <p:txBody>
          <a:bodyPr vert="horz" lIns="114181" tIns="57091" rIns="114181" bIns="57091"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585073" y="1932094"/>
            <a:ext cx="10531317" cy="5464681"/>
          </a:xfrm>
          <a:prstGeom prst="rect">
            <a:avLst/>
          </a:prstGeom>
        </p:spPr>
        <p:txBody>
          <a:bodyPr vert="horz" lIns="114181" tIns="57091" rIns="114181" bIns="57091"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585073" y="7674704"/>
            <a:ext cx="2730341" cy="440855"/>
          </a:xfrm>
          <a:prstGeom prst="rect">
            <a:avLst/>
          </a:prstGeom>
        </p:spPr>
        <p:txBody>
          <a:bodyPr vert="horz" lIns="114181" tIns="57091" rIns="114181" bIns="57091" rtlCol="0" anchor="ctr"/>
          <a:lstStyle>
            <a:lvl1pPr algn="l">
              <a:defRPr sz="1500">
                <a:solidFill>
                  <a:schemeClr val="tx1">
                    <a:tint val="75000"/>
                  </a:schemeClr>
                </a:solidFill>
              </a:defRPr>
            </a:lvl1pPr>
          </a:lstStyle>
          <a:p>
            <a:pPr>
              <a:defRPr/>
            </a:pPr>
            <a:fld id="{C1455770-3697-104C-BAE2-E94BD025D7D8}" type="datetimeFigureOut">
              <a:rPr lang="es-ES" smtClean="0">
                <a:solidFill>
                  <a:prstClr val="black">
                    <a:tint val="75000"/>
                  </a:prstClr>
                </a:solidFill>
              </a:rPr>
              <a:pPr>
                <a:defRPr/>
              </a:pPr>
              <a:t>15/01/2018</a:t>
            </a:fld>
            <a:endParaRPr lang="es-ES">
              <a:solidFill>
                <a:prstClr val="black">
                  <a:tint val="75000"/>
                </a:prstClr>
              </a:solidFill>
            </a:endParaRPr>
          </a:p>
        </p:txBody>
      </p:sp>
      <p:sp>
        <p:nvSpPr>
          <p:cNvPr id="5" name="Marcador de pie de página 4"/>
          <p:cNvSpPr>
            <a:spLocks noGrp="1"/>
          </p:cNvSpPr>
          <p:nvPr>
            <p:ph type="ftr" sz="quarter" idx="3"/>
          </p:nvPr>
        </p:nvSpPr>
        <p:spPr>
          <a:xfrm>
            <a:off x="3998000" y="7674704"/>
            <a:ext cx="3705463" cy="440855"/>
          </a:xfrm>
          <a:prstGeom prst="rect">
            <a:avLst/>
          </a:prstGeom>
        </p:spPr>
        <p:txBody>
          <a:bodyPr vert="horz" lIns="114181" tIns="57091" rIns="114181" bIns="57091" rtlCol="0" anchor="ctr"/>
          <a:lstStyle>
            <a:lvl1pPr algn="ctr">
              <a:defRPr sz="1500">
                <a:solidFill>
                  <a:schemeClr val="tx1">
                    <a:tint val="75000"/>
                  </a:schemeClr>
                </a:solidFill>
              </a:defRPr>
            </a:lvl1pPr>
          </a:lstStyle>
          <a:p>
            <a:pPr>
              <a:defRPr/>
            </a:pPr>
            <a:endParaRPr lang="es-ES">
              <a:solidFill>
                <a:prstClr val="black">
                  <a:tint val="75000"/>
                </a:prstClr>
              </a:solidFill>
            </a:endParaRPr>
          </a:p>
        </p:txBody>
      </p:sp>
      <p:sp>
        <p:nvSpPr>
          <p:cNvPr id="6" name="Marcador de número de diapositiva 5"/>
          <p:cNvSpPr>
            <a:spLocks noGrp="1"/>
          </p:cNvSpPr>
          <p:nvPr>
            <p:ph type="sldNum" sz="quarter" idx="4"/>
          </p:nvPr>
        </p:nvSpPr>
        <p:spPr>
          <a:xfrm>
            <a:off x="8386049" y="7674704"/>
            <a:ext cx="2730341" cy="440855"/>
          </a:xfrm>
          <a:prstGeom prst="rect">
            <a:avLst/>
          </a:prstGeom>
        </p:spPr>
        <p:txBody>
          <a:bodyPr vert="horz" lIns="114181" tIns="57091" rIns="114181" bIns="57091" rtlCol="0" anchor="ctr"/>
          <a:lstStyle>
            <a:lvl1pPr algn="r">
              <a:defRPr sz="1500">
                <a:solidFill>
                  <a:schemeClr val="tx1">
                    <a:tint val="75000"/>
                  </a:schemeClr>
                </a:solidFill>
              </a:defRPr>
            </a:lvl1pPr>
          </a:lstStyle>
          <a:p>
            <a:pPr>
              <a:defRPr/>
            </a:pPr>
            <a:fld id="{D59A91A2-A063-D84E-99D2-7751F931B44D}" type="slidenum">
              <a:rPr lang="es-ES" smtClean="0">
                <a:solidFill>
                  <a:prstClr val="black">
                    <a:tint val="75000"/>
                  </a:prstClr>
                </a:solidFill>
              </a:rPr>
              <a:pPr>
                <a:defRPr/>
              </a:pPr>
              <a:t>‹Nº›</a:t>
            </a:fld>
            <a:endParaRPr lang="es-ES">
              <a:solidFill>
                <a:prstClr val="black">
                  <a:tint val="75000"/>
                </a:prstClr>
              </a:solidFill>
            </a:endParaRPr>
          </a:p>
        </p:txBody>
      </p:sp>
      <p:pic>
        <p:nvPicPr>
          <p:cNvPr id="8" name="Imagen 7" descr="Captura de pantalla 2.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1"/>
            <a:ext cx="11701463" cy="7824206"/>
          </a:xfrm>
          <a:prstGeom prst="rect">
            <a:avLst/>
          </a:prstGeom>
        </p:spPr>
      </p:pic>
    </p:spTree>
    <p:extLst>
      <p:ext uri="{BB962C8B-B14F-4D97-AF65-F5344CB8AC3E}">
        <p14:creationId xmlns:p14="http://schemas.microsoft.com/office/powerpoint/2010/main" val="210583552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570906" rtl="0" eaLnBrk="1" latinLnBrk="0" hangingPunct="1">
        <a:spcBef>
          <a:spcPct val="0"/>
        </a:spcBef>
        <a:buNone/>
        <a:defRPr sz="5500" kern="1200">
          <a:solidFill>
            <a:schemeClr val="tx1"/>
          </a:solidFill>
          <a:latin typeface="+mj-lt"/>
          <a:ea typeface="+mj-ea"/>
          <a:cs typeface="+mj-cs"/>
        </a:defRPr>
      </a:lvl1pPr>
    </p:titleStyle>
    <p:bodyStyle>
      <a:lvl1pPr marL="428179" indent="-428179" algn="l" defTabSz="570906" rtl="0" eaLnBrk="1" latinLnBrk="0" hangingPunct="1">
        <a:spcBef>
          <a:spcPct val="20000"/>
        </a:spcBef>
        <a:buFont typeface="Arial"/>
        <a:buChar char="•"/>
        <a:defRPr sz="4000" kern="1200">
          <a:solidFill>
            <a:schemeClr val="tx1"/>
          </a:solidFill>
          <a:latin typeface="+mn-lt"/>
          <a:ea typeface="+mn-ea"/>
          <a:cs typeface="+mn-cs"/>
        </a:defRPr>
      </a:lvl1pPr>
      <a:lvl2pPr marL="927722" indent="-356816" algn="l" defTabSz="570906" rtl="0" eaLnBrk="1" latinLnBrk="0" hangingPunct="1">
        <a:spcBef>
          <a:spcPct val="20000"/>
        </a:spcBef>
        <a:buFont typeface="Arial"/>
        <a:buChar char="–"/>
        <a:defRPr sz="3500" kern="1200">
          <a:solidFill>
            <a:schemeClr val="tx1"/>
          </a:solidFill>
          <a:latin typeface="+mn-lt"/>
          <a:ea typeface="+mn-ea"/>
          <a:cs typeface="+mn-cs"/>
        </a:defRPr>
      </a:lvl2pPr>
      <a:lvl3pPr marL="1427264" indent="-285453" algn="l" defTabSz="570906" rtl="0" eaLnBrk="1" latinLnBrk="0" hangingPunct="1">
        <a:spcBef>
          <a:spcPct val="20000"/>
        </a:spcBef>
        <a:buFont typeface="Arial"/>
        <a:buChar char="•"/>
        <a:defRPr sz="3000" kern="1200">
          <a:solidFill>
            <a:schemeClr val="tx1"/>
          </a:solidFill>
          <a:latin typeface="+mn-lt"/>
          <a:ea typeface="+mn-ea"/>
          <a:cs typeface="+mn-cs"/>
        </a:defRPr>
      </a:lvl3pPr>
      <a:lvl4pPr marL="1998170" indent="-285453" algn="l" defTabSz="570906" rtl="0" eaLnBrk="1" latinLnBrk="0" hangingPunct="1">
        <a:spcBef>
          <a:spcPct val="20000"/>
        </a:spcBef>
        <a:buFont typeface="Arial"/>
        <a:buChar char="–"/>
        <a:defRPr sz="2500" kern="1200">
          <a:solidFill>
            <a:schemeClr val="tx1"/>
          </a:solidFill>
          <a:latin typeface="+mn-lt"/>
          <a:ea typeface="+mn-ea"/>
          <a:cs typeface="+mn-cs"/>
        </a:defRPr>
      </a:lvl4pPr>
      <a:lvl5pPr marL="2569075" indent="-285453" algn="l" defTabSz="570906" rtl="0" eaLnBrk="1" latinLnBrk="0" hangingPunct="1">
        <a:spcBef>
          <a:spcPct val="20000"/>
        </a:spcBef>
        <a:buFont typeface="Arial"/>
        <a:buChar char="»"/>
        <a:defRPr sz="2500" kern="1200">
          <a:solidFill>
            <a:schemeClr val="tx1"/>
          </a:solidFill>
          <a:latin typeface="+mn-lt"/>
          <a:ea typeface="+mn-ea"/>
          <a:cs typeface="+mn-cs"/>
        </a:defRPr>
      </a:lvl5pPr>
      <a:lvl6pPr marL="3139981" indent="-285453" algn="l" defTabSz="570906" rtl="0" eaLnBrk="1" latinLnBrk="0" hangingPunct="1">
        <a:spcBef>
          <a:spcPct val="20000"/>
        </a:spcBef>
        <a:buFont typeface="Arial"/>
        <a:buChar char="•"/>
        <a:defRPr sz="2500" kern="1200">
          <a:solidFill>
            <a:schemeClr val="tx1"/>
          </a:solidFill>
          <a:latin typeface="+mn-lt"/>
          <a:ea typeface="+mn-ea"/>
          <a:cs typeface="+mn-cs"/>
        </a:defRPr>
      </a:lvl6pPr>
      <a:lvl7pPr marL="3710887" indent="-285453" algn="l" defTabSz="570906" rtl="0" eaLnBrk="1" latinLnBrk="0" hangingPunct="1">
        <a:spcBef>
          <a:spcPct val="20000"/>
        </a:spcBef>
        <a:buFont typeface="Arial"/>
        <a:buChar char="•"/>
        <a:defRPr sz="2500" kern="1200">
          <a:solidFill>
            <a:schemeClr val="tx1"/>
          </a:solidFill>
          <a:latin typeface="+mn-lt"/>
          <a:ea typeface="+mn-ea"/>
          <a:cs typeface="+mn-cs"/>
        </a:defRPr>
      </a:lvl7pPr>
      <a:lvl8pPr marL="4281792" indent="-285453" algn="l" defTabSz="570906" rtl="0" eaLnBrk="1" latinLnBrk="0" hangingPunct="1">
        <a:spcBef>
          <a:spcPct val="20000"/>
        </a:spcBef>
        <a:buFont typeface="Arial"/>
        <a:buChar char="•"/>
        <a:defRPr sz="2500" kern="1200">
          <a:solidFill>
            <a:schemeClr val="tx1"/>
          </a:solidFill>
          <a:latin typeface="+mn-lt"/>
          <a:ea typeface="+mn-ea"/>
          <a:cs typeface="+mn-cs"/>
        </a:defRPr>
      </a:lvl8pPr>
      <a:lvl9pPr marL="4852698" indent="-285453" algn="l" defTabSz="570906" rtl="0" eaLnBrk="1" latinLnBrk="0" hangingPunct="1">
        <a:spcBef>
          <a:spcPct val="20000"/>
        </a:spcBef>
        <a:buFont typeface="Arial"/>
        <a:buChar char="•"/>
        <a:defRPr sz="2500" kern="1200">
          <a:solidFill>
            <a:schemeClr val="tx1"/>
          </a:solidFill>
          <a:latin typeface="+mn-lt"/>
          <a:ea typeface="+mn-ea"/>
          <a:cs typeface="+mn-cs"/>
        </a:defRPr>
      </a:lvl9pPr>
    </p:bodyStyle>
    <p:otherStyle>
      <a:defPPr>
        <a:defRPr lang="es-ES"/>
      </a:defPPr>
      <a:lvl1pPr marL="0" algn="l" defTabSz="570906" rtl="0" eaLnBrk="1" latinLnBrk="0" hangingPunct="1">
        <a:defRPr sz="2200" kern="1200">
          <a:solidFill>
            <a:schemeClr val="tx1"/>
          </a:solidFill>
          <a:latin typeface="+mn-lt"/>
          <a:ea typeface="+mn-ea"/>
          <a:cs typeface="+mn-cs"/>
        </a:defRPr>
      </a:lvl1pPr>
      <a:lvl2pPr marL="570906" algn="l" defTabSz="570906" rtl="0" eaLnBrk="1" latinLnBrk="0" hangingPunct="1">
        <a:defRPr sz="2200" kern="1200">
          <a:solidFill>
            <a:schemeClr val="tx1"/>
          </a:solidFill>
          <a:latin typeface="+mn-lt"/>
          <a:ea typeface="+mn-ea"/>
          <a:cs typeface="+mn-cs"/>
        </a:defRPr>
      </a:lvl2pPr>
      <a:lvl3pPr marL="1141811" algn="l" defTabSz="570906" rtl="0" eaLnBrk="1" latinLnBrk="0" hangingPunct="1">
        <a:defRPr sz="2200" kern="1200">
          <a:solidFill>
            <a:schemeClr val="tx1"/>
          </a:solidFill>
          <a:latin typeface="+mn-lt"/>
          <a:ea typeface="+mn-ea"/>
          <a:cs typeface="+mn-cs"/>
        </a:defRPr>
      </a:lvl3pPr>
      <a:lvl4pPr marL="1712717" algn="l" defTabSz="570906" rtl="0" eaLnBrk="1" latinLnBrk="0" hangingPunct="1">
        <a:defRPr sz="2200" kern="1200">
          <a:solidFill>
            <a:schemeClr val="tx1"/>
          </a:solidFill>
          <a:latin typeface="+mn-lt"/>
          <a:ea typeface="+mn-ea"/>
          <a:cs typeface="+mn-cs"/>
        </a:defRPr>
      </a:lvl4pPr>
      <a:lvl5pPr marL="2283623" algn="l" defTabSz="570906" rtl="0" eaLnBrk="1" latinLnBrk="0" hangingPunct="1">
        <a:defRPr sz="2200" kern="1200">
          <a:solidFill>
            <a:schemeClr val="tx1"/>
          </a:solidFill>
          <a:latin typeface="+mn-lt"/>
          <a:ea typeface="+mn-ea"/>
          <a:cs typeface="+mn-cs"/>
        </a:defRPr>
      </a:lvl5pPr>
      <a:lvl6pPr marL="2854528" algn="l" defTabSz="570906" rtl="0" eaLnBrk="1" latinLnBrk="0" hangingPunct="1">
        <a:defRPr sz="2200" kern="1200">
          <a:solidFill>
            <a:schemeClr val="tx1"/>
          </a:solidFill>
          <a:latin typeface="+mn-lt"/>
          <a:ea typeface="+mn-ea"/>
          <a:cs typeface="+mn-cs"/>
        </a:defRPr>
      </a:lvl6pPr>
      <a:lvl7pPr marL="3425434" algn="l" defTabSz="570906" rtl="0" eaLnBrk="1" latinLnBrk="0" hangingPunct="1">
        <a:defRPr sz="2200" kern="1200">
          <a:solidFill>
            <a:schemeClr val="tx1"/>
          </a:solidFill>
          <a:latin typeface="+mn-lt"/>
          <a:ea typeface="+mn-ea"/>
          <a:cs typeface="+mn-cs"/>
        </a:defRPr>
      </a:lvl7pPr>
      <a:lvl8pPr marL="3996339" algn="l" defTabSz="570906" rtl="0" eaLnBrk="1" latinLnBrk="0" hangingPunct="1">
        <a:defRPr sz="2200" kern="1200">
          <a:solidFill>
            <a:schemeClr val="tx1"/>
          </a:solidFill>
          <a:latin typeface="+mn-lt"/>
          <a:ea typeface="+mn-ea"/>
          <a:cs typeface="+mn-cs"/>
        </a:defRPr>
      </a:lvl8pPr>
      <a:lvl9pPr marL="4567245" algn="l" defTabSz="570906"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3.xml"/><Relationship Id="rId4" Type="http://schemas.openxmlformats.org/officeDocument/2006/relationships/chart" Target="../charts/char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chart" Target="../charts/chart17.xml"/><Relationship Id="rId4" Type="http://schemas.openxmlformats.org/officeDocument/2006/relationships/chart" Target="../charts/char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chart" Target="../charts/chart22.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chart" Target="../charts/chart32.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3.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p:txBody>
          <a:bodyPr/>
          <a:lstStyle/>
          <a:p>
            <a:endParaRPr lang="es-ES"/>
          </a:p>
        </p:txBody>
      </p:sp>
      <p:pic>
        <p:nvPicPr>
          <p:cNvPr id="6" name="Imagen 5" descr="IMAGEN 2016-04.jpg"/>
          <p:cNvPicPr>
            <a:picLocks noChangeAspect="1"/>
          </p:cNvPicPr>
          <p:nvPr/>
        </p:nvPicPr>
        <p:blipFill rotWithShape="1">
          <a:blip r:embed="rId2" cstate="print">
            <a:extLst>
              <a:ext uri="{28A0092B-C50C-407E-A947-70E740481C1C}">
                <a14:useLocalDpi xmlns:a14="http://schemas.microsoft.com/office/drawing/2010/main" val="0"/>
              </a:ext>
            </a:extLst>
          </a:blip>
          <a:srcRect l="31044" t="28741" r="39661" b="58205"/>
          <a:stretch/>
        </p:blipFill>
        <p:spPr>
          <a:xfrm>
            <a:off x="3703263" y="3266320"/>
            <a:ext cx="3427959" cy="1080890"/>
          </a:xfrm>
          <a:prstGeom prst="rect">
            <a:avLst/>
          </a:prstGeom>
        </p:spPr>
      </p:pic>
      <p:sp>
        <p:nvSpPr>
          <p:cNvPr id="2" name="Título 1"/>
          <p:cNvSpPr>
            <a:spLocks noGrp="1"/>
          </p:cNvSpPr>
          <p:nvPr>
            <p:ph type="ctrTitle"/>
          </p:nvPr>
        </p:nvSpPr>
        <p:spPr>
          <a:xfrm>
            <a:off x="442454" y="2378860"/>
            <a:ext cx="9946244" cy="1774919"/>
          </a:xfrm>
        </p:spPr>
        <p:txBody>
          <a:bodyPr/>
          <a:lstStyle/>
          <a:p>
            <a:r>
              <a:rPr lang="es-ES" dirty="0" smtClean="0"/>
              <a:t>TTITULO</a:t>
            </a:r>
            <a:endParaRPr lang="es-ES" dirty="0"/>
          </a:p>
        </p:txBody>
      </p:sp>
      <p:pic>
        <p:nvPicPr>
          <p:cNvPr id="5" name="Imagen 4"/>
          <p:cNvPicPr>
            <a:picLocks noChangeAspect="1"/>
          </p:cNvPicPr>
          <p:nvPr/>
        </p:nvPicPr>
        <p:blipFill rotWithShape="1">
          <a:blip r:embed="rId3" cstate="print">
            <a:extLst>
              <a:ext uri="{28A0092B-C50C-407E-A947-70E740481C1C}">
                <a14:useLocalDpi xmlns:a14="http://schemas.microsoft.com/office/drawing/2010/main" val="0"/>
              </a:ext>
            </a:extLst>
          </a:blip>
          <a:srcRect l="2476" r="2476"/>
          <a:stretch/>
        </p:blipFill>
        <p:spPr>
          <a:xfrm>
            <a:off x="0" y="0"/>
            <a:ext cx="11701463" cy="8280400"/>
          </a:xfrm>
          <a:prstGeom prst="rect">
            <a:avLst/>
          </a:prstGeom>
        </p:spPr>
      </p:pic>
      <p:sp>
        <p:nvSpPr>
          <p:cNvPr id="9" name="6 CuadroTexto"/>
          <p:cNvSpPr txBox="1">
            <a:spLocks noChangeArrowheads="1"/>
          </p:cNvSpPr>
          <p:nvPr/>
        </p:nvSpPr>
        <p:spPr bwMode="auto">
          <a:xfrm>
            <a:off x="290859" y="4714924"/>
            <a:ext cx="106331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s-EC" sz="2400" b="1" dirty="0">
                <a:solidFill>
                  <a:schemeClr val="bg1"/>
                </a:solidFill>
                <a:latin typeface="Arial" charset="0"/>
                <a:cs typeface="Arial" charset="0"/>
              </a:rPr>
              <a:t>Indicadores </a:t>
            </a:r>
            <a:r>
              <a:rPr lang="es-EC" sz="2400" b="1" dirty="0" smtClean="0">
                <a:solidFill>
                  <a:schemeClr val="bg1"/>
                </a:solidFill>
                <a:latin typeface="Arial" charset="0"/>
                <a:cs typeface="Arial" charset="0"/>
              </a:rPr>
              <a:t>Laborales</a:t>
            </a:r>
          </a:p>
          <a:p>
            <a:pPr algn="ctr"/>
            <a:r>
              <a:rPr lang="es-EC" sz="2400" b="1" dirty="0" smtClean="0">
                <a:solidFill>
                  <a:schemeClr val="bg1">
                    <a:lumMod val="95000"/>
                  </a:schemeClr>
                </a:solidFill>
                <a:latin typeface="Calibri"/>
                <a:cs typeface="Arial" pitchFamily="34" charset="0"/>
              </a:rPr>
              <a:t>Diciembre 2017</a:t>
            </a:r>
            <a:endParaRPr lang="es-ES_tradnl" sz="2400" b="1" dirty="0">
              <a:solidFill>
                <a:schemeClr val="bg1"/>
              </a:solidFill>
              <a:latin typeface="Arial" charset="0"/>
              <a:cs typeface="Arial" charset="0"/>
            </a:endParaRPr>
          </a:p>
        </p:txBody>
      </p:sp>
      <p:sp>
        <p:nvSpPr>
          <p:cNvPr id="10" name="CuadroTexto 7"/>
          <p:cNvSpPr txBox="1"/>
          <p:nvPr/>
        </p:nvSpPr>
        <p:spPr>
          <a:xfrm>
            <a:off x="1386235" y="2123976"/>
            <a:ext cx="8458200" cy="1323439"/>
          </a:xfrm>
          <a:prstGeom prst="rect">
            <a:avLst/>
          </a:prstGeom>
          <a:noFill/>
        </p:spPr>
        <p:txBody>
          <a:bodyPr wrap="square" rtlCol="0">
            <a:spAutoFit/>
          </a:bodyPr>
          <a:lstStyle/>
          <a:p>
            <a:pPr algn="ctr"/>
            <a:r>
              <a:rPr lang="es-EC" sz="4000" b="1" dirty="0">
                <a:solidFill>
                  <a:schemeClr val="bg1"/>
                </a:solidFill>
              </a:rPr>
              <a:t>ENCUESTA NACIONAL DE EMPLEO, DESEMPLEO Y SUBEMPLEO</a:t>
            </a:r>
            <a:endParaRPr lang="es-ES" sz="4000" b="1" dirty="0">
              <a:solidFill>
                <a:schemeClr val="bg1"/>
              </a:solidFill>
            </a:endParaRPr>
          </a:p>
        </p:txBody>
      </p:sp>
    </p:spTree>
    <p:extLst>
      <p:ext uri="{BB962C8B-B14F-4D97-AF65-F5344CB8AC3E}">
        <p14:creationId xmlns:p14="http://schemas.microsoft.com/office/powerpoint/2010/main" val="1186983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CuadroTexto"/>
          <p:cNvSpPr txBox="1">
            <a:spLocks noChangeArrowheads="1"/>
          </p:cNvSpPr>
          <p:nvPr/>
        </p:nvSpPr>
        <p:spPr bwMode="auto">
          <a:xfrm>
            <a:off x="1638402" y="1115865"/>
            <a:ext cx="9308311" cy="572358"/>
          </a:xfrm>
          <a:prstGeom prst="rect">
            <a:avLst/>
          </a:prstGeom>
          <a:noFill/>
          <a:ln w="9525">
            <a:noFill/>
            <a:miter lim="800000"/>
            <a:headEnd/>
            <a:tailEnd/>
          </a:ln>
        </p:spPr>
        <p:txBody>
          <a:bodyPr wrap="square" lIns="88412" tIns="44207" rIns="88412" bIns="44207">
            <a:spAutoFit/>
          </a:bodyPr>
          <a:lstStyle/>
          <a:p>
            <a:pPr algn="r"/>
            <a:r>
              <a:rPr lang="es-EC" sz="3139" dirty="0">
                <a:solidFill>
                  <a:prstClr val="black"/>
                </a:solidFill>
                <a:latin typeface="Arial Rounded MT Bold" pitchFamily="34" charset="0"/>
                <a:cs typeface="Arial" pitchFamily="34" charset="0"/>
              </a:rPr>
              <a:t>Composición de la población: </a:t>
            </a:r>
            <a:r>
              <a:rPr lang="es-EC" sz="3139" dirty="0">
                <a:solidFill>
                  <a:prstClr val="white">
                    <a:lumMod val="50000"/>
                  </a:prstClr>
                </a:solidFill>
                <a:latin typeface="Arial Rounded MT Bold" pitchFamily="34" charset="0"/>
                <a:cs typeface="Arial" pitchFamily="34" charset="0"/>
              </a:rPr>
              <a:t>Total nacional </a:t>
            </a:r>
          </a:p>
        </p:txBody>
      </p:sp>
      <p:sp>
        <p:nvSpPr>
          <p:cNvPr id="1027" name="Rectangle 3"/>
          <p:cNvSpPr>
            <a:spLocks noChangeArrowheads="1"/>
          </p:cNvSpPr>
          <p:nvPr/>
        </p:nvSpPr>
        <p:spPr bwMode="auto">
          <a:xfrm>
            <a:off x="687229" y="1955651"/>
            <a:ext cx="10132053" cy="1443494"/>
          </a:xfrm>
          <a:prstGeom prst="rect">
            <a:avLst/>
          </a:prstGeom>
          <a:noFill/>
          <a:ln w="9525">
            <a:noFill/>
            <a:miter lim="800000"/>
            <a:headEnd/>
            <a:tailEnd/>
          </a:ln>
          <a:effectLst/>
        </p:spPr>
        <p:txBody>
          <a:bodyPr vert="horz" wrap="square" lIns="88412" tIns="44207" rIns="88412" bIns="44207" numCol="1" anchor="ctr" anchorCtr="0" compatLnSpc="1">
            <a:prstTxWarp prst="textNoShape">
              <a:avLst/>
            </a:prstTxWarp>
            <a:spAutoFit/>
          </a:bodyPr>
          <a:lstStyle/>
          <a:p>
            <a:pPr algn="just"/>
            <a:r>
              <a:rPr lang="es-ES" sz="2200" dirty="0">
                <a:solidFill>
                  <a:prstClr val="black"/>
                </a:solidFill>
                <a:latin typeface="+mn-lt"/>
                <a:ea typeface="Times New Roman" pitchFamily="18" charset="0"/>
                <a:cs typeface="Calibri" pitchFamily="34" charset="0"/>
              </a:rPr>
              <a:t>En el trimestre de </a:t>
            </a:r>
            <a:r>
              <a:rPr lang="es-ES" sz="2200" dirty="0" smtClean="0">
                <a:solidFill>
                  <a:prstClr val="black"/>
                </a:solidFill>
                <a:latin typeface="+mn-lt"/>
                <a:ea typeface="Times New Roman" pitchFamily="18" charset="0"/>
                <a:cs typeface="Calibri" pitchFamily="34" charset="0"/>
              </a:rPr>
              <a:t>diciembre 2017 </a:t>
            </a:r>
            <a:r>
              <a:rPr lang="es-ES" sz="2200" dirty="0">
                <a:solidFill>
                  <a:prstClr val="black"/>
                </a:solidFill>
                <a:latin typeface="+mn-lt"/>
                <a:ea typeface="Times New Roman" pitchFamily="18" charset="0"/>
                <a:cs typeface="Calibri" pitchFamily="34" charset="0"/>
              </a:rPr>
              <a:t>a nivel nacional:</a:t>
            </a:r>
          </a:p>
          <a:p>
            <a:pPr lvl="1" algn="just">
              <a:buFont typeface="Arial" pitchFamily="34" charset="0"/>
              <a:buChar char="•"/>
            </a:pPr>
            <a:r>
              <a:rPr lang="es-ES" sz="2200" dirty="0">
                <a:solidFill>
                  <a:prstClr val="black"/>
                </a:solidFill>
                <a:latin typeface="+mn-lt"/>
                <a:ea typeface="Times New Roman" pitchFamily="18" charset="0"/>
                <a:cs typeface="Calibri" pitchFamily="34" charset="0"/>
              </a:rPr>
              <a:t>La población en edad de trabajar (PET) es de </a:t>
            </a:r>
            <a:r>
              <a:rPr lang="es-ES" sz="2200" b="1" dirty="0" smtClean="0">
                <a:solidFill>
                  <a:prstClr val="black"/>
                </a:solidFill>
                <a:latin typeface="+mn-lt"/>
                <a:ea typeface="Times New Roman" pitchFamily="18" charset="0"/>
                <a:cs typeface="Calibri" pitchFamily="34" charset="0"/>
              </a:rPr>
              <a:t>11,9</a:t>
            </a:r>
            <a:r>
              <a:rPr lang="es-ES" sz="2200" dirty="0" smtClean="0">
                <a:solidFill>
                  <a:prstClr val="black"/>
                </a:solidFill>
                <a:latin typeface="+mn-lt"/>
                <a:ea typeface="Times New Roman" pitchFamily="18" charset="0"/>
                <a:cs typeface="Calibri" pitchFamily="34" charset="0"/>
              </a:rPr>
              <a:t> </a:t>
            </a:r>
            <a:r>
              <a:rPr lang="es-ES" sz="2200" dirty="0">
                <a:solidFill>
                  <a:prstClr val="black"/>
                </a:solidFill>
                <a:latin typeface="+mn-lt"/>
                <a:ea typeface="Times New Roman" pitchFamily="18" charset="0"/>
                <a:cs typeface="Calibri" pitchFamily="34" charset="0"/>
              </a:rPr>
              <a:t>millones de personas. </a:t>
            </a:r>
          </a:p>
          <a:p>
            <a:pPr lvl="1" algn="just">
              <a:buFont typeface="Arial" pitchFamily="34" charset="0"/>
              <a:buChar char="•"/>
            </a:pPr>
            <a:r>
              <a:rPr lang="es-ES" sz="2200" dirty="0">
                <a:solidFill>
                  <a:prstClr val="black"/>
                </a:solidFill>
                <a:latin typeface="+mn-lt"/>
                <a:ea typeface="Times New Roman" pitchFamily="18" charset="0"/>
                <a:cs typeface="Calibri" pitchFamily="34" charset="0"/>
              </a:rPr>
              <a:t>La población económicamente activa (PEA) es de </a:t>
            </a:r>
            <a:r>
              <a:rPr lang="es-ES" sz="2200" b="1" dirty="0" smtClean="0">
                <a:solidFill>
                  <a:prstClr val="black"/>
                </a:solidFill>
                <a:latin typeface="+mn-lt"/>
                <a:ea typeface="Times New Roman" pitchFamily="18" charset="0"/>
                <a:cs typeface="Calibri" pitchFamily="34" charset="0"/>
              </a:rPr>
              <a:t>8,1</a:t>
            </a:r>
            <a:r>
              <a:rPr lang="es-ES" sz="2200" dirty="0" smtClean="0">
                <a:solidFill>
                  <a:prstClr val="black"/>
                </a:solidFill>
                <a:latin typeface="+mn-lt"/>
                <a:ea typeface="Times New Roman" pitchFamily="18" charset="0"/>
                <a:cs typeface="Calibri" pitchFamily="34" charset="0"/>
              </a:rPr>
              <a:t> </a:t>
            </a:r>
            <a:r>
              <a:rPr lang="es-ES" sz="2200" dirty="0">
                <a:solidFill>
                  <a:prstClr val="black"/>
                </a:solidFill>
                <a:latin typeface="+mn-lt"/>
                <a:ea typeface="Times New Roman" pitchFamily="18" charset="0"/>
                <a:cs typeface="Calibri" pitchFamily="34" charset="0"/>
              </a:rPr>
              <a:t>millones de personas</a:t>
            </a:r>
            <a:endParaRPr lang="es-ES" sz="2200" dirty="0">
              <a:solidFill>
                <a:prstClr val="black"/>
              </a:solidFill>
              <a:latin typeface="+mn-lt"/>
              <a:cs typeface="Arial" pitchFamily="34" charset="0"/>
            </a:endParaRPr>
          </a:p>
          <a:p>
            <a:pPr lvl="1" algn="just">
              <a:buFont typeface="Arial" pitchFamily="34" charset="0"/>
              <a:buChar char="•"/>
            </a:pPr>
            <a:r>
              <a:rPr lang="es-ES" sz="2200" dirty="0">
                <a:solidFill>
                  <a:prstClr val="black"/>
                </a:solidFill>
                <a:latin typeface="+mn-lt"/>
                <a:ea typeface="Times New Roman" pitchFamily="18" charset="0"/>
                <a:cs typeface="Arial" pitchFamily="34" charset="0"/>
              </a:rPr>
              <a:t>La población económicamente inactiva (PEI) es de </a:t>
            </a:r>
            <a:r>
              <a:rPr lang="es-ES" sz="2200" b="1" dirty="0" smtClean="0">
                <a:solidFill>
                  <a:prstClr val="black"/>
                </a:solidFill>
                <a:latin typeface="+mn-lt"/>
                <a:ea typeface="Times New Roman" pitchFamily="18" charset="0"/>
                <a:cs typeface="Calibri" pitchFamily="34" charset="0"/>
              </a:rPr>
              <a:t>3,9 </a:t>
            </a:r>
            <a:r>
              <a:rPr lang="es-ES" sz="2200" dirty="0">
                <a:solidFill>
                  <a:prstClr val="black"/>
                </a:solidFill>
                <a:latin typeface="+mn-lt"/>
                <a:ea typeface="Times New Roman" pitchFamily="18" charset="0"/>
                <a:cs typeface="Arial" pitchFamily="34" charset="0"/>
              </a:rPr>
              <a:t>millones de personas.</a:t>
            </a:r>
            <a:endParaRPr lang="es-ES" sz="2200" dirty="0">
              <a:solidFill>
                <a:prstClr val="black"/>
              </a:solidFill>
              <a:latin typeface="+mn-lt"/>
              <a:ea typeface="Times New Roman" pitchFamily="18" charset="0"/>
              <a:cs typeface="Calibri" pitchFamily="34" charset="0"/>
            </a:endParaRPr>
          </a:p>
        </p:txBody>
      </p:sp>
      <p:sp>
        <p:nvSpPr>
          <p:cNvPr id="7" name="20 CuadroTexto"/>
          <p:cNvSpPr txBox="1">
            <a:spLocks noChangeArrowheads="1"/>
          </p:cNvSpPr>
          <p:nvPr/>
        </p:nvSpPr>
        <p:spPr bwMode="auto">
          <a:xfrm>
            <a:off x="415467" y="7075106"/>
            <a:ext cx="10802587" cy="111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412" tIns="44207" rIns="88412" bIns="44207">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lgn="just" eaLnBrk="1" hangingPunct="1"/>
            <a:r>
              <a:rPr lang="es-EC" sz="1328" b="1" dirty="0">
                <a:solidFill>
                  <a:prstClr val="black">
                    <a:lumMod val="85000"/>
                    <a:lumOff val="15000"/>
                  </a:prstClr>
                </a:solidFill>
              </a:rPr>
              <a:t>Nota: </a:t>
            </a:r>
            <a:r>
              <a:rPr lang="es-EC" sz="1328" dirty="0">
                <a:solidFill>
                  <a:prstClr val="black">
                    <a:lumMod val="85000"/>
                    <a:lumOff val="15000"/>
                  </a:prstClr>
                </a:solidFill>
              </a:rPr>
              <a:t>En el contexto de cambio del marco maestro de muestreo de las encuestas de hogares,</a:t>
            </a:r>
            <a:r>
              <a:rPr lang="es-EC" sz="1328" b="1" dirty="0">
                <a:solidFill>
                  <a:prstClr val="black">
                    <a:lumMod val="85000"/>
                    <a:lumOff val="15000"/>
                  </a:prstClr>
                </a:solidFill>
              </a:rPr>
              <a:t> </a:t>
            </a:r>
            <a:r>
              <a:rPr lang="es-EC" sz="1328" dirty="0">
                <a:solidFill>
                  <a:prstClr val="black">
                    <a:lumMod val="85000"/>
                    <a:lumOff val="15000"/>
                  </a:prstClr>
                </a:solidFill>
              </a:rPr>
              <a:t>desde diciembre 2013 se incluye estimaciones de población a partir de las proyecciones de población 2010. Los cambios en tendencias de crecimiento poblacional  entre diciembre 2013 y anteriores períodos responden a la inclusión de este ajuste de población. Antes de diciembre del 2013 se utilizaba para ponderar la población el ejercicio de proyecciones de población en base al Censo de Población 2001. Este procedimiento no afecta las estimaciones de los diferentes indicadores calculados del mercado laboral presentados en este documento, ni sus series históricas.</a:t>
            </a:r>
          </a:p>
        </p:txBody>
      </p:sp>
      <p:graphicFrame>
        <p:nvGraphicFramePr>
          <p:cNvPr id="12" name="11 Tabla"/>
          <p:cNvGraphicFramePr>
            <a:graphicFrameLocks noGrp="1"/>
          </p:cNvGraphicFramePr>
          <p:nvPr>
            <p:extLst>
              <p:ext uri="{D42A27DB-BD31-4B8C-83A1-F6EECF244321}">
                <p14:modId xmlns:p14="http://schemas.microsoft.com/office/powerpoint/2010/main" val="2644145305"/>
              </p:ext>
            </p:extLst>
          </p:nvPr>
        </p:nvGraphicFramePr>
        <p:xfrm>
          <a:off x="67126" y="3394322"/>
          <a:ext cx="11472241" cy="3559671"/>
        </p:xfrm>
        <a:graphic>
          <a:graphicData uri="http://schemas.openxmlformats.org/drawingml/2006/table">
            <a:tbl>
              <a:tblPr/>
              <a:tblGrid>
                <a:gridCol w="1937526"/>
                <a:gridCol w="636833"/>
                <a:gridCol w="636833"/>
                <a:gridCol w="636833"/>
                <a:gridCol w="636833"/>
                <a:gridCol w="636833"/>
                <a:gridCol w="619053"/>
                <a:gridCol w="636833"/>
                <a:gridCol w="636833"/>
                <a:gridCol w="636833"/>
                <a:gridCol w="636833"/>
                <a:gridCol w="636833"/>
                <a:gridCol w="636833"/>
                <a:gridCol w="636833"/>
                <a:gridCol w="636833"/>
                <a:gridCol w="636833"/>
              </a:tblGrid>
              <a:tr h="290249">
                <a:tc>
                  <a:txBody>
                    <a:bodyPr/>
                    <a:lstStyle/>
                    <a:p>
                      <a:pPr algn="l" fontAlgn="ctr"/>
                      <a:r>
                        <a:rPr lang="es-EC" sz="1050" b="0" i="0" u="none" strike="noStrike" dirty="0">
                          <a:solidFill>
                            <a:srgbClr val="000000"/>
                          </a:solidFill>
                          <a:effectLst/>
                          <a:latin typeface="Calibri Light" panose="020F0302020204030204" pitchFamily="34" charset="0"/>
                        </a:rPr>
                        <a:t> </a:t>
                      </a: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tcPr>
                </a:tc>
                <a:tc>
                  <a:txBody>
                    <a:bodyPr/>
                    <a:lstStyle/>
                    <a:p>
                      <a:pPr algn="ctr" rtl="0" fontAlgn="ctr"/>
                      <a:r>
                        <a:rPr lang="es-EC" sz="1050" b="1" i="0" u="none" strike="noStrike" dirty="0" smtClean="0">
                          <a:solidFill>
                            <a:srgbClr val="FFFFFF"/>
                          </a:solidFill>
                          <a:effectLst/>
                          <a:latin typeface="Calibri Light" panose="020F0302020204030204" pitchFamily="34" charset="0"/>
                        </a:rPr>
                        <a:t>dic-09</a:t>
                      </a:r>
                      <a:endParaRPr lang="es-EC" sz="1050" b="1" i="0" u="none" strike="noStrike" dirty="0">
                        <a:solidFill>
                          <a:srgbClr val="FFFFFF"/>
                        </a:solidFill>
                        <a:effectLst/>
                        <a:latin typeface="Calibri Light" panose="020F0302020204030204" pitchFamily="34" charset="0"/>
                      </a:endParaRPr>
                    </a:p>
                  </a:txBody>
                  <a:tcPr marL="8777" marR="8777" marT="9302"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rtl="0" fontAlgn="ctr"/>
                      <a:r>
                        <a:rPr lang="es-EC" sz="1050" b="1" i="0" u="none" strike="noStrike" dirty="0" smtClean="0">
                          <a:solidFill>
                            <a:srgbClr val="FFFFFF"/>
                          </a:solidFill>
                          <a:effectLst/>
                          <a:latin typeface="Calibri Light" panose="020F0302020204030204" pitchFamily="34" charset="0"/>
                        </a:rPr>
                        <a:t>dic-10</a:t>
                      </a:r>
                      <a:endParaRPr lang="es-EC" sz="1050" b="1" i="0" u="none" strike="noStrike" dirty="0">
                        <a:solidFill>
                          <a:srgbClr val="FFFFFF"/>
                        </a:solidFill>
                        <a:effectLst/>
                        <a:latin typeface="Calibri Light" panose="020F0302020204030204" pitchFamily="34" charset="0"/>
                      </a:endParaRPr>
                    </a:p>
                  </a:txBody>
                  <a:tcPr marL="8777" marR="8777" marT="9302"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rtl="0" fontAlgn="ctr"/>
                      <a:r>
                        <a:rPr lang="es-EC" sz="1050" b="1" i="0" u="none" strike="noStrike" dirty="0" smtClean="0">
                          <a:solidFill>
                            <a:srgbClr val="FFFFFF"/>
                          </a:solidFill>
                          <a:effectLst/>
                          <a:latin typeface="Calibri Light" panose="020F0302020204030204" pitchFamily="34" charset="0"/>
                        </a:rPr>
                        <a:t>dic-11</a:t>
                      </a:r>
                      <a:endParaRPr lang="es-EC" sz="1050" b="1" i="0" u="none" strike="noStrike" dirty="0">
                        <a:solidFill>
                          <a:srgbClr val="FFFFFF"/>
                        </a:solidFill>
                        <a:effectLst/>
                        <a:latin typeface="Calibri Light" panose="020F0302020204030204" pitchFamily="34" charset="0"/>
                      </a:endParaRPr>
                    </a:p>
                  </a:txBody>
                  <a:tcPr marL="8777" marR="8777" marT="9302"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rtl="0" fontAlgn="ctr"/>
                      <a:r>
                        <a:rPr lang="es-EC" sz="1050" b="1" i="0" u="none" strike="noStrike" dirty="0" smtClean="0">
                          <a:solidFill>
                            <a:srgbClr val="FFFFFF"/>
                          </a:solidFill>
                          <a:effectLst/>
                          <a:latin typeface="Calibri Light" panose="020F0302020204030204" pitchFamily="34" charset="0"/>
                        </a:rPr>
                        <a:t>dic-12</a:t>
                      </a:r>
                      <a:endParaRPr lang="es-EC" sz="1050" b="1" i="0" u="none" strike="noStrike" dirty="0">
                        <a:solidFill>
                          <a:srgbClr val="FFFFFF"/>
                        </a:solidFill>
                        <a:effectLst/>
                        <a:latin typeface="Calibri Light" panose="020F0302020204030204" pitchFamily="34" charset="0"/>
                      </a:endParaRPr>
                    </a:p>
                  </a:txBody>
                  <a:tcPr marL="8777" marR="8777" marT="9302"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rtl="0" fontAlgn="ctr"/>
                      <a:r>
                        <a:rPr lang="es-EC" sz="1050" b="1" i="0" u="none" strike="noStrike" dirty="0" smtClean="0">
                          <a:solidFill>
                            <a:srgbClr val="FFFFFF"/>
                          </a:solidFill>
                          <a:effectLst/>
                          <a:latin typeface="Calibri Light" panose="020F0302020204030204" pitchFamily="34" charset="0"/>
                        </a:rPr>
                        <a:t>dic-13</a:t>
                      </a:r>
                      <a:endParaRPr lang="es-EC" sz="1050" b="1" i="0" u="none" strike="noStrike" dirty="0">
                        <a:solidFill>
                          <a:srgbClr val="FFFFFF"/>
                        </a:solidFill>
                        <a:effectLst/>
                        <a:latin typeface="Calibri Light" panose="020F0302020204030204" pitchFamily="34" charset="0"/>
                      </a:endParaRPr>
                    </a:p>
                  </a:txBody>
                  <a:tcPr marL="8777" marR="8777" marT="9302"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smtClean="0">
                          <a:solidFill>
                            <a:srgbClr val="FFFFFF"/>
                          </a:solidFill>
                          <a:effectLst/>
                          <a:latin typeface="Calibri Light" panose="020F0302020204030204" pitchFamily="34" charset="0"/>
                          <a:ea typeface="+mn-ea"/>
                          <a:cs typeface="+mn-cs"/>
                        </a:rPr>
                        <a:t>dic-14</a:t>
                      </a:r>
                      <a:endParaRPr lang="es-EC" sz="1050" b="1" i="0" u="none" strike="noStrike" kern="1200" dirty="0">
                        <a:solidFill>
                          <a:srgbClr val="FFFFFF"/>
                        </a:solidFill>
                        <a:effectLst/>
                        <a:latin typeface="Calibri Light" panose="020F0302020204030204" pitchFamily="34" charset="0"/>
                        <a:ea typeface="+mn-ea"/>
                        <a:cs typeface="+mn-cs"/>
                      </a:endParaRP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a:solidFill>
                            <a:srgbClr val="FFFFFF"/>
                          </a:solidFill>
                          <a:effectLst/>
                          <a:latin typeface="Calibri Light" panose="020F0302020204030204" pitchFamily="34" charset="0"/>
                          <a:ea typeface="+mn-ea"/>
                          <a:cs typeface="+mn-cs"/>
                        </a:rPr>
                        <a:t>dic-15</a:t>
                      </a: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a:solidFill>
                            <a:srgbClr val="FFFFFF"/>
                          </a:solidFill>
                          <a:effectLst/>
                          <a:latin typeface="Calibri Light" panose="020F0302020204030204" pitchFamily="34" charset="0"/>
                          <a:ea typeface="+mn-ea"/>
                          <a:cs typeface="+mn-cs"/>
                        </a:rPr>
                        <a:t>mar-16</a:t>
                      </a: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smtClean="0">
                          <a:solidFill>
                            <a:srgbClr val="FFFFFF"/>
                          </a:solidFill>
                          <a:effectLst/>
                          <a:latin typeface="Calibri Light" panose="020F0302020204030204" pitchFamily="34" charset="0"/>
                          <a:ea typeface="+mn-ea"/>
                          <a:cs typeface="+mn-cs"/>
                        </a:rPr>
                        <a:t>jun-16</a:t>
                      </a:r>
                      <a:endParaRPr lang="es-EC" sz="1050" b="1" i="0" u="none" strike="noStrike" kern="1200" dirty="0">
                        <a:solidFill>
                          <a:srgbClr val="FFFFFF"/>
                        </a:solidFill>
                        <a:effectLst/>
                        <a:latin typeface="Calibri Light" panose="020F0302020204030204" pitchFamily="34" charset="0"/>
                        <a:ea typeface="+mn-ea"/>
                        <a:cs typeface="+mn-cs"/>
                      </a:endParaRP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smtClean="0">
                          <a:solidFill>
                            <a:srgbClr val="FFFFFF"/>
                          </a:solidFill>
                          <a:effectLst/>
                          <a:latin typeface="Calibri Light" panose="020F0302020204030204" pitchFamily="34" charset="0"/>
                          <a:ea typeface="+mn-ea"/>
                          <a:cs typeface="+mn-cs"/>
                        </a:rPr>
                        <a:t>sep-16</a:t>
                      </a:r>
                      <a:endParaRPr lang="es-EC" sz="1050" b="1" i="0" u="none" strike="noStrike" kern="1200" dirty="0">
                        <a:solidFill>
                          <a:srgbClr val="FFFFFF"/>
                        </a:solidFill>
                        <a:effectLst/>
                        <a:latin typeface="Calibri Light" panose="020F0302020204030204" pitchFamily="34" charset="0"/>
                        <a:ea typeface="+mn-ea"/>
                        <a:cs typeface="+mn-cs"/>
                      </a:endParaRP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smtClean="0">
                          <a:solidFill>
                            <a:srgbClr val="FFFFFF"/>
                          </a:solidFill>
                          <a:effectLst/>
                          <a:latin typeface="Calibri Light" panose="020F0302020204030204" pitchFamily="34" charset="0"/>
                          <a:ea typeface="+mn-ea"/>
                          <a:cs typeface="+mn-cs"/>
                        </a:rPr>
                        <a:t>dic-16</a:t>
                      </a:r>
                      <a:endParaRPr lang="es-EC" sz="1050" b="1" i="0" u="none" strike="noStrike" kern="1200" dirty="0">
                        <a:solidFill>
                          <a:srgbClr val="FFFFFF"/>
                        </a:solidFill>
                        <a:effectLst/>
                        <a:latin typeface="Calibri Light" panose="020F0302020204030204" pitchFamily="34" charset="0"/>
                        <a:ea typeface="+mn-ea"/>
                        <a:cs typeface="+mn-cs"/>
                      </a:endParaRP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smtClean="0">
                          <a:solidFill>
                            <a:srgbClr val="FFFFFF"/>
                          </a:solidFill>
                          <a:effectLst/>
                          <a:latin typeface="Calibri Light" panose="020F0302020204030204" pitchFamily="34" charset="0"/>
                          <a:ea typeface="+mn-ea"/>
                          <a:cs typeface="+mn-cs"/>
                        </a:rPr>
                        <a:t>mar-17</a:t>
                      </a:r>
                      <a:endParaRPr lang="es-EC" sz="1050" b="1" i="0" u="none" strike="noStrike" kern="1200" dirty="0">
                        <a:solidFill>
                          <a:srgbClr val="FFFFFF"/>
                        </a:solidFill>
                        <a:effectLst/>
                        <a:latin typeface="Calibri Light" panose="020F0302020204030204" pitchFamily="34" charset="0"/>
                        <a:ea typeface="+mn-ea"/>
                        <a:cs typeface="+mn-cs"/>
                      </a:endParaRP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smtClean="0">
                          <a:solidFill>
                            <a:srgbClr val="FFFFFF"/>
                          </a:solidFill>
                          <a:effectLst/>
                          <a:latin typeface="Calibri Light" panose="020F0302020204030204" pitchFamily="34" charset="0"/>
                          <a:ea typeface="+mn-ea"/>
                          <a:cs typeface="+mn-cs"/>
                        </a:rPr>
                        <a:t>jun-17</a:t>
                      </a: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smtClean="0">
                          <a:solidFill>
                            <a:srgbClr val="FFFFFF"/>
                          </a:solidFill>
                          <a:effectLst/>
                          <a:latin typeface="Calibri Light" panose="020F0302020204030204" pitchFamily="34" charset="0"/>
                          <a:ea typeface="+mn-ea"/>
                          <a:cs typeface="+mn-cs"/>
                        </a:rPr>
                        <a:t>sep-17</a:t>
                      </a:r>
                      <a:endParaRPr lang="es-EC" sz="1050" b="1" i="0" u="none" strike="noStrike" kern="1200" dirty="0">
                        <a:solidFill>
                          <a:srgbClr val="FFFFFF"/>
                        </a:solidFill>
                        <a:effectLst/>
                        <a:latin typeface="Calibri Light" panose="020F0302020204030204" pitchFamily="34" charset="0"/>
                        <a:ea typeface="+mn-ea"/>
                        <a:cs typeface="+mn-cs"/>
                      </a:endParaRP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c>
                  <a:txBody>
                    <a:bodyPr/>
                    <a:lstStyle/>
                    <a:p>
                      <a:pPr algn="ctr" fontAlgn="ctr"/>
                      <a:r>
                        <a:rPr lang="es-EC" sz="1050" b="1" i="0" u="none" strike="noStrike" kern="1200" dirty="0" smtClean="0">
                          <a:solidFill>
                            <a:srgbClr val="FFFFFF"/>
                          </a:solidFill>
                          <a:effectLst/>
                          <a:latin typeface="Calibri Light" panose="020F0302020204030204" pitchFamily="34" charset="0"/>
                          <a:ea typeface="+mn-ea"/>
                          <a:cs typeface="+mn-cs"/>
                        </a:rPr>
                        <a:t>dic-17</a:t>
                      </a:r>
                      <a:endParaRPr lang="es-EC" sz="1050" b="1" i="0" u="none" strike="noStrike" kern="1200" dirty="0">
                        <a:solidFill>
                          <a:srgbClr val="FFFFFF"/>
                        </a:solidFill>
                        <a:effectLst/>
                        <a:latin typeface="Calibri Light" panose="020F0302020204030204" pitchFamily="34" charset="0"/>
                        <a:ea typeface="+mn-ea"/>
                        <a:cs typeface="+mn-cs"/>
                      </a:endParaRPr>
                    </a:p>
                  </a:txBody>
                  <a:tcPr marL="8987" marR="8987" marT="9525" marB="0" anchor="ctr">
                    <a:lnL>
                      <a:noFill/>
                    </a:lnL>
                    <a:lnR>
                      <a:noFill/>
                    </a:lnR>
                    <a:lnT>
                      <a:noFill/>
                    </a:lnT>
                    <a:lnB w="12700" cap="flat" cmpd="sng" algn="ctr">
                      <a:solidFill>
                        <a:srgbClr val="FFFFFF"/>
                      </a:solidFill>
                      <a:prstDash val="solid"/>
                      <a:round/>
                      <a:headEnd type="none" w="med" len="med"/>
                      <a:tailEnd type="none" w="med" len="med"/>
                    </a:lnB>
                    <a:solidFill>
                      <a:srgbClr val="1F497D"/>
                    </a:solidFill>
                  </a:tcPr>
                </a:tc>
              </a:tr>
              <a:tr h="328344">
                <a:tc>
                  <a:txBody>
                    <a:bodyPr/>
                    <a:lstStyle/>
                    <a:p>
                      <a:pPr algn="l" fontAlgn="ctr"/>
                      <a:r>
                        <a:rPr lang="es-EC" sz="1000" b="0" i="0" u="none" strike="noStrike" dirty="0">
                          <a:solidFill>
                            <a:srgbClr val="000000"/>
                          </a:solidFill>
                          <a:effectLst/>
                          <a:latin typeface="Calibri Light" panose="020F0302020204030204" pitchFamily="34" charset="0"/>
                        </a:rPr>
                        <a:t>Población en Edad de Trabajar</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10.032.716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10.291.500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10.533.003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10.864.147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11.200.371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11.159.255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11.399.276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dirty="0">
                          <a:solidFill>
                            <a:srgbClr val="000000"/>
                          </a:solidFill>
                          <a:effectLst/>
                          <a:latin typeface="Calibri Light" panose="020F0302020204030204" pitchFamily="34" charset="0"/>
                        </a:rPr>
                        <a:t>11.467.518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11.557.285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11.639.325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11.696.131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11.726.450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11.856.420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11.879.564</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11.937.928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28344">
                <a:tc>
                  <a:txBody>
                    <a:bodyPr/>
                    <a:lstStyle/>
                    <a:p>
                      <a:pPr algn="l" fontAlgn="ctr"/>
                      <a:r>
                        <a:rPr lang="es-EC" sz="1000" b="0" i="0" u="none" strike="noStrike" dirty="0">
                          <a:solidFill>
                            <a:srgbClr val="000000"/>
                          </a:solidFill>
                          <a:effectLst/>
                          <a:latin typeface="Calibri Light" panose="020F0302020204030204" pitchFamily="34" charset="0"/>
                        </a:rPr>
                        <a:t>   Población Económicamente Activa</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6.548.937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6.436.257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6.581.621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smtClean="0">
                          <a:solidFill>
                            <a:srgbClr val="000000"/>
                          </a:solidFill>
                          <a:effectLst/>
                          <a:latin typeface="Calibri Light" panose="020F0302020204030204" pitchFamily="34" charset="0"/>
                          <a:ea typeface="+mn-ea"/>
                          <a:cs typeface="+mn-cs"/>
                        </a:rPr>
                        <a:t>6.701.014</a:t>
                      </a:r>
                      <a:endParaRPr lang="es-EC" sz="1000" b="0" i="0" u="none" strike="noStrike" kern="1200" dirty="0">
                        <a:solidFill>
                          <a:srgbClr val="000000"/>
                        </a:solidFill>
                        <a:effectLst/>
                        <a:latin typeface="Calibri Light" panose="020F0302020204030204" pitchFamily="34" charset="0"/>
                        <a:ea typeface="+mn-ea"/>
                        <a:cs typeface="+mn-cs"/>
                      </a:endParaRP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6.952.986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7.194.521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7.498.528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dirty="0">
                          <a:solidFill>
                            <a:srgbClr val="000000"/>
                          </a:solidFill>
                          <a:effectLst/>
                          <a:latin typeface="Calibri Light" panose="020F0302020204030204" pitchFamily="34" charset="0"/>
                        </a:rPr>
                        <a:t>7.861.661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7.831.981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8.057.159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7.874.021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8.084.382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8.147.564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8.181.049</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8.086.048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28344">
                <a:tc>
                  <a:txBody>
                    <a:bodyPr/>
                    <a:lstStyle/>
                    <a:p>
                      <a:pPr algn="l" fontAlgn="ctr"/>
                      <a:r>
                        <a:rPr lang="es-EC" sz="1000" b="0" i="0" u="none" strike="noStrike" dirty="0">
                          <a:solidFill>
                            <a:srgbClr val="000000"/>
                          </a:solidFill>
                          <a:effectLst/>
                          <a:latin typeface="Calibri Light" panose="020F0302020204030204" pitchFamily="34" charset="0"/>
                        </a:rPr>
                        <a:t>        Población con Empleo</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6.125.135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6.113.230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6.304.834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6.424.840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6.664.241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6.921.107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7.140.636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a:solidFill>
                            <a:srgbClr val="000000"/>
                          </a:solidFill>
                          <a:effectLst/>
                          <a:latin typeface="Calibri Light" panose="020F0302020204030204" pitchFamily="34" charset="0"/>
                        </a:rPr>
                        <a:t>7.412.671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7.415.099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7.637.986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7.463.579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7.728.968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7.781.560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7.842.471</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7.712.177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28344">
                <a:tc>
                  <a:txBody>
                    <a:bodyPr/>
                    <a:lstStyle/>
                    <a:p>
                      <a:pPr algn="l" fontAlgn="ctr"/>
                      <a:r>
                        <a:rPr lang="es-EC" sz="1000" b="0" i="0" u="none" strike="noStrike" dirty="0">
                          <a:solidFill>
                            <a:srgbClr val="000000"/>
                          </a:solidFill>
                          <a:effectLst/>
                          <a:latin typeface="Calibri Light" panose="020F0302020204030204" pitchFamily="34" charset="0"/>
                        </a:rPr>
                        <a:t>                Empleo Adecuado/Pleno</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2.565.691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2.875.533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2.996.566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3.118.174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3.328.048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3.545.802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3.487.110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dirty="0">
                          <a:solidFill>
                            <a:srgbClr val="000000"/>
                          </a:solidFill>
                          <a:effectLst/>
                          <a:latin typeface="Calibri Light" panose="020F0302020204030204" pitchFamily="34" charset="0"/>
                        </a:rPr>
                        <a:t>3.142.554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3.214.776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3.154.513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3.243.293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3.112.953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3.267.363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3.303.565</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3.417.483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28344">
                <a:tc>
                  <a:txBody>
                    <a:bodyPr/>
                    <a:lstStyle/>
                    <a:p>
                      <a:pPr algn="l" fontAlgn="ctr"/>
                      <a:r>
                        <a:rPr lang="es-EC" sz="1000" b="0" i="0" u="none" strike="noStrike" dirty="0">
                          <a:solidFill>
                            <a:srgbClr val="000000"/>
                          </a:solidFill>
                          <a:effectLst/>
                          <a:latin typeface="Calibri Light" panose="020F0302020204030204" pitchFamily="34" charset="0"/>
                        </a:rPr>
                        <a:t>                Subempleo</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1.071.615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889.255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706.458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603.890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809.269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925.774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1.050.646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a:solidFill>
                            <a:srgbClr val="000000"/>
                          </a:solidFill>
                          <a:effectLst/>
                          <a:latin typeface="Calibri Light" panose="020F0302020204030204" pitchFamily="34" charset="0"/>
                        </a:rPr>
                        <a:t>1.348.231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1.277.717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1.560.342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1.564.825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1.726.030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1.668.577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1.679.858</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1.602.909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28344">
                <a:tc>
                  <a:txBody>
                    <a:bodyPr/>
                    <a:lstStyle/>
                    <a:p>
                      <a:pPr algn="l" fontAlgn="ctr"/>
                      <a:r>
                        <a:rPr lang="es-EC" sz="1000" b="0" i="0" u="none" strike="noStrike" dirty="0">
                          <a:solidFill>
                            <a:srgbClr val="000000"/>
                          </a:solidFill>
                          <a:effectLst/>
                          <a:latin typeface="Calibri Light" panose="020F0302020204030204" pitchFamily="34" charset="0"/>
                        </a:rPr>
                        <a:t>                Empleo no remunerado</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582.204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528.991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505.484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537.431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493.182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508.476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574.061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a:solidFill>
                            <a:srgbClr val="000000"/>
                          </a:solidFill>
                          <a:effectLst/>
                          <a:latin typeface="Calibri Light" panose="020F0302020204030204" pitchFamily="34" charset="0"/>
                        </a:rPr>
                        <a:t>796.919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759.390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834.147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660.893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879.801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828.059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823.329</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727.778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28344">
                <a:tc>
                  <a:txBody>
                    <a:bodyPr/>
                    <a:lstStyle/>
                    <a:p>
                      <a:pPr algn="l" fontAlgn="ctr"/>
                      <a:r>
                        <a:rPr lang="es-EC" sz="1000" b="0" i="0" u="none" strike="noStrike" dirty="0">
                          <a:solidFill>
                            <a:srgbClr val="000000"/>
                          </a:solidFill>
                          <a:effectLst/>
                          <a:latin typeface="Calibri Light" panose="020F0302020204030204" pitchFamily="34" charset="0"/>
                        </a:rPr>
                        <a:t>                Otro empleo no pleno</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1.778.578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1.765.688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2.056.875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2.018.582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2.019.279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1.924.634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1.981.205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dirty="0">
                          <a:solidFill>
                            <a:srgbClr val="000000"/>
                          </a:solidFill>
                          <a:effectLst/>
                          <a:latin typeface="Calibri Light" panose="020F0302020204030204" pitchFamily="34" charset="0"/>
                        </a:rPr>
                        <a:t>2.100.225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2.138.678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2.063.849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1.978.071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1.994.537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1.978.784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2.020.779</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1.951.060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28344">
                <a:tc>
                  <a:txBody>
                    <a:bodyPr/>
                    <a:lstStyle/>
                    <a:p>
                      <a:pPr algn="l" fontAlgn="ctr"/>
                      <a:r>
                        <a:rPr lang="es-EC" sz="1000" b="0" i="0" u="none" strike="noStrike" dirty="0">
                          <a:solidFill>
                            <a:srgbClr val="000000"/>
                          </a:solidFill>
                          <a:effectLst/>
                          <a:latin typeface="Calibri Light" panose="020F0302020204030204" pitchFamily="34" charset="0"/>
                        </a:rPr>
                        <a:t>                 Empleo no clasificado</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127.047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53.763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39.451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146.763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14.463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16.421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47.614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dirty="0">
                          <a:solidFill>
                            <a:srgbClr val="000000"/>
                          </a:solidFill>
                          <a:effectLst/>
                          <a:latin typeface="Calibri Light" panose="020F0302020204030204" pitchFamily="34" charset="0"/>
                        </a:rPr>
                        <a:t>24.742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24.539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25.135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16.497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15.648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38.777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14.940</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12.947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28344">
                <a:tc>
                  <a:txBody>
                    <a:bodyPr/>
                    <a:lstStyle/>
                    <a:p>
                      <a:pPr algn="l" fontAlgn="ctr"/>
                      <a:r>
                        <a:rPr lang="es-EC" sz="1000" b="0" i="0" u="none" strike="noStrike" dirty="0">
                          <a:solidFill>
                            <a:srgbClr val="000000"/>
                          </a:solidFill>
                          <a:effectLst/>
                          <a:latin typeface="Calibri Light" panose="020F0302020204030204" pitchFamily="34" charset="0"/>
                        </a:rPr>
                        <a:t>         Desempleo</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423.802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323.027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276.787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276.174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288.745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273.414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357.892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dirty="0">
                          <a:solidFill>
                            <a:srgbClr val="000000"/>
                          </a:solidFill>
                          <a:effectLst/>
                          <a:latin typeface="Calibri Light" panose="020F0302020204030204" pitchFamily="34" charset="0"/>
                        </a:rPr>
                        <a:t>448.990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416.883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419.173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410.441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355.414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366.004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338.577</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373.871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14326">
                <a:tc>
                  <a:txBody>
                    <a:bodyPr/>
                    <a:lstStyle/>
                    <a:p>
                      <a:pPr algn="l" fontAlgn="ctr"/>
                      <a:r>
                        <a:rPr lang="es-EC" sz="1000" b="0" i="0" u="none" strike="noStrike" dirty="0">
                          <a:solidFill>
                            <a:srgbClr val="000000"/>
                          </a:solidFill>
                          <a:effectLst/>
                          <a:latin typeface="Calibri Light" panose="020F0302020204030204" pitchFamily="34" charset="0"/>
                        </a:rPr>
                        <a:t>   Población Económicamente Inactiva</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3.483.779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3.855.244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3.951.382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4.162.884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4.247.385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3.964.734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3.900.748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1000" b="0" i="0" u="none" strike="noStrike" dirty="0">
                          <a:solidFill>
                            <a:srgbClr val="000000"/>
                          </a:solidFill>
                          <a:effectLst/>
                          <a:latin typeface="Calibri Light" panose="020F0302020204030204" pitchFamily="34" charset="0"/>
                        </a:rPr>
                        <a:t>3.605.856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3.725.303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rtl="0" fontAlgn="ctr"/>
                      <a:r>
                        <a:rPr lang="es-EC" sz="1000" b="0" i="0" u="none" strike="noStrike" dirty="0">
                          <a:solidFill>
                            <a:srgbClr val="000000"/>
                          </a:solidFill>
                          <a:effectLst/>
                          <a:latin typeface="Calibri Light" panose="020F0302020204030204" pitchFamily="34" charset="0"/>
                        </a:rPr>
                        <a:t>3.582.166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3.822.110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3.642.068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3.708.856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3.698.515</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3.851.880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bl>
          </a:graphicData>
        </a:graphic>
      </p:graphicFrame>
    </p:spTree>
    <p:extLst>
      <p:ext uri="{BB962C8B-B14F-4D97-AF65-F5344CB8AC3E}">
        <p14:creationId xmlns:p14="http://schemas.microsoft.com/office/powerpoint/2010/main" val="3053634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9 Gráfico"/>
          <p:cNvGraphicFramePr/>
          <p:nvPr>
            <p:extLst>
              <p:ext uri="{D42A27DB-BD31-4B8C-83A1-F6EECF244321}">
                <p14:modId xmlns:p14="http://schemas.microsoft.com/office/powerpoint/2010/main" val="3807009551"/>
              </p:ext>
            </p:extLst>
          </p:nvPr>
        </p:nvGraphicFramePr>
        <p:xfrm>
          <a:off x="234107" y="3564136"/>
          <a:ext cx="11305256" cy="4104456"/>
        </p:xfrm>
        <a:graphic>
          <a:graphicData uri="http://schemas.openxmlformats.org/drawingml/2006/chart">
            <c:chart xmlns:c="http://schemas.openxmlformats.org/drawingml/2006/chart" xmlns:r="http://schemas.openxmlformats.org/officeDocument/2006/relationships" r:id="rId3"/>
          </a:graphicData>
        </a:graphic>
      </p:graphicFrame>
      <p:sp>
        <p:nvSpPr>
          <p:cNvPr id="12" name="11 Rectángulo"/>
          <p:cNvSpPr/>
          <p:nvPr/>
        </p:nvSpPr>
        <p:spPr>
          <a:xfrm>
            <a:off x="558974" y="2193082"/>
            <a:ext cx="10369152" cy="769441"/>
          </a:xfrm>
          <a:prstGeom prst="rect">
            <a:avLst/>
          </a:prstGeom>
        </p:spPr>
        <p:txBody>
          <a:bodyPr wrap="square">
            <a:spAutoFit/>
          </a:bodyPr>
          <a:lstStyle/>
          <a:p>
            <a:pPr algn="just"/>
            <a:r>
              <a:rPr lang="es-EC" sz="2200" dirty="0" smtClean="0">
                <a:solidFill>
                  <a:prstClr val="black"/>
                </a:solidFill>
              </a:rPr>
              <a:t>En </a:t>
            </a:r>
            <a:r>
              <a:rPr lang="es-ES" sz="2200" dirty="0" smtClean="0">
                <a:solidFill>
                  <a:prstClr val="black"/>
                </a:solidFill>
                <a:ea typeface="Times New Roman" pitchFamily="18" charset="0"/>
                <a:cs typeface="Calibri" pitchFamily="34" charset="0"/>
              </a:rPr>
              <a:t>diciembre 2017</a:t>
            </a:r>
            <a:r>
              <a:rPr lang="es-EC" sz="2200" dirty="0" smtClean="0">
                <a:solidFill>
                  <a:prstClr val="black"/>
                </a:solidFill>
              </a:rPr>
              <a:t>, las tasas de participación global y participación bruta se ubicaron en </a:t>
            </a:r>
            <a:r>
              <a:rPr lang="es-EC" sz="2200" b="1" dirty="0" smtClean="0">
                <a:solidFill>
                  <a:prstClr val="black"/>
                </a:solidFill>
              </a:rPr>
              <a:t>67,7% </a:t>
            </a:r>
            <a:r>
              <a:rPr lang="es-EC" sz="2200" dirty="0" smtClean="0">
                <a:solidFill>
                  <a:prstClr val="black"/>
                </a:solidFill>
              </a:rPr>
              <a:t>y </a:t>
            </a:r>
            <a:r>
              <a:rPr lang="es-EC" sz="2200" b="1" dirty="0" smtClean="0">
                <a:solidFill>
                  <a:prstClr val="black"/>
                </a:solidFill>
              </a:rPr>
              <a:t>47,7% </a:t>
            </a:r>
            <a:r>
              <a:rPr lang="es-EC" sz="2200" dirty="0" smtClean="0">
                <a:solidFill>
                  <a:prstClr val="black"/>
                </a:solidFill>
              </a:rPr>
              <a:t>respectivamente. </a:t>
            </a:r>
            <a:endParaRPr lang="es-EC" sz="2200" dirty="0">
              <a:solidFill>
                <a:prstClr val="black"/>
              </a:solidFill>
            </a:endParaRPr>
          </a:p>
        </p:txBody>
      </p:sp>
      <p:sp>
        <p:nvSpPr>
          <p:cNvPr id="13" name="1 CuadroTexto"/>
          <p:cNvSpPr txBox="1">
            <a:spLocks noChangeArrowheads="1"/>
          </p:cNvSpPr>
          <p:nvPr/>
        </p:nvSpPr>
        <p:spPr bwMode="auto">
          <a:xfrm>
            <a:off x="1170211" y="1115864"/>
            <a:ext cx="9865543" cy="1077218"/>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 la Participación Bruta y Global: </a:t>
            </a:r>
            <a:r>
              <a:rPr lang="es-EC" sz="3200" dirty="0" smtClean="0">
                <a:solidFill>
                  <a:prstClr val="white">
                    <a:lumMod val="50000"/>
                  </a:prstClr>
                </a:solidFill>
                <a:latin typeface="Arial Rounded MT Bold" pitchFamily="34" charset="0"/>
                <a:cs typeface="Arial" pitchFamily="34" charset="0"/>
              </a:rPr>
              <a:t>Total nacional</a:t>
            </a:r>
          </a:p>
        </p:txBody>
      </p:sp>
      <p:sp>
        <p:nvSpPr>
          <p:cNvPr id="7" name="21 CuadroTexto"/>
          <p:cNvSpPr txBox="1"/>
          <p:nvPr/>
        </p:nvSpPr>
        <p:spPr>
          <a:xfrm>
            <a:off x="594147" y="7721436"/>
            <a:ext cx="10873208" cy="523220"/>
          </a:xfrm>
          <a:prstGeom prst="rect">
            <a:avLst/>
          </a:prstGeom>
          <a:noFill/>
        </p:spPr>
        <p:txBody>
          <a:bodyPr wrap="square" rtlCol="0">
            <a:spAutoFit/>
          </a:bodyPr>
          <a:lstStyle/>
          <a:p>
            <a:r>
              <a:rPr lang="es-EC" sz="1400" dirty="0" smtClean="0">
                <a:solidFill>
                  <a:prstClr val="black"/>
                </a:solidFill>
              </a:rPr>
              <a:t>Tasa de Participación Bruta= Población Económicamente Activa(PEA) /Población Total(PT)</a:t>
            </a:r>
          </a:p>
          <a:p>
            <a:r>
              <a:rPr lang="es-EC" sz="1400" dirty="0">
                <a:solidFill>
                  <a:prstClr val="black"/>
                </a:solidFill>
              </a:rPr>
              <a:t>Tasa de Participación </a:t>
            </a:r>
            <a:r>
              <a:rPr lang="es-EC" sz="1400" dirty="0" smtClean="0">
                <a:solidFill>
                  <a:prstClr val="black"/>
                </a:solidFill>
              </a:rPr>
              <a:t>Global= </a:t>
            </a:r>
            <a:r>
              <a:rPr lang="es-EC" sz="1400" dirty="0">
                <a:solidFill>
                  <a:prstClr val="black"/>
                </a:solidFill>
              </a:rPr>
              <a:t>Población Económicamente Activa(PEA) </a:t>
            </a:r>
            <a:r>
              <a:rPr lang="es-EC" sz="1400" dirty="0" smtClean="0">
                <a:solidFill>
                  <a:prstClr val="black"/>
                </a:solidFill>
              </a:rPr>
              <a:t>/Población en Edad de Trabajar(PET</a:t>
            </a:r>
            <a:r>
              <a:rPr lang="es-EC" sz="1400" dirty="0">
                <a:solidFill>
                  <a:prstClr val="black"/>
                </a:solidFill>
              </a:rPr>
              <a:t>)</a:t>
            </a:r>
          </a:p>
        </p:txBody>
      </p:sp>
    </p:spTree>
    <p:extLst>
      <p:ext uri="{BB962C8B-B14F-4D97-AF65-F5344CB8AC3E}">
        <p14:creationId xmlns:p14="http://schemas.microsoft.com/office/powerpoint/2010/main" val="1914172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CuadroTexto"/>
          <p:cNvSpPr txBox="1">
            <a:spLocks noChangeArrowheads="1"/>
          </p:cNvSpPr>
          <p:nvPr/>
        </p:nvSpPr>
        <p:spPr bwMode="auto">
          <a:xfrm>
            <a:off x="1602259" y="1115864"/>
            <a:ext cx="9433495" cy="1077218"/>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del Empleo Bruto*: </a:t>
            </a:r>
          </a:p>
          <a:p>
            <a:pPr algn="r"/>
            <a:r>
              <a:rPr lang="es-EC" sz="3200" dirty="0" smtClean="0">
                <a:solidFill>
                  <a:prstClr val="white">
                    <a:lumMod val="50000"/>
                  </a:prstClr>
                </a:solidFill>
                <a:latin typeface="Arial Rounded MT Bold" pitchFamily="34" charset="0"/>
                <a:cs typeface="Arial" pitchFamily="34" charset="0"/>
              </a:rPr>
              <a:t>Total nacional</a:t>
            </a:r>
          </a:p>
        </p:txBody>
      </p:sp>
      <p:sp>
        <p:nvSpPr>
          <p:cNvPr id="7" name="21 CuadroTexto"/>
          <p:cNvSpPr txBox="1"/>
          <p:nvPr/>
        </p:nvSpPr>
        <p:spPr>
          <a:xfrm>
            <a:off x="234107" y="7798745"/>
            <a:ext cx="10873208" cy="307777"/>
          </a:xfrm>
          <a:prstGeom prst="rect">
            <a:avLst/>
          </a:prstGeom>
          <a:noFill/>
        </p:spPr>
        <p:txBody>
          <a:bodyPr wrap="square" rtlCol="0">
            <a:spAutoFit/>
          </a:bodyPr>
          <a:lstStyle/>
          <a:p>
            <a:r>
              <a:rPr lang="es-EC" sz="1400" dirty="0" smtClean="0">
                <a:solidFill>
                  <a:prstClr val="black"/>
                </a:solidFill>
              </a:rPr>
              <a:t>Empleo Bruto= Población Ocupada</a:t>
            </a:r>
            <a:r>
              <a:rPr lang="es-EC" sz="1400" dirty="0">
                <a:solidFill>
                  <a:prstClr val="black"/>
                </a:solidFill>
              </a:rPr>
              <a:t> /Población en Edad de Trabajar(PET</a:t>
            </a:r>
            <a:r>
              <a:rPr lang="es-EC" sz="1400" dirty="0" smtClean="0">
                <a:solidFill>
                  <a:prstClr val="black"/>
                </a:solidFill>
              </a:rPr>
              <a:t>)</a:t>
            </a:r>
            <a:endParaRPr lang="es-EC" sz="1400" dirty="0">
              <a:solidFill>
                <a:prstClr val="black"/>
              </a:solidFill>
            </a:endParaRPr>
          </a:p>
        </p:txBody>
      </p:sp>
      <p:sp>
        <p:nvSpPr>
          <p:cNvPr id="8" name="11 Rectángulo"/>
          <p:cNvSpPr/>
          <p:nvPr/>
        </p:nvSpPr>
        <p:spPr>
          <a:xfrm>
            <a:off x="558974" y="2412008"/>
            <a:ext cx="10369152" cy="430887"/>
          </a:xfrm>
          <a:prstGeom prst="rect">
            <a:avLst/>
          </a:prstGeom>
        </p:spPr>
        <p:txBody>
          <a:bodyPr wrap="square">
            <a:spAutoFit/>
          </a:bodyPr>
          <a:lstStyle/>
          <a:p>
            <a:pPr algn="just"/>
            <a:r>
              <a:rPr lang="es-EC" sz="2200" dirty="0" smtClean="0">
                <a:solidFill>
                  <a:prstClr val="black"/>
                </a:solidFill>
              </a:rPr>
              <a:t>En </a:t>
            </a:r>
            <a:r>
              <a:rPr lang="es-ES" sz="2200" dirty="0" smtClean="0">
                <a:solidFill>
                  <a:prstClr val="black"/>
                </a:solidFill>
                <a:ea typeface="Times New Roman" pitchFamily="18" charset="0"/>
                <a:cs typeface="Calibri" pitchFamily="34" charset="0"/>
              </a:rPr>
              <a:t>diciembre 2017</a:t>
            </a:r>
            <a:r>
              <a:rPr lang="es-EC" sz="2200" dirty="0" smtClean="0">
                <a:solidFill>
                  <a:prstClr val="black"/>
                </a:solidFill>
              </a:rPr>
              <a:t>, la tasa de empleo bruto se ubicó en </a:t>
            </a:r>
            <a:r>
              <a:rPr lang="es-EC" sz="2200" b="1" dirty="0" smtClean="0">
                <a:solidFill>
                  <a:prstClr val="black"/>
                </a:solidFill>
              </a:rPr>
              <a:t>64,6% </a:t>
            </a:r>
            <a:r>
              <a:rPr lang="es-EC" sz="2200" dirty="0" smtClean="0">
                <a:solidFill>
                  <a:prstClr val="black"/>
                </a:solidFill>
              </a:rPr>
              <a:t>a nivel nacional.</a:t>
            </a:r>
            <a:endParaRPr lang="es-EC" sz="2200" dirty="0">
              <a:solidFill>
                <a:prstClr val="black"/>
              </a:solidFill>
            </a:endParaRPr>
          </a:p>
        </p:txBody>
      </p:sp>
      <p:sp>
        <p:nvSpPr>
          <p:cNvPr id="9" name="11 Rectángulo"/>
          <p:cNvSpPr/>
          <p:nvPr/>
        </p:nvSpPr>
        <p:spPr>
          <a:xfrm>
            <a:off x="144654" y="7504831"/>
            <a:ext cx="10801200" cy="307777"/>
          </a:xfrm>
          <a:prstGeom prst="rect">
            <a:avLst/>
          </a:prstGeom>
        </p:spPr>
        <p:txBody>
          <a:bodyPr wrap="square">
            <a:spAutoFit/>
          </a:bodyPr>
          <a:lstStyle/>
          <a:p>
            <a:pPr algn="just"/>
            <a:r>
              <a:rPr lang="es-EC" sz="1400" b="1" dirty="0" smtClean="0">
                <a:solidFill>
                  <a:prstClr val="black"/>
                </a:solidFill>
              </a:rPr>
              <a:t>*</a:t>
            </a:r>
            <a:r>
              <a:rPr lang="es-EC" sz="1400" dirty="0" smtClean="0">
                <a:solidFill>
                  <a:prstClr val="black"/>
                </a:solidFill>
              </a:rPr>
              <a:t>La categoría de empleo incluye a los asalariados e independientes.</a:t>
            </a:r>
          </a:p>
        </p:txBody>
      </p:sp>
      <p:graphicFrame>
        <p:nvGraphicFramePr>
          <p:cNvPr id="3" name="2 Gráfico"/>
          <p:cNvGraphicFramePr/>
          <p:nvPr>
            <p:extLst>
              <p:ext uri="{D42A27DB-BD31-4B8C-83A1-F6EECF244321}">
                <p14:modId xmlns:p14="http://schemas.microsoft.com/office/powerpoint/2010/main" val="3830861281"/>
              </p:ext>
            </p:extLst>
          </p:nvPr>
        </p:nvGraphicFramePr>
        <p:xfrm>
          <a:off x="378123" y="3276104"/>
          <a:ext cx="10958923" cy="39604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530585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8 Gráfico"/>
          <p:cNvGraphicFramePr/>
          <p:nvPr>
            <p:extLst>
              <p:ext uri="{D42A27DB-BD31-4B8C-83A1-F6EECF244321}">
                <p14:modId xmlns:p14="http://schemas.microsoft.com/office/powerpoint/2010/main" val="745141556"/>
              </p:ext>
            </p:extLst>
          </p:nvPr>
        </p:nvGraphicFramePr>
        <p:xfrm>
          <a:off x="214751" y="3202840"/>
          <a:ext cx="11323340" cy="5076304"/>
        </p:xfrm>
        <a:graphic>
          <a:graphicData uri="http://schemas.openxmlformats.org/drawingml/2006/chart">
            <c:chart xmlns:c="http://schemas.openxmlformats.org/drawingml/2006/chart" xmlns:r="http://schemas.openxmlformats.org/officeDocument/2006/relationships" r:id="rId2"/>
          </a:graphicData>
        </a:graphic>
      </p:graphicFrame>
      <p:sp>
        <p:nvSpPr>
          <p:cNvPr id="5" name="1 CuadroTexto"/>
          <p:cNvSpPr txBox="1">
            <a:spLocks noChangeArrowheads="1"/>
          </p:cNvSpPr>
          <p:nvPr/>
        </p:nvSpPr>
        <p:spPr bwMode="auto">
          <a:xfrm>
            <a:off x="1733591" y="823476"/>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del Desempleo: </a:t>
            </a:r>
            <a:r>
              <a:rPr lang="es-EC" sz="3200" dirty="0" smtClean="0">
                <a:solidFill>
                  <a:prstClr val="white">
                    <a:lumMod val="50000"/>
                  </a:prstClr>
                </a:solidFill>
                <a:latin typeface="Arial Rounded MT Bold" pitchFamily="34" charset="0"/>
                <a:cs typeface="Arial" pitchFamily="34" charset="0"/>
              </a:rPr>
              <a:t>Total nacional </a:t>
            </a:r>
          </a:p>
        </p:txBody>
      </p:sp>
      <p:sp>
        <p:nvSpPr>
          <p:cNvPr id="7" name="Rectangle 3"/>
          <p:cNvSpPr>
            <a:spLocks noChangeArrowheads="1"/>
          </p:cNvSpPr>
          <p:nvPr/>
        </p:nvSpPr>
        <p:spPr bwMode="auto">
          <a:xfrm>
            <a:off x="214751" y="2262275"/>
            <a:ext cx="10801199"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s-ES" sz="2200" dirty="0" smtClean="0">
                <a:solidFill>
                  <a:prstClr val="black"/>
                </a:solidFill>
                <a:ea typeface="Times New Roman" pitchFamily="18" charset="0"/>
                <a:cs typeface="Calibri" pitchFamily="34" charset="0"/>
              </a:rPr>
              <a:t>En diciembre 2017, la tasa de desempleo alcanzó el </a:t>
            </a:r>
            <a:r>
              <a:rPr lang="es-ES" sz="2200" b="1" dirty="0" smtClean="0">
                <a:solidFill>
                  <a:prstClr val="black"/>
                </a:solidFill>
                <a:ea typeface="Times New Roman" pitchFamily="18" charset="0"/>
                <a:cs typeface="Calibri" pitchFamily="34" charset="0"/>
              </a:rPr>
              <a:t>4,6%</a:t>
            </a:r>
            <a:r>
              <a:rPr lang="es-ES" sz="2200" dirty="0" smtClean="0">
                <a:solidFill>
                  <a:prstClr val="black"/>
                </a:solidFill>
                <a:ea typeface="Times New Roman" pitchFamily="18" charset="0"/>
                <a:cs typeface="Calibri" pitchFamily="34" charset="0"/>
              </a:rPr>
              <a:t> a nivel nacional.</a:t>
            </a:r>
            <a:endParaRPr lang="es-ES" sz="2200" dirty="0">
              <a:solidFill>
                <a:srgbClr val="FF0000"/>
              </a:solidFill>
              <a:ea typeface="Times New Roman" pitchFamily="18" charset="0"/>
              <a:cs typeface="Calibri" pitchFamily="34" charset="0"/>
            </a:endParaRPr>
          </a:p>
        </p:txBody>
      </p:sp>
      <p:sp>
        <p:nvSpPr>
          <p:cNvPr id="8" name="7 Rectángulo redondeado"/>
          <p:cNvSpPr/>
          <p:nvPr/>
        </p:nvSpPr>
        <p:spPr>
          <a:xfrm>
            <a:off x="234107" y="1069575"/>
            <a:ext cx="1511595" cy="767393"/>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EC" sz="1400" dirty="0" smtClean="0">
                <a:solidFill>
                  <a:schemeClr val="tx1"/>
                </a:solidFill>
              </a:rPr>
              <a:t>Variación estadísticamente significativa</a:t>
            </a:r>
            <a:endParaRPr lang="es-EC" sz="1400" dirty="0">
              <a:solidFill>
                <a:schemeClr val="tx1"/>
              </a:solidFill>
            </a:endParaRPr>
          </a:p>
        </p:txBody>
      </p:sp>
      <p:sp>
        <p:nvSpPr>
          <p:cNvPr id="10" name="9 Rectángulo redondeado"/>
          <p:cNvSpPr/>
          <p:nvPr/>
        </p:nvSpPr>
        <p:spPr>
          <a:xfrm>
            <a:off x="8161477" y="4162847"/>
            <a:ext cx="627537" cy="265385"/>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
        <p:nvSpPr>
          <p:cNvPr id="11" name="10 Rectángulo redondeado"/>
          <p:cNvSpPr/>
          <p:nvPr/>
        </p:nvSpPr>
        <p:spPr>
          <a:xfrm>
            <a:off x="10799926" y="4500240"/>
            <a:ext cx="523413" cy="265385"/>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Tree>
    <p:extLst>
      <p:ext uri="{BB962C8B-B14F-4D97-AF65-F5344CB8AC3E}">
        <p14:creationId xmlns:p14="http://schemas.microsoft.com/office/powerpoint/2010/main" val="3478158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1 CuadroTexto"/>
          <p:cNvSpPr txBox="1">
            <a:spLocks noChangeArrowheads="1"/>
          </p:cNvSpPr>
          <p:nvPr/>
        </p:nvSpPr>
        <p:spPr bwMode="auto">
          <a:xfrm>
            <a:off x="1746275" y="802418"/>
            <a:ext cx="9793088"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del Empleo*: </a:t>
            </a:r>
            <a:r>
              <a:rPr lang="es-EC" sz="3200" dirty="0" smtClean="0">
                <a:solidFill>
                  <a:prstClr val="white">
                    <a:lumMod val="50000"/>
                  </a:prstClr>
                </a:solidFill>
                <a:latin typeface="Arial Rounded MT Bold" pitchFamily="34" charset="0"/>
                <a:cs typeface="Arial" pitchFamily="34" charset="0"/>
              </a:rPr>
              <a:t>Total nacional </a:t>
            </a:r>
          </a:p>
        </p:txBody>
      </p:sp>
      <p:sp>
        <p:nvSpPr>
          <p:cNvPr id="12" name="11 Rectángulo"/>
          <p:cNvSpPr/>
          <p:nvPr/>
        </p:nvSpPr>
        <p:spPr>
          <a:xfrm>
            <a:off x="144654" y="7649428"/>
            <a:ext cx="10801200" cy="523220"/>
          </a:xfrm>
          <a:prstGeom prst="rect">
            <a:avLst/>
          </a:prstGeom>
        </p:spPr>
        <p:txBody>
          <a:bodyPr wrap="square">
            <a:spAutoFit/>
          </a:bodyPr>
          <a:lstStyle/>
          <a:p>
            <a:pPr algn="just"/>
            <a:r>
              <a:rPr lang="es-EC" sz="1400" b="1" dirty="0" smtClean="0">
                <a:solidFill>
                  <a:prstClr val="black"/>
                </a:solidFill>
              </a:rPr>
              <a:t>*</a:t>
            </a:r>
            <a:r>
              <a:rPr lang="es-EC" sz="1400" dirty="0" smtClean="0">
                <a:solidFill>
                  <a:prstClr val="black"/>
                </a:solidFill>
              </a:rPr>
              <a:t>La categoría de empleo incluye a los asalariados e independientes.</a:t>
            </a:r>
          </a:p>
          <a:p>
            <a:pPr algn="just"/>
            <a:r>
              <a:rPr lang="es-EC" sz="1400" b="1" dirty="0">
                <a:solidFill>
                  <a:prstClr val="black"/>
                </a:solidFill>
              </a:rPr>
              <a:t>Nota: </a:t>
            </a:r>
            <a:r>
              <a:rPr lang="es-EC" sz="1400" dirty="0">
                <a:solidFill>
                  <a:prstClr val="black"/>
                </a:solidFill>
              </a:rPr>
              <a:t>Se excluye la categoría de ocupados no clasificados (</a:t>
            </a:r>
            <a:r>
              <a:rPr lang="es-EC" sz="1400" dirty="0" smtClean="0">
                <a:solidFill>
                  <a:prstClr val="black"/>
                </a:solidFill>
              </a:rPr>
              <a:t>0,2%).</a:t>
            </a:r>
            <a:endParaRPr lang="es-EC" sz="1400" dirty="0">
              <a:solidFill>
                <a:prstClr val="black"/>
              </a:solidFill>
            </a:endParaRPr>
          </a:p>
        </p:txBody>
      </p:sp>
      <p:graphicFrame>
        <p:nvGraphicFramePr>
          <p:cNvPr id="11" name="10 Gráfico"/>
          <p:cNvGraphicFramePr/>
          <p:nvPr>
            <p:extLst>
              <p:ext uri="{D42A27DB-BD31-4B8C-83A1-F6EECF244321}">
                <p14:modId xmlns:p14="http://schemas.microsoft.com/office/powerpoint/2010/main" val="4095435447"/>
              </p:ext>
            </p:extLst>
          </p:nvPr>
        </p:nvGraphicFramePr>
        <p:xfrm>
          <a:off x="306114" y="1595225"/>
          <a:ext cx="11070165" cy="60722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09195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a:xfrm>
            <a:off x="3762499" y="1619920"/>
            <a:ext cx="7200900" cy="6969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765170">
              <a:defRPr/>
            </a:pPr>
            <a:r>
              <a:rPr lang="es-AR" sz="3200" dirty="0" smtClean="0">
                <a:solidFill>
                  <a:prstClr val="black"/>
                </a:solidFill>
                <a:latin typeface="Arial Rounded MT Bold" pitchFamily="34" charset="0"/>
              </a:rPr>
              <a:t> Contenido</a:t>
            </a:r>
            <a:endParaRPr lang="es-AR" sz="3200" dirty="0">
              <a:solidFill>
                <a:prstClr val="black"/>
              </a:solidFill>
              <a:latin typeface="Arial Rounded MT Bold" pitchFamily="34" charset="0"/>
            </a:endParaRPr>
          </a:p>
        </p:txBody>
      </p:sp>
      <p:sp>
        <p:nvSpPr>
          <p:cNvPr id="7" name="6 Rectángulo"/>
          <p:cNvSpPr/>
          <p:nvPr/>
        </p:nvSpPr>
        <p:spPr>
          <a:xfrm>
            <a:off x="1026195" y="2712229"/>
            <a:ext cx="9721080" cy="2308324"/>
          </a:xfrm>
          <a:prstGeom prst="rect">
            <a:avLst/>
          </a:prstGeom>
        </p:spPr>
        <p:txBody>
          <a:bodyPr wrap="square">
            <a:spAutoFit/>
          </a:bodyPr>
          <a:lstStyle/>
          <a:p>
            <a:pPr marL="849313" lvl="1" indent="-514350" defTabSz="765170">
              <a:buFont typeface="+mj-lt"/>
              <a:buAutoNum type="arabicPeriod"/>
              <a:defRPr/>
            </a:pPr>
            <a:r>
              <a:rPr lang="es-EC" sz="2400" dirty="0" smtClean="0">
                <a:solidFill>
                  <a:srgbClr val="4F81BD">
                    <a:lumMod val="20000"/>
                    <a:lumOff val="80000"/>
                  </a:srgbClr>
                </a:solidFill>
              </a:rPr>
              <a:t>Aspectos Metodológicos</a:t>
            </a:r>
          </a:p>
          <a:p>
            <a:pPr marL="849313" lvl="1" indent="-514350" defTabSz="765170">
              <a:buFont typeface="+mj-lt"/>
              <a:buAutoNum type="arabicPeriod"/>
              <a:defRPr/>
            </a:pPr>
            <a:r>
              <a:rPr lang="es-EC" sz="2400" b="1" dirty="0" smtClean="0">
                <a:solidFill>
                  <a:srgbClr val="1F497D"/>
                </a:solidFill>
              </a:rPr>
              <a:t>Población y Empleo:</a:t>
            </a:r>
          </a:p>
          <a:p>
            <a:pPr marL="1249363" lvl="3" defTabSz="765170">
              <a:defRPr/>
            </a:pPr>
            <a:r>
              <a:rPr lang="es-EC" sz="2400" dirty="0" smtClean="0">
                <a:solidFill>
                  <a:srgbClr val="4F81BD">
                    <a:lumMod val="20000"/>
                    <a:lumOff val="80000"/>
                  </a:srgbClr>
                </a:solidFill>
              </a:rPr>
              <a:t>2.1.   Nacional</a:t>
            </a:r>
          </a:p>
          <a:p>
            <a:pPr marL="1249363" lvl="3" defTabSz="765170">
              <a:defRPr/>
            </a:pPr>
            <a:r>
              <a:rPr lang="es-EC" sz="2400" b="1" dirty="0" smtClean="0">
                <a:solidFill>
                  <a:srgbClr val="1F497D"/>
                </a:solidFill>
              </a:rPr>
              <a:t>2.2.   Urbano</a:t>
            </a:r>
          </a:p>
          <a:p>
            <a:pPr marL="1249363" lvl="3" defTabSz="765170">
              <a:defRPr/>
            </a:pPr>
            <a:r>
              <a:rPr lang="es-EC" sz="2400" dirty="0" smtClean="0">
                <a:solidFill>
                  <a:srgbClr val="4F81BD">
                    <a:lumMod val="20000"/>
                    <a:lumOff val="80000"/>
                  </a:srgbClr>
                </a:solidFill>
              </a:rPr>
              <a:t>2.3.   Rural</a:t>
            </a:r>
          </a:p>
          <a:p>
            <a:pPr marL="334963" lvl="1" defTabSz="765170">
              <a:defRPr/>
            </a:pPr>
            <a:endParaRPr lang="es-EC" sz="2400" dirty="0">
              <a:solidFill>
                <a:prstClr val="black"/>
              </a:solidFill>
            </a:endParaRPr>
          </a:p>
        </p:txBody>
      </p:sp>
    </p:spTree>
    <p:extLst>
      <p:ext uri="{BB962C8B-B14F-4D97-AF65-F5344CB8AC3E}">
        <p14:creationId xmlns:p14="http://schemas.microsoft.com/office/powerpoint/2010/main" val="347511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21 Gráfico"/>
          <p:cNvGraphicFramePr/>
          <p:nvPr>
            <p:extLst>
              <p:ext uri="{D42A27DB-BD31-4B8C-83A1-F6EECF244321}">
                <p14:modId xmlns:p14="http://schemas.microsoft.com/office/powerpoint/2010/main" val="789486509"/>
              </p:ext>
            </p:extLst>
          </p:nvPr>
        </p:nvGraphicFramePr>
        <p:xfrm>
          <a:off x="3906515" y="4428232"/>
          <a:ext cx="3744000" cy="306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3" name="22 Gráfico"/>
          <p:cNvGraphicFramePr/>
          <p:nvPr>
            <p:extLst>
              <p:ext uri="{D42A27DB-BD31-4B8C-83A1-F6EECF244321}">
                <p14:modId xmlns:p14="http://schemas.microsoft.com/office/powerpoint/2010/main" val="443946036"/>
              </p:ext>
            </p:extLst>
          </p:nvPr>
        </p:nvGraphicFramePr>
        <p:xfrm>
          <a:off x="522139" y="4500240"/>
          <a:ext cx="3384376" cy="2960365"/>
        </p:xfrm>
        <a:graphic>
          <a:graphicData uri="http://schemas.openxmlformats.org/drawingml/2006/chart">
            <c:chart xmlns:c="http://schemas.openxmlformats.org/drawingml/2006/chart" xmlns:r="http://schemas.openxmlformats.org/officeDocument/2006/relationships" r:id="rId3"/>
          </a:graphicData>
        </a:graphic>
      </p:graphicFrame>
      <p:sp>
        <p:nvSpPr>
          <p:cNvPr id="4" name="3 Rectángulo"/>
          <p:cNvSpPr/>
          <p:nvPr/>
        </p:nvSpPr>
        <p:spPr>
          <a:xfrm>
            <a:off x="522139" y="4068192"/>
            <a:ext cx="10873208" cy="576064"/>
          </a:xfrm>
          <a:prstGeom prst="rect">
            <a:avLst/>
          </a:prstGeom>
          <a:solidFill>
            <a:srgbClr val="005BA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endParaRPr>
          </a:p>
        </p:txBody>
      </p:sp>
      <p:sp>
        <p:nvSpPr>
          <p:cNvPr id="5" name="4 Rectángulo"/>
          <p:cNvSpPr/>
          <p:nvPr/>
        </p:nvSpPr>
        <p:spPr>
          <a:xfrm>
            <a:off x="522139" y="4068192"/>
            <a:ext cx="10873208" cy="3384376"/>
          </a:xfrm>
          <a:prstGeom prst="rect">
            <a:avLst/>
          </a:prstGeom>
          <a:noFill/>
          <a:ln>
            <a:solidFill>
              <a:srgbClr val="005B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C" sz="2000" dirty="0">
              <a:solidFill>
                <a:prstClr val="black"/>
              </a:solidFill>
            </a:endParaRPr>
          </a:p>
        </p:txBody>
      </p:sp>
      <p:cxnSp>
        <p:nvCxnSpPr>
          <p:cNvPr id="6" name="5 Conector recto"/>
          <p:cNvCxnSpPr/>
          <p:nvPr/>
        </p:nvCxnSpPr>
        <p:spPr>
          <a:xfrm>
            <a:off x="3906515" y="4068192"/>
            <a:ext cx="0" cy="3420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6 Conector recto"/>
          <p:cNvCxnSpPr/>
          <p:nvPr/>
        </p:nvCxnSpPr>
        <p:spPr>
          <a:xfrm>
            <a:off x="7650931" y="4068192"/>
            <a:ext cx="0" cy="3384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7 CuadroTexto"/>
          <p:cNvSpPr txBox="1"/>
          <p:nvPr/>
        </p:nvSpPr>
        <p:spPr>
          <a:xfrm>
            <a:off x="594147" y="4068192"/>
            <a:ext cx="3240360" cy="646331"/>
          </a:xfrm>
          <a:prstGeom prst="rect">
            <a:avLst/>
          </a:prstGeom>
          <a:noFill/>
        </p:spPr>
        <p:txBody>
          <a:bodyPr wrap="square" rtlCol="0">
            <a:spAutoFit/>
          </a:bodyPr>
          <a:lstStyle/>
          <a:p>
            <a:pPr algn="ctr"/>
            <a:r>
              <a:rPr lang="es-EC" b="1" dirty="0" smtClean="0">
                <a:solidFill>
                  <a:prstClr val="white"/>
                </a:solidFill>
              </a:rPr>
              <a:t>Composición Población Total (dic-17)</a:t>
            </a:r>
            <a:endParaRPr lang="es-EC" b="1" dirty="0">
              <a:solidFill>
                <a:prstClr val="white"/>
              </a:solidFill>
            </a:endParaRPr>
          </a:p>
        </p:txBody>
      </p:sp>
      <p:sp>
        <p:nvSpPr>
          <p:cNvPr id="9" name="8 CuadroTexto"/>
          <p:cNvSpPr txBox="1"/>
          <p:nvPr/>
        </p:nvSpPr>
        <p:spPr>
          <a:xfrm>
            <a:off x="4194547" y="4068192"/>
            <a:ext cx="3240360" cy="646331"/>
          </a:xfrm>
          <a:prstGeom prst="rect">
            <a:avLst/>
          </a:prstGeom>
          <a:noFill/>
        </p:spPr>
        <p:txBody>
          <a:bodyPr wrap="square" rtlCol="0">
            <a:spAutoFit/>
          </a:bodyPr>
          <a:lstStyle/>
          <a:p>
            <a:pPr algn="ctr"/>
            <a:r>
              <a:rPr lang="es-EC" b="1" dirty="0" smtClean="0">
                <a:solidFill>
                  <a:prstClr val="white"/>
                </a:solidFill>
              </a:rPr>
              <a:t>Composición PET</a:t>
            </a:r>
          </a:p>
          <a:p>
            <a:pPr algn="ctr"/>
            <a:r>
              <a:rPr lang="es-EC" b="1" dirty="0" smtClean="0">
                <a:solidFill>
                  <a:prstClr val="white"/>
                </a:solidFill>
              </a:rPr>
              <a:t> (dic-17</a:t>
            </a:r>
            <a:r>
              <a:rPr lang="es-EC" b="1" dirty="0">
                <a:solidFill>
                  <a:prstClr val="white"/>
                </a:solidFill>
              </a:rPr>
              <a:t>)</a:t>
            </a:r>
          </a:p>
        </p:txBody>
      </p:sp>
      <p:sp>
        <p:nvSpPr>
          <p:cNvPr id="10" name="9 CuadroTexto"/>
          <p:cNvSpPr txBox="1"/>
          <p:nvPr/>
        </p:nvSpPr>
        <p:spPr>
          <a:xfrm>
            <a:off x="7650931" y="4068192"/>
            <a:ext cx="3744416" cy="646331"/>
          </a:xfrm>
          <a:prstGeom prst="rect">
            <a:avLst/>
          </a:prstGeom>
          <a:noFill/>
        </p:spPr>
        <p:txBody>
          <a:bodyPr wrap="square" rtlCol="0">
            <a:spAutoFit/>
          </a:bodyPr>
          <a:lstStyle/>
          <a:p>
            <a:pPr algn="ctr"/>
            <a:r>
              <a:rPr lang="es-EC" b="1" dirty="0" smtClean="0">
                <a:solidFill>
                  <a:prstClr val="white"/>
                </a:solidFill>
              </a:rPr>
              <a:t>Composición PEA</a:t>
            </a:r>
          </a:p>
          <a:p>
            <a:pPr algn="ctr"/>
            <a:r>
              <a:rPr lang="es-EC" b="1" dirty="0" smtClean="0">
                <a:solidFill>
                  <a:prstClr val="white"/>
                </a:solidFill>
              </a:rPr>
              <a:t> (dic-17</a:t>
            </a:r>
            <a:r>
              <a:rPr lang="es-EC" b="1" dirty="0">
                <a:solidFill>
                  <a:prstClr val="white"/>
                </a:solidFill>
              </a:rPr>
              <a:t>)</a:t>
            </a:r>
          </a:p>
        </p:txBody>
      </p:sp>
      <p:sp>
        <p:nvSpPr>
          <p:cNvPr id="11" name="1 CuadroTexto"/>
          <p:cNvSpPr txBox="1">
            <a:spLocks noChangeArrowheads="1"/>
          </p:cNvSpPr>
          <p:nvPr/>
        </p:nvSpPr>
        <p:spPr bwMode="auto">
          <a:xfrm>
            <a:off x="1386235" y="1115864"/>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Composición de la población: </a:t>
            </a:r>
            <a:r>
              <a:rPr lang="es-EC" sz="3200" dirty="0" smtClean="0">
                <a:solidFill>
                  <a:prstClr val="white">
                    <a:lumMod val="50000"/>
                  </a:prstClr>
                </a:solidFill>
                <a:latin typeface="Arial Rounded MT Bold" pitchFamily="34" charset="0"/>
                <a:cs typeface="Arial" pitchFamily="34" charset="0"/>
              </a:rPr>
              <a:t>Total urbano</a:t>
            </a:r>
          </a:p>
        </p:txBody>
      </p:sp>
      <p:sp>
        <p:nvSpPr>
          <p:cNvPr id="12" name="Rectangle 3"/>
          <p:cNvSpPr>
            <a:spLocks noChangeArrowheads="1"/>
          </p:cNvSpPr>
          <p:nvPr/>
        </p:nvSpPr>
        <p:spPr bwMode="auto">
          <a:xfrm>
            <a:off x="378123" y="2172027"/>
            <a:ext cx="10513168" cy="14927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s-ES" sz="2200" dirty="0" smtClean="0">
                <a:solidFill>
                  <a:prstClr val="black"/>
                </a:solidFill>
                <a:latin typeface="+mn-lt"/>
                <a:ea typeface="Times New Roman" pitchFamily="18" charset="0"/>
                <a:cs typeface="Calibri" pitchFamily="34" charset="0"/>
              </a:rPr>
              <a:t>Durante </a:t>
            </a:r>
            <a:r>
              <a:rPr lang="es-ES" sz="2200" dirty="0" smtClean="0">
                <a:solidFill>
                  <a:prstClr val="black"/>
                </a:solidFill>
                <a:ea typeface="Times New Roman" pitchFamily="18" charset="0"/>
                <a:cs typeface="Calibri" pitchFamily="34" charset="0"/>
              </a:rPr>
              <a:t>diciembre 2017</a:t>
            </a:r>
            <a:r>
              <a:rPr lang="es-ES" sz="2200" dirty="0" smtClean="0">
                <a:solidFill>
                  <a:prstClr val="black"/>
                </a:solidFill>
                <a:latin typeface="+mn-lt"/>
                <a:ea typeface="Times New Roman" pitchFamily="18" charset="0"/>
                <a:cs typeface="Calibri" pitchFamily="34" charset="0"/>
              </a:rPr>
              <a:t>, a nivel urbano se tiene:</a:t>
            </a:r>
          </a:p>
          <a:p>
            <a:pPr lvl="1" algn="just">
              <a:buFont typeface="Arial" pitchFamily="34" charset="0"/>
              <a:buChar char="•"/>
            </a:pPr>
            <a:r>
              <a:rPr lang="es-ES" sz="2200" dirty="0" smtClean="0">
                <a:solidFill>
                  <a:prstClr val="black"/>
                </a:solidFill>
                <a:latin typeface="+mn-lt"/>
                <a:ea typeface="Times New Roman" pitchFamily="18" charset="0"/>
                <a:cs typeface="Calibri" pitchFamily="34" charset="0"/>
              </a:rPr>
              <a:t>De la población total el </a:t>
            </a:r>
            <a:r>
              <a:rPr lang="es-ES" sz="2200" b="1" dirty="0" smtClean="0">
                <a:solidFill>
                  <a:prstClr val="black"/>
                </a:solidFill>
                <a:latin typeface="+mn-lt"/>
                <a:ea typeface="Times New Roman" pitchFamily="18" charset="0"/>
                <a:cs typeface="Calibri" pitchFamily="34" charset="0"/>
              </a:rPr>
              <a:t>72,0% </a:t>
            </a:r>
            <a:r>
              <a:rPr lang="es-ES" sz="2200" dirty="0" smtClean="0">
                <a:solidFill>
                  <a:prstClr val="black"/>
                </a:solidFill>
                <a:latin typeface="+mn-lt"/>
                <a:ea typeface="Times New Roman" pitchFamily="18" charset="0"/>
                <a:cs typeface="Calibri" pitchFamily="34" charset="0"/>
              </a:rPr>
              <a:t>está en edad de trabajar.</a:t>
            </a:r>
          </a:p>
          <a:p>
            <a:pPr lvl="1" algn="just">
              <a:buFont typeface="Arial" pitchFamily="34" charset="0"/>
              <a:buChar char="•"/>
            </a:pPr>
            <a:r>
              <a:rPr lang="es-ES" sz="2200" dirty="0" smtClean="0">
                <a:solidFill>
                  <a:prstClr val="black"/>
                </a:solidFill>
                <a:latin typeface="+mn-lt"/>
                <a:ea typeface="Times New Roman" pitchFamily="18" charset="0"/>
                <a:cs typeface="Calibri" pitchFamily="34" charset="0"/>
              </a:rPr>
              <a:t>El </a:t>
            </a:r>
            <a:r>
              <a:rPr lang="es-ES" sz="2200" b="1" dirty="0" smtClean="0">
                <a:solidFill>
                  <a:prstClr val="black"/>
                </a:solidFill>
                <a:latin typeface="+mn-lt"/>
                <a:ea typeface="Times New Roman" pitchFamily="18" charset="0"/>
                <a:cs typeface="Calibri" pitchFamily="34" charset="0"/>
              </a:rPr>
              <a:t>65,9% </a:t>
            </a:r>
            <a:r>
              <a:rPr lang="es-ES" sz="2200" dirty="0" smtClean="0">
                <a:solidFill>
                  <a:prstClr val="black"/>
                </a:solidFill>
                <a:latin typeface="+mn-lt"/>
                <a:ea typeface="Times New Roman" pitchFamily="18" charset="0"/>
                <a:cs typeface="Calibri" pitchFamily="34" charset="0"/>
              </a:rPr>
              <a:t>de la población en edad de trabajar se encuentra económicamente activa.</a:t>
            </a:r>
          </a:p>
          <a:p>
            <a:pPr lvl="1" algn="just">
              <a:buFont typeface="Arial" pitchFamily="34" charset="0"/>
              <a:buChar char="•"/>
            </a:pPr>
            <a:r>
              <a:rPr lang="es-ES" sz="2200" dirty="0" smtClean="0">
                <a:solidFill>
                  <a:prstClr val="black"/>
                </a:solidFill>
                <a:latin typeface="+mn-lt"/>
                <a:ea typeface="Times New Roman" pitchFamily="18" charset="0"/>
                <a:cs typeface="Calibri" pitchFamily="34" charset="0"/>
              </a:rPr>
              <a:t>De la población económicamente activa, </a:t>
            </a:r>
            <a:r>
              <a:rPr lang="es-ES" sz="2200" smtClean="0">
                <a:solidFill>
                  <a:prstClr val="black"/>
                </a:solidFill>
                <a:latin typeface="+mn-lt"/>
                <a:ea typeface="Times New Roman" pitchFamily="18" charset="0"/>
                <a:cs typeface="Calibri" pitchFamily="34" charset="0"/>
              </a:rPr>
              <a:t>el </a:t>
            </a:r>
            <a:r>
              <a:rPr lang="es-ES" sz="2200" b="1" smtClean="0">
                <a:solidFill>
                  <a:prstClr val="black"/>
                </a:solidFill>
                <a:latin typeface="+mn-lt"/>
                <a:ea typeface="Times New Roman" pitchFamily="18" charset="0"/>
                <a:cs typeface="Calibri" pitchFamily="34" charset="0"/>
              </a:rPr>
              <a:t>94,2%</a:t>
            </a:r>
            <a:r>
              <a:rPr lang="es-ES" sz="2200" smtClean="0">
                <a:solidFill>
                  <a:prstClr val="black"/>
                </a:solidFill>
                <a:latin typeface="+mn-lt"/>
                <a:ea typeface="Times New Roman" pitchFamily="18" charset="0"/>
                <a:cs typeface="Calibri" pitchFamily="34" charset="0"/>
              </a:rPr>
              <a:t> </a:t>
            </a:r>
            <a:r>
              <a:rPr lang="es-ES" sz="2200" dirty="0" smtClean="0">
                <a:solidFill>
                  <a:prstClr val="black"/>
                </a:solidFill>
                <a:latin typeface="+mn-lt"/>
                <a:ea typeface="Times New Roman" pitchFamily="18" charset="0"/>
                <a:cs typeface="Calibri" pitchFamily="34" charset="0"/>
              </a:rPr>
              <a:t>tienen empleo*.	</a:t>
            </a:r>
            <a:endParaRPr lang="es-ES" sz="2200" dirty="0" smtClean="0">
              <a:solidFill>
                <a:prstClr val="black"/>
              </a:solidFill>
              <a:latin typeface="+mn-lt"/>
              <a:cs typeface="Arial" pitchFamily="34" charset="0"/>
            </a:endParaRPr>
          </a:p>
        </p:txBody>
      </p:sp>
      <p:sp>
        <p:nvSpPr>
          <p:cNvPr id="13" name="21 CuadroTexto"/>
          <p:cNvSpPr txBox="1"/>
          <p:nvPr/>
        </p:nvSpPr>
        <p:spPr>
          <a:xfrm>
            <a:off x="522139" y="7524576"/>
            <a:ext cx="10873208" cy="353943"/>
          </a:xfrm>
          <a:prstGeom prst="rect">
            <a:avLst/>
          </a:prstGeom>
          <a:noFill/>
        </p:spPr>
        <p:txBody>
          <a:bodyPr wrap="square" rtlCol="0">
            <a:spAutoFit/>
          </a:bodyPr>
          <a:lstStyle/>
          <a:p>
            <a:r>
              <a:rPr lang="es-EC" sz="1700" dirty="0" smtClean="0">
                <a:solidFill>
                  <a:prstClr val="black"/>
                </a:solidFill>
              </a:rPr>
              <a:t>PET= Población en edad de trabajar, PEA= Población económicamente activa, PEI= Población económicamente inactiva.</a:t>
            </a:r>
            <a:endParaRPr lang="es-EC" sz="1700" dirty="0">
              <a:solidFill>
                <a:prstClr val="black"/>
              </a:solidFill>
            </a:endParaRPr>
          </a:p>
        </p:txBody>
      </p:sp>
      <p:graphicFrame>
        <p:nvGraphicFramePr>
          <p:cNvPr id="21" name="20 Gráfico"/>
          <p:cNvGraphicFramePr/>
          <p:nvPr>
            <p:extLst>
              <p:ext uri="{D42A27DB-BD31-4B8C-83A1-F6EECF244321}">
                <p14:modId xmlns:p14="http://schemas.microsoft.com/office/powerpoint/2010/main" val="1175884245"/>
              </p:ext>
            </p:extLst>
          </p:nvPr>
        </p:nvGraphicFramePr>
        <p:xfrm>
          <a:off x="7650931" y="4572248"/>
          <a:ext cx="3826800" cy="2829600"/>
        </p:xfrm>
        <a:graphic>
          <a:graphicData uri="http://schemas.openxmlformats.org/drawingml/2006/chart">
            <c:chart xmlns:c="http://schemas.openxmlformats.org/drawingml/2006/chart" xmlns:r="http://schemas.openxmlformats.org/officeDocument/2006/relationships" r:id="rId4"/>
          </a:graphicData>
        </a:graphic>
      </p:graphicFrame>
      <p:sp>
        <p:nvSpPr>
          <p:cNvPr id="15" name="Rectángulo 14"/>
          <p:cNvSpPr/>
          <p:nvPr/>
        </p:nvSpPr>
        <p:spPr>
          <a:xfrm>
            <a:off x="461316" y="7895649"/>
            <a:ext cx="7621663" cy="276999"/>
          </a:xfrm>
          <a:prstGeom prst="rect">
            <a:avLst/>
          </a:prstGeom>
        </p:spPr>
        <p:txBody>
          <a:bodyPr wrap="square">
            <a:spAutoFit/>
          </a:bodyPr>
          <a:lstStyle/>
          <a:p>
            <a:r>
              <a:rPr lang="es-EC" sz="1200" b="1" dirty="0">
                <a:solidFill>
                  <a:prstClr val="black"/>
                </a:solidFill>
              </a:rPr>
              <a:t>*</a:t>
            </a:r>
            <a:r>
              <a:rPr lang="es-EC" sz="1200" dirty="0">
                <a:solidFill>
                  <a:prstClr val="black"/>
                </a:solidFill>
              </a:rPr>
              <a:t>La categoría de empleo incluye a los asalariados e independientes</a:t>
            </a:r>
            <a:endParaRPr lang="es-EC" sz="1200" dirty="0"/>
          </a:p>
        </p:txBody>
      </p:sp>
    </p:spTree>
    <p:extLst>
      <p:ext uri="{BB962C8B-B14F-4D97-AF65-F5344CB8AC3E}">
        <p14:creationId xmlns:p14="http://schemas.microsoft.com/office/powerpoint/2010/main" val="4245849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CuadroTexto"/>
          <p:cNvSpPr txBox="1">
            <a:spLocks noChangeArrowheads="1"/>
          </p:cNvSpPr>
          <p:nvPr/>
        </p:nvSpPr>
        <p:spPr bwMode="auto">
          <a:xfrm>
            <a:off x="1638402" y="1115865"/>
            <a:ext cx="9308311" cy="581720"/>
          </a:xfrm>
          <a:prstGeom prst="rect">
            <a:avLst/>
          </a:prstGeom>
          <a:noFill/>
          <a:ln w="9525">
            <a:noFill/>
            <a:miter lim="800000"/>
            <a:headEnd/>
            <a:tailEnd/>
          </a:ln>
        </p:spPr>
        <p:txBody>
          <a:bodyPr wrap="square" lIns="88412" tIns="44207" rIns="88412" bIns="44207">
            <a:spAutoFit/>
          </a:bodyPr>
          <a:lstStyle/>
          <a:p>
            <a:pPr algn="r"/>
            <a:r>
              <a:rPr lang="es-EC" sz="3139" dirty="0">
                <a:latin typeface="Arial Rounded MT Bold" pitchFamily="34" charset="0"/>
                <a:cs typeface="Arial" pitchFamily="34" charset="0"/>
              </a:rPr>
              <a:t>Composición de la población: </a:t>
            </a:r>
            <a:r>
              <a:rPr lang="es-EC" sz="3200" dirty="0">
                <a:solidFill>
                  <a:prstClr val="white">
                    <a:lumMod val="50000"/>
                  </a:prstClr>
                </a:solidFill>
                <a:latin typeface="Arial Rounded MT Bold" pitchFamily="34" charset="0"/>
                <a:cs typeface="Arial" pitchFamily="34" charset="0"/>
              </a:rPr>
              <a:t>Total urbano </a:t>
            </a:r>
          </a:p>
        </p:txBody>
      </p:sp>
      <p:sp>
        <p:nvSpPr>
          <p:cNvPr id="10" name="Rectangle 3"/>
          <p:cNvSpPr>
            <a:spLocks noChangeArrowheads="1"/>
          </p:cNvSpPr>
          <p:nvPr/>
        </p:nvSpPr>
        <p:spPr bwMode="auto">
          <a:xfrm>
            <a:off x="687231" y="1883640"/>
            <a:ext cx="10191119" cy="1443494"/>
          </a:xfrm>
          <a:prstGeom prst="rect">
            <a:avLst/>
          </a:prstGeom>
          <a:noFill/>
          <a:ln w="9525">
            <a:noFill/>
            <a:miter lim="800000"/>
            <a:headEnd/>
            <a:tailEnd/>
          </a:ln>
          <a:effectLst/>
        </p:spPr>
        <p:txBody>
          <a:bodyPr vert="horz" wrap="square" lIns="88412" tIns="44207" rIns="88412" bIns="44207" numCol="1" anchor="ctr" anchorCtr="0" compatLnSpc="1">
            <a:prstTxWarp prst="textNoShape">
              <a:avLst/>
            </a:prstTxWarp>
            <a:spAutoFit/>
          </a:bodyPr>
          <a:lstStyle/>
          <a:p>
            <a:pPr algn="just"/>
            <a:r>
              <a:rPr lang="es-ES" sz="2200" dirty="0">
                <a:solidFill>
                  <a:prstClr val="black"/>
                </a:solidFill>
                <a:latin typeface="+mn-lt"/>
                <a:ea typeface="Times New Roman" pitchFamily="18" charset="0"/>
                <a:cs typeface="Calibri" pitchFamily="34" charset="0"/>
              </a:rPr>
              <a:t>En el trimestre de </a:t>
            </a:r>
            <a:r>
              <a:rPr lang="es-ES" sz="2200" dirty="0" smtClean="0">
                <a:solidFill>
                  <a:prstClr val="black"/>
                </a:solidFill>
                <a:ea typeface="Times New Roman" pitchFamily="18" charset="0"/>
                <a:cs typeface="Calibri" pitchFamily="34" charset="0"/>
              </a:rPr>
              <a:t>diciembre 2017 </a:t>
            </a:r>
            <a:r>
              <a:rPr lang="es-ES" sz="2200" dirty="0" smtClean="0">
                <a:solidFill>
                  <a:prstClr val="black"/>
                </a:solidFill>
                <a:latin typeface="+mn-lt"/>
                <a:ea typeface="Times New Roman" pitchFamily="18" charset="0"/>
                <a:cs typeface="Calibri" pitchFamily="34" charset="0"/>
              </a:rPr>
              <a:t>a </a:t>
            </a:r>
            <a:r>
              <a:rPr lang="es-ES" sz="2200" dirty="0">
                <a:solidFill>
                  <a:prstClr val="black"/>
                </a:solidFill>
                <a:latin typeface="+mn-lt"/>
                <a:ea typeface="Times New Roman" pitchFamily="18" charset="0"/>
                <a:cs typeface="Calibri" pitchFamily="34" charset="0"/>
              </a:rPr>
              <a:t>nivel urbano:</a:t>
            </a:r>
          </a:p>
          <a:p>
            <a:pPr lvl="1" algn="just">
              <a:buFont typeface="Arial" pitchFamily="34" charset="0"/>
              <a:buChar char="•"/>
            </a:pPr>
            <a:r>
              <a:rPr lang="es-ES" sz="2200" dirty="0">
                <a:solidFill>
                  <a:prstClr val="black"/>
                </a:solidFill>
                <a:latin typeface="+mn-lt"/>
                <a:ea typeface="Times New Roman" pitchFamily="18" charset="0"/>
                <a:cs typeface="Calibri" pitchFamily="34" charset="0"/>
              </a:rPr>
              <a:t>La población en edad de trabajar (PET) es de </a:t>
            </a:r>
            <a:r>
              <a:rPr lang="es-ES" sz="2200" b="1" dirty="0" smtClean="0">
                <a:solidFill>
                  <a:prstClr val="black"/>
                </a:solidFill>
                <a:latin typeface="+mn-lt"/>
                <a:ea typeface="Times New Roman" pitchFamily="18" charset="0"/>
                <a:cs typeface="Calibri" pitchFamily="34" charset="0"/>
              </a:rPr>
              <a:t>8,3</a:t>
            </a:r>
            <a:r>
              <a:rPr lang="es-ES" sz="2200" dirty="0" smtClean="0">
                <a:solidFill>
                  <a:prstClr val="black"/>
                </a:solidFill>
                <a:latin typeface="+mn-lt"/>
                <a:ea typeface="Times New Roman" pitchFamily="18" charset="0"/>
                <a:cs typeface="Calibri" pitchFamily="34" charset="0"/>
              </a:rPr>
              <a:t> </a:t>
            </a:r>
            <a:r>
              <a:rPr lang="es-ES" sz="2200" dirty="0">
                <a:solidFill>
                  <a:prstClr val="black"/>
                </a:solidFill>
                <a:latin typeface="+mn-lt"/>
                <a:ea typeface="Times New Roman" pitchFamily="18" charset="0"/>
                <a:cs typeface="Calibri" pitchFamily="34" charset="0"/>
              </a:rPr>
              <a:t>millones de personas. </a:t>
            </a:r>
          </a:p>
          <a:p>
            <a:pPr lvl="1" algn="just">
              <a:buFont typeface="Arial" pitchFamily="34" charset="0"/>
              <a:buChar char="•"/>
            </a:pPr>
            <a:r>
              <a:rPr lang="es-ES" sz="2200" dirty="0">
                <a:solidFill>
                  <a:prstClr val="black"/>
                </a:solidFill>
                <a:latin typeface="+mn-lt"/>
                <a:ea typeface="Times New Roman" pitchFamily="18" charset="0"/>
                <a:cs typeface="Calibri" pitchFamily="34" charset="0"/>
              </a:rPr>
              <a:t>La población económicamente activa (PEA) es de </a:t>
            </a:r>
            <a:r>
              <a:rPr lang="es-ES" sz="2200" b="1" dirty="0" smtClean="0">
                <a:solidFill>
                  <a:prstClr val="black"/>
                </a:solidFill>
                <a:latin typeface="+mn-lt"/>
                <a:ea typeface="Times New Roman" pitchFamily="18" charset="0"/>
                <a:cs typeface="Calibri" pitchFamily="34" charset="0"/>
              </a:rPr>
              <a:t>5,5 </a:t>
            </a:r>
            <a:r>
              <a:rPr lang="es-ES" sz="2200" dirty="0" smtClean="0">
                <a:solidFill>
                  <a:prstClr val="black"/>
                </a:solidFill>
                <a:latin typeface="+mn-lt"/>
                <a:ea typeface="Times New Roman" pitchFamily="18" charset="0"/>
                <a:cs typeface="Calibri" pitchFamily="34" charset="0"/>
              </a:rPr>
              <a:t>millones </a:t>
            </a:r>
            <a:r>
              <a:rPr lang="es-ES" sz="2200" dirty="0">
                <a:solidFill>
                  <a:prstClr val="black"/>
                </a:solidFill>
                <a:latin typeface="+mn-lt"/>
                <a:ea typeface="Times New Roman" pitchFamily="18" charset="0"/>
                <a:cs typeface="Calibri" pitchFamily="34" charset="0"/>
              </a:rPr>
              <a:t>de personas</a:t>
            </a:r>
            <a:endParaRPr lang="es-ES" sz="2200" dirty="0">
              <a:solidFill>
                <a:prstClr val="black"/>
              </a:solidFill>
              <a:latin typeface="+mn-lt"/>
              <a:cs typeface="Arial" pitchFamily="34" charset="0"/>
            </a:endParaRPr>
          </a:p>
          <a:p>
            <a:pPr lvl="1" algn="just">
              <a:buFont typeface="Arial" pitchFamily="34" charset="0"/>
              <a:buChar char="•"/>
            </a:pPr>
            <a:r>
              <a:rPr lang="es-ES" sz="2200" dirty="0">
                <a:solidFill>
                  <a:prstClr val="black"/>
                </a:solidFill>
                <a:latin typeface="+mn-lt"/>
                <a:ea typeface="Times New Roman" pitchFamily="18" charset="0"/>
                <a:cs typeface="Arial" pitchFamily="34" charset="0"/>
              </a:rPr>
              <a:t>La población económicamente inactiva (PEI) es de </a:t>
            </a:r>
            <a:r>
              <a:rPr lang="es-ES" sz="2200" b="1" dirty="0" smtClean="0">
                <a:solidFill>
                  <a:prstClr val="black"/>
                </a:solidFill>
                <a:latin typeface="+mn-lt"/>
                <a:ea typeface="Times New Roman" pitchFamily="18" charset="0"/>
                <a:cs typeface="Arial" pitchFamily="34" charset="0"/>
              </a:rPr>
              <a:t>2,9</a:t>
            </a:r>
            <a:r>
              <a:rPr lang="es-ES" sz="2200" dirty="0" smtClean="0">
                <a:solidFill>
                  <a:prstClr val="black"/>
                </a:solidFill>
                <a:latin typeface="+mn-lt"/>
                <a:ea typeface="Times New Roman" pitchFamily="18" charset="0"/>
                <a:cs typeface="Arial" pitchFamily="34" charset="0"/>
              </a:rPr>
              <a:t> </a:t>
            </a:r>
            <a:r>
              <a:rPr lang="es-ES" sz="2200" dirty="0">
                <a:solidFill>
                  <a:prstClr val="black"/>
                </a:solidFill>
                <a:latin typeface="+mn-lt"/>
                <a:ea typeface="Times New Roman" pitchFamily="18" charset="0"/>
                <a:cs typeface="Arial" pitchFamily="34" charset="0"/>
              </a:rPr>
              <a:t>millones de personas.</a:t>
            </a:r>
            <a:endParaRPr lang="es-ES" sz="2200" dirty="0">
              <a:solidFill>
                <a:prstClr val="black"/>
              </a:solidFill>
              <a:latin typeface="+mn-lt"/>
              <a:ea typeface="Times New Roman" pitchFamily="18" charset="0"/>
              <a:cs typeface="Calibri" pitchFamily="34" charset="0"/>
            </a:endParaRPr>
          </a:p>
        </p:txBody>
      </p:sp>
      <p:sp>
        <p:nvSpPr>
          <p:cNvPr id="7" name="20 CuadroTexto"/>
          <p:cNvSpPr txBox="1">
            <a:spLocks noChangeArrowheads="1"/>
          </p:cNvSpPr>
          <p:nvPr/>
        </p:nvSpPr>
        <p:spPr bwMode="auto">
          <a:xfrm>
            <a:off x="415467" y="7147113"/>
            <a:ext cx="10802587" cy="111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412" tIns="44207" rIns="88412" bIns="44207">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lgn="just" eaLnBrk="1" hangingPunct="1"/>
            <a:r>
              <a:rPr lang="es-EC" sz="1328" b="1" dirty="0">
                <a:solidFill>
                  <a:prstClr val="black">
                    <a:lumMod val="85000"/>
                    <a:lumOff val="15000"/>
                  </a:prstClr>
                </a:solidFill>
              </a:rPr>
              <a:t>Nota: </a:t>
            </a:r>
            <a:r>
              <a:rPr lang="es-EC" sz="1328" dirty="0">
                <a:solidFill>
                  <a:prstClr val="black">
                    <a:lumMod val="85000"/>
                    <a:lumOff val="15000"/>
                  </a:prstClr>
                </a:solidFill>
              </a:rPr>
              <a:t>En el contexto de cambio del marco maestro de muestreo de las encuestas de hogares,</a:t>
            </a:r>
            <a:r>
              <a:rPr lang="es-EC" sz="1328" b="1" dirty="0">
                <a:solidFill>
                  <a:prstClr val="black">
                    <a:lumMod val="85000"/>
                    <a:lumOff val="15000"/>
                  </a:prstClr>
                </a:solidFill>
              </a:rPr>
              <a:t> </a:t>
            </a:r>
            <a:r>
              <a:rPr lang="es-EC" sz="1328" dirty="0">
                <a:solidFill>
                  <a:prstClr val="black">
                    <a:lumMod val="85000"/>
                    <a:lumOff val="15000"/>
                  </a:prstClr>
                </a:solidFill>
              </a:rPr>
              <a:t>desde diciembre 2013 se incluye estimaciones de población a partir de las proyecciones de población 2010. Los cambios en tendencias de crecimiento poblacional  entre diciembre 2013 y anteriores períodos responden a la inclusión de este ajuste de población. Antes de diciembre del 2013 se utilizaba para ponderar la población el ejercicio de proyecciones de población en base al Censo de Población 2001. Este procedimiento no afecta las estimaciones de los diferentes indicadores calculados del mercado laboral presentados en este documento, ni sus series históricas.</a:t>
            </a:r>
          </a:p>
        </p:txBody>
      </p:sp>
      <p:graphicFrame>
        <p:nvGraphicFramePr>
          <p:cNvPr id="3" name="2 Tabla"/>
          <p:cNvGraphicFramePr>
            <a:graphicFrameLocks noGrp="1"/>
          </p:cNvGraphicFramePr>
          <p:nvPr>
            <p:extLst>
              <p:ext uri="{D42A27DB-BD31-4B8C-83A1-F6EECF244321}">
                <p14:modId xmlns:p14="http://schemas.microsoft.com/office/powerpoint/2010/main" val="1868398939"/>
              </p:ext>
            </p:extLst>
          </p:nvPr>
        </p:nvGraphicFramePr>
        <p:xfrm>
          <a:off x="306115" y="3564136"/>
          <a:ext cx="11135212" cy="3368106"/>
        </p:xfrm>
        <a:graphic>
          <a:graphicData uri="http://schemas.openxmlformats.org/drawingml/2006/table">
            <a:tbl>
              <a:tblPr/>
              <a:tblGrid>
                <a:gridCol w="1924102"/>
                <a:gridCol w="614074"/>
                <a:gridCol w="614074"/>
                <a:gridCol w="614074"/>
                <a:gridCol w="614074"/>
                <a:gridCol w="614074"/>
                <a:gridCol w="614074"/>
                <a:gridCol w="614074"/>
                <a:gridCol w="614074"/>
                <a:gridCol w="614074"/>
                <a:gridCol w="614074"/>
                <a:gridCol w="614074"/>
                <a:gridCol w="614074"/>
                <a:gridCol w="614074"/>
                <a:gridCol w="614074"/>
                <a:gridCol w="614074"/>
              </a:tblGrid>
              <a:tr h="288032">
                <a:tc>
                  <a:txBody>
                    <a:bodyPr/>
                    <a:lstStyle/>
                    <a:p>
                      <a:pPr algn="l" rtl="0" fontAlgn="ctr"/>
                      <a:r>
                        <a:rPr lang="es-EC" sz="1100" b="0" i="0" u="none" strike="noStrike" dirty="0">
                          <a:solidFill>
                            <a:srgbClr val="000000"/>
                          </a:solidFill>
                          <a:effectLst/>
                          <a:latin typeface="Calibri Light" panose="020F0302020204030204" pitchFamily="34" charset="0"/>
                        </a:rPr>
                        <a:t> </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rtl="0" fontAlgn="ctr"/>
                      <a:r>
                        <a:rPr lang="es-EC" sz="1000" b="1" i="0" u="none" strike="noStrike" kern="1200" dirty="0" smtClean="0">
                          <a:solidFill>
                            <a:srgbClr val="FFFFFF"/>
                          </a:solidFill>
                          <a:effectLst/>
                          <a:latin typeface="Calibri Light" panose="020F0302020204030204" pitchFamily="34" charset="0"/>
                          <a:ea typeface="+mn-ea"/>
                          <a:cs typeface="+mn-cs"/>
                        </a:rPr>
                        <a:t>dic-09</a:t>
                      </a:r>
                      <a:endParaRPr lang="es-EC" sz="1000" b="1" i="0" u="none" strike="noStrike" kern="1200" dirty="0">
                        <a:solidFill>
                          <a:srgbClr val="FFFFFF"/>
                        </a:solidFill>
                        <a:effectLst/>
                        <a:latin typeface="Calibri Light" panose="020F0302020204030204" pitchFamily="34" charset="0"/>
                        <a:ea typeface="+mn-ea"/>
                        <a:cs typeface="+mn-cs"/>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algn="ctr" rtl="0" fontAlgn="ctr"/>
                      <a:r>
                        <a:rPr lang="es-EC" sz="1000" b="1" i="0" u="none" strike="noStrike" kern="1200" dirty="0">
                          <a:solidFill>
                            <a:srgbClr val="FFFFFF"/>
                          </a:solidFill>
                          <a:effectLst/>
                          <a:latin typeface="Calibri Light" panose="020F0302020204030204" pitchFamily="34" charset="0"/>
                          <a:ea typeface="+mn-ea"/>
                          <a:cs typeface="+mn-cs"/>
                        </a:rPr>
                        <a:t>dic-10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algn="ctr" rtl="0" fontAlgn="ctr"/>
                      <a:r>
                        <a:rPr lang="es-EC" sz="1000" b="1" i="0" u="none" strike="noStrike" dirty="0">
                          <a:solidFill>
                            <a:srgbClr val="FFFFFF"/>
                          </a:solidFill>
                          <a:effectLst/>
                          <a:latin typeface="Calibri Light" panose="020F0302020204030204" pitchFamily="34" charset="0"/>
                        </a:rPr>
                        <a:t>dic-11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algn="ctr" rtl="0" fontAlgn="ctr"/>
                      <a:r>
                        <a:rPr lang="es-EC" sz="1000" b="1" i="0" u="none" strike="noStrike">
                          <a:solidFill>
                            <a:srgbClr val="FFFFFF"/>
                          </a:solidFill>
                          <a:effectLst/>
                          <a:latin typeface="Calibri Light" panose="020F0302020204030204" pitchFamily="34" charset="0"/>
                        </a:rPr>
                        <a:t>dic-12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algn="ctr" rtl="0" fontAlgn="ctr"/>
                      <a:r>
                        <a:rPr lang="es-EC" sz="1000" b="1" i="0" u="none" strike="noStrike">
                          <a:solidFill>
                            <a:srgbClr val="FFFFFF"/>
                          </a:solidFill>
                          <a:effectLst/>
                          <a:latin typeface="Calibri Light" panose="020F0302020204030204" pitchFamily="34" charset="0"/>
                        </a:rPr>
                        <a:t>dic-13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algn="ctr" rtl="0" fontAlgn="ctr"/>
                      <a:r>
                        <a:rPr lang="es-EC" sz="1000" b="1" i="0" u="none" strike="noStrike" dirty="0">
                          <a:solidFill>
                            <a:srgbClr val="FFFFFF"/>
                          </a:solidFill>
                          <a:effectLst/>
                          <a:latin typeface="Calibri Light" panose="020F0302020204030204" pitchFamily="34" charset="0"/>
                        </a:rPr>
                        <a:t>dic-14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marL="0" algn="ctr" defTabSz="570906" rtl="0" eaLnBrk="1" fontAlgn="ctr" latinLnBrk="0" hangingPunct="1"/>
                      <a:r>
                        <a:rPr lang="es-EC" sz="1050" b="1" i="0" u="none" strike="noStrike" kern="1200" dirty="0">
                          <a:solidFill>
                            <a:srgbClr val="FFFFFF"/>
                          </a:solidFill>
                          <a:effectLst/>
                          <a:latin typeface="Calibri Light" panose="020F0302020204030204" pitchFamily="34" charset="0"/>
                          <a:ea typeface="+mn-ea"/>
                          <a:cs typeface="+mn-cs"/>
                        </a:rPr>
                        <a:t>dic-15</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marL="0" algn="ctr" defTabSz="570906" rtl="0" eaLnBrk="1" fontAlgn="ctr" latinLnBrk="0" hangingPunct="1"/>
                      <a:r>
                        <a:rPr lang="es-EC" sz="1050" b="1" i="0" u="none" strike="noStrike" kern="1200" dirty="0">
                          <a:solidFill>
                            <a:srgbClr val="FFFFFF"/>
                          </a:solidFill>
                          <a:effectLst/>
                          <a:latin typeface="Calibri Light" panose="020F0302020204030204" pitchFamily="34" charset="0"/>
                          <a:ea typeface="+mn-ea"/>
                          <a:cs typeface="+mn-cs"/>
                        </a:rPr>
                        <a:t>mar-16</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marL="0" algn="ctr" defTabSz="570906" rtl="0" eaLnBrk="1" fontAlgn="ctr" latinLnBrk="0" hangingPunct="1"/>
                      <a:r>
                        <a:rPr lang="es-EC" sz="1050" b="1" i="0" u="none" strike="noStrike" kern="1200" dirty="0" smtClean="0">
                          <a:solidFill>
                            <a:srgbClr val="FFFFFF"/>
                          </a:solidFill>
                          <a:effectLst/>
                          <a:latin typeface="Calibri Light" panose="020F0302020204030204" pitchFamily="34" charset="0"/>
                          <a:ea typeface="+mn-ea"/>
                          <a:cs typeface="+mn-cs"/>
                        </a:rPr>
                        <a:t>jun-16</a:t>
                      </a:r>
                      <a:endParaRPr lang="es-EC" sz="1050" b="1" i="0" u="none" strike="noStrike" kern="1200" dirty="0">
                        <a:solidFill>
                          <a:srgbClr val="FFFFFF"/>
                        </a:solidFill>
                        <a:effectLst/>
                        <a:latin typeface="Calibri Light" panose="020F0302020204030204" pitchFamily="34" charset="0"/>
                        <a:ea typeface="+mn-ea"/>
                        <a:cs typeface="+mn-cs"/>
                      </a:endParaRP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marL="0" algn="ctr" defTabSz="570906" rtl="0" eaLnBrk="1" fontAlgn="ctr" latinLnBrk="0" hangingPunct="1"/>
                      <a:r>
                        <a:rPr lang="es-EC" sz="1050" b="1" i="0" u="none" strike="noStrike" kern="1200" dirty="0" smtClean="0">
                          <a:solidFill>
                            <a:srgbClr val="FFFFFF"/>
                          </a:solidFill>
                          <a:effectLst/>
                          <a:latin typeface="Calibri Light" panose="020F0302020204030204" pitchFamily="34" charset="0"/>
                          <a:ea typeface="+mn-ea"/>
                          <a:cs typeface="+mn-cs"/>
                        </a:rPr>
                        <a:t>sep-16</a:t>
                      </a:r>
                      <a:endParaRPr lang="es-EC" sz="1050" b="1" i="0" u="none" strike="noStrike" kern="1200" dirty="0">
                        <a:solidFill>
                          <a:srgbClr val="FFFFFF"/>
                        </a:solidFill>
                        <a:effectLst/>
                        <a:latin typeface="Calibri Light" panose="020F0302020204030204" pitchFamily="34" charset="0"/>
                        <a:ea typeface="+mn-ea"/>
                        <a:cs typeface="+mn-cs"/>
                      </a:endParaRP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marL="0" algn="ctr" defTabSz="570906" rtl="0" eaLnBrk="1" fontAlgn="ctr" latinLnBrk="0" hangingPunct="1"/>
                      <a:r>
                        <a:rPr lang="es-EC" sz="1050" b="1" i="0" u="none" strike="noStrike" kern="1200" dirty="0" smtClean="0">
                          <a:solidFill>
                            <a:srgbClr val="FFFFFF"/>
                          </a:solidFill>
                          <a:effectLst/>
                          <a:latin typeface="Calibri Light" panose="020F0302020204030204" pitchFamily="34" charset="0"/>
                          <a:ea typeface="+mn-ea"/>
                          <a:cs typeface="+mn-cs"/>
                        </a:rPr>
                        <a:t>dic-16</a:t>
                      </a:r>
                      <a:endParaRPr lang="es-EC" sz="1050" b="1" i="0" u="none" strike="noStrike" kern="1200" dirty="0">
                        <a:solidFill>
                          <a:srgbClr val="FFFFFF"/>
                        </a:solidFill>
                        <a:effectLst/>
                        <a:latin typeface="Calibri Light" panose="020F0302020204030204" pitchFamily="34" charset="0"/>
                        <a:ea typeface="+mn-ea"/>
                        <a:cs typeface="+mn-cs"/>
                      </a:endParaRP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marL="0" algn="ctr" defTabSz="570906" rtl="0" eaLnBrk="1" fontAlgn="ctr" latinLnBrk="0" hangingPunct="1"/>
                      <a:r>
                        <a:rPr lang="es-EC" sz="1050" b="1" i="0" u="none" strike="noStrike" kern="1200" dirty="0" smtClean="0">
                          <a:solidFill>
                            <a:srgbClr val="FFFFFF"/>
                          </a:solidFill>
                          <a:effectLst/>
                          <a:latin typeface="Calibri Light" panose="020F0302020204030204" pitchFamily="34" charset="0"/>
                          <a:ea typeface="+mn-ea"/>
                          <a:cs typeface="+mn-cs"/>
                        </a:rPr>
                        <a:t>mar-17</a:t>
                      </a:r>
                      <a:endParaRPr lang="es-EC" sz="1050" b="1" i="0" u="none" strike="noStrike" kern="1200" dirty="0">
                        <a:solidFill>
                          <a:srgbClr val="FFFFFF"/>
                        </a:solidFill>
                        <a:effectLst/>
                        <a:latin typeface="Calibri Light" panose="020F0302020204030204" pitchFamily="34" charset="0"/>
                        <a:ea typeface="+mn-ea"/>
                        <a:cs typeface="+mn-cs"/>
                      </a:endParaRP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marL="0" algn="ctr" defTabSz="570906" rtl="0" eaLnBrk="1" fontAlgn="ctr" latinLnBrk="0" hangingPunct="1"/>
                      <a:r>
                        <a:rPr lang="es-EC" sz="1050" b="1" i="0" u="none" strike="noStrike" kern="1200" dirty="0" smtClean="0">
                          <a:solidFill>
                            <a:srgbClr val="FFFFFF"/>
                          </a:solidFill>
                          <a:effectLst/>
                          <a:latin typeface="Calibri Light" panose="020F0302020204030204" pitchFamily="34" charset="0"/>
                          <a:ea typeface="+mn-ea"/>
                          <a:cs typeface="+mn-cs"/>
                        </a:rPr>
                        <a:t>jun-17</a:t>
                      </a:r>
                      <a:endParaRPr lang="es-EC" sz="1050" b="1" i="0" u="none" strike="noStrike" kern="1200" dirty="0">
                        <a:solidFill>
                          <a:srgbClr val="FFFFFF"/>
                        </a:solidFill>
                        <a:effectLst/>
                        <a:latin typeface="Calibri Light" panose="020F0302020204030204" pitchFamily="34" charset="0"/>
                        <a:ea typeface="+mn-ea"/>
                        <a:cs typeface="+mn-cs"/>
                      </a:endParaRP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marL="0" algn="ctr" defTabSz="570906" rtl="0" eaLnBrk="1" fontAlgn="ctr" latinLnBrk="0" hangingPunct="1"/>
                      <a:r>
                        <a:rPr lang="es-EC" sz="1050" b="1" i="0" u="none" strike="noStrike" kern="1200" dirty="0" smtClean="0">
                          <a:solidFill>
                            <a:srgbClr val="FFFFFF"/>
                          </a:solidFill>
                          <a:effectLst/>
                          <a:latin typeface="Calibri Light" panose="020F0302020204030204" pitchFamily="34" charset="0"/>
                          <a:ea typeface="+mn-ea"/>
                          <a:cs typeface="+mn-cs"/>
                        </a:rPr>
                        <a:t>sep-17</a:t>
                      </a:r>
                      <a:endParaRPr lang="es-EC" sz="1050" b="1" i="0" u="none" strike="noStrike" kern="1200" dirty="0">
                        <a:solidFill>
                          <a:srgbClr val="FFFFFF"/>
                        </a:solidFill>
                        <a:effectLst/>
                        <a:latin typeface="Calibri Light" panose="020F0302020204030204" pitchFamily="34" charset="0"/>
                        <a:ea typeface="+mn-ea"/>
                        <a:cs typeface="+mn-cs"/>
                      </a:endParaRP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c>
                  <a:txBody>
                    <a:bodyPr/>
                    <a:lstStyle/>
                    <a:p>
                      <a:pPr marL="0" algn="ctr" defTabSz="570906" rtl="0" eaLnBrk="1" fontAlgn="ctr" latinLnBrk="0" hangingPunct="1"/>
                      <a:r>
                        <a:rPr lang="es-EC" sz="1050" b="1" i="0" u="none" strike="noStrike" kern="1200" dirty="0" smtClean="0">
                          <a:solidFill>
                            <a:srgbClr val="FFFFFF"/>
                          </a:solidFill>
                          <a:effectLst/>
                          <a:latin typeface="Calibri Light" panose="020F0302020204030204" pitchFamily="34" charset="0"/>
                          <a:ea typeface="+mn-ea"/>
                          <a:cs typeface="+mn-cs"/>
                        </a:rPr>
                        <a:t>dic-17</a:t>
                      </a:r>
                      <a:endParaRPr lang="es-EC" sz="1050" b="1" i="0" u="none" strike="noStrike" kern="1200" dirty="0">
                        <a:solidFill>
                          <a:srgbClr val="FFFFFF"/>
                        </a:solidFill>
                        <a:effectLst/>
                        <a:latin typeface="Calibri Light" panose="020F0302020204030204" pitchFamily="34" charset="0"/>
                        <a:ea typeface="+mn-ea"/>
                        <a:cs typeface="+mn-cs"/>
                      </a:endParaRP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F497D"/>
                    </a:solidFill>
                  </a:tcPr>
                </a:tc>
              </a:tr>
              <a:tr h="307329">
                <a:tc>
                  <a:txBody>
                    <a:bodyPr/>
                    <a:lstStyle/>
                    <a:p>
                      <a:pPr algn="l" rtl="0" fontAlgn="ctr"/>
                      <a:r>
                        <a:rPr lang="es-EC" sz="1000" b="0" i="0" u="none" strike="noStrike" dirty="0">
                          <a:solidFill>
                            <a:srgbClr val="000000"/>
                          </a:solidFill>
                          <a:effectLst/>
                          <a:latin typeface="Calibri Light" panose="020F0302020204030204" pitchFamily="34" charset="0"/>
                        </a:rPr>
                        <a:t>Población en Edad de Trabajar</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dirty="0">
                          <a:solidFill>
                            <a:srgbClr val="000000"/>
                          </a:solidFill>
                          <a:effectLst/>
                          <a:latin typeface="Calibri Light" panose="020F0302020204030204" pitchFamily="34" charset="0"/>
                          <a:ea typeface="+mn-ea"/>
                          <a:cs typeface="+mn-cs"/>
                        </a:rPr>
                        <a:t>6.808.634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6.976.934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7.104.184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7.322.550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7.717.723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7.724.070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7.937.476</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7.963.261</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8.051.323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8.091.394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8.142.577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8.159.608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8.276.510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8.278.259</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8.335.580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07329">
                <a:tc>
                  <a:txBody>
                    <a:bodyPr/>
                    <a:lstStyle/>
                    <a:p>
                      <a:pPr algn="l" rtl="0" fontAlgn="ctr"/>
                      <a:r>
                        <a:rPr lang="es-EC" sz="1000" b="0" i="0" u="none" strike="noStrike" dirty="0">
                          <a:solidFill>
                            <a:srgbClr val="000000"/>
                          </a:solidFill>
                          <a:effectLst/>
                          <a:latin typeface="Calibri Light" panose="020F0302020204030204" pitchFamily="34" charset="0"/>
                        </a:rPr>
                        <a:t>   Población Económicamente Activa</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dirty="0">
                          <a:solidFill>
                            <a:srgbClr val="000000"/>
                          </a:solidFill>
                          <a:effectLst/>
                          <a:latin typeface="Calibri Light" panose="020F0302020204030204" pitchFamily="34" charset="0"/>
                          <a:ea typeface="+mn-ea"/>
                          <a:cs typeface="+mn-cs"/>
                        </a:rPr>
                        <a:t>4.397.247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4.318.937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4.436.865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4.504.356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4.710.148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4.868.701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5.129.995</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5.270.453</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5.239.706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5.363.829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5.318.281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5.350.429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5.439.733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5.467.380</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5.489.389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07329">
                <a:tc>
                  <a:txBody>
                    <a:bodyPr/>
                    <a:lstStyle/>
                    <a:p>
                      <a:pPr algn="l" rtl="0" fontAlgn="ctr"/>
                      <a:r>
                        <a:rPr lang="es-EC" sz="1000" b="0" i="0" u="none" strike="noStrike" dirty="0">
                          <a:solidFill>
                            <a:srgbClr val="000000"/>
                          </a:solidFill>
                          <a:effectLst/>
                          <a:latin typeface="Calibri Light" panose="020F0302020204030204" pitchFamily="34" charset="0"/>
                        </a:rPr>
                        <a:t>        Población con Empleo</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a:solidFill>
                            <a:srgbClr val="000000"/>
                          </a:solidFill>
                          <a:effectLst/>
                          <a:latin typeface="Calibri Light" panose="020F0302020204030204" pitchFamily="34" charset="0"/>
                          <a:ea typeface="+mn-ea"/>
                          <a:cs typeface="+mn-cs"/>
                        </a:rPr>
                        <a:t>4.050.179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4.054.350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4.212.188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4.279.017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4.481.130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4.647.582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4.840.314</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4.882.929</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4.889.895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5.005.457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4.971.669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5.048.482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5.125.446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5.174.135</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5.169.942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07329">
                <a:tc>
                  <a:txBody>
                    <a:bodyPr/>
                    <a:lstStyle/>
                    <a:p>
                      <a:pPr algn="l" rtl="0" fontAlgn="ctr"/>
                      <a:r>
                        <a:rPr lang="es-EC" sz="1000" b="0" i="0" u="none" strike="noStrike" dirty="0">
                          <a:solidFill>
                            <a:srgbClr val="000000"/>
                          </a:solidFill>
                          <a:effectLst/>
                          <a:latin typeface="Calibri Light" panose="020F0302020204030204" pitchFamily="34" charset="0"/>
                        </a:rPr>
                        <a:t>             Empleo Adecuado/Pleno</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dirty="0">
                          <a:solidFill>
                            <a:srgbClr val="000000"/>
                          </a:solidFill>
                          <a:effectLst/>
                          <a:latin typeface="Calibri Light" panose="020F0302020204030204" pitchFamily="34" charset="0"/>
                          <a:ea typeface="+mn-ea"/>
                          <a:cs typeface="+mn-cs"/>
                        </a:rPr>
                        <a:t>2.100.511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2.326.713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2.460.350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2.546.940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2.680.988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2.745.575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2.772.286</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2.560.967</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2.621.987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2.546.754</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2.533.751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2.530.096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2.664.344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2.662.423</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2.764.716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07329">
                <a:tc>
                  <a:txBody>
                    <a:bodyPr/>
                    <a:lstStyle/>
                    <a:p>
                      <a:pPr algn="l" rtl="0" fontAlgn="ctr"/>
                      <a:r>
                        <a:rPr lang="es-EC" sz="1000" b="0" i="0" u="none" strike="noStrike" dirty="0">
                          <a:solidFill>
                            <a:srgbClr val="000000"/>
                          </a:solidFill>
                          <a:effectLst/>
                          <a:latin typeface="Calibri Light" panose="020F0302020204030204" pitchFamily="34" charset="0"/>
                        </a:rPr>
                        <a:t>             Subempleo</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dirty="0">
                          <a:solidFill>
                            <a:srgbClr val="000000"/>
                          </a:solidFill>
                          <a:effectLst/>
                          <a:latin typeface="Calibri Light" panose="020F0302020204030204" pitchFamily="34" charset="0"/>
                          <a:ea typeface="+mn-ea"/>
                          <a:cs typeface="+mn-cs"/>
                        </a:rPr>
                        <a:t>664.855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559.150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421.914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345.283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477.717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569.983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653.874</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902.334</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801.621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963.920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1.001.485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1.119.135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1.039.886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1.054.659</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1.009.671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07329">
                <a:tc>
                  <a:txBody>
                    <a:bodyPr/>
                    <a:lstStyle/>
                    <a:p>
                      <a:pPr algn="l" rtl="0" fontAlgn="ctr"/>
                      <a:r>
                        <a:rPr lang="es-EC" sz="1000" b="0" i="0" u="none" strike="noStrike" dirty="0">
                          <a:solidFill>
                            <a:srgbClr val="000000"/>
                          </a:solidFill>
                          <a:effectLst/>
                          <a:latin typeface="Calibri Light" panose="020F0302020204030204" pitchFamily="34" charset="0"/>
                        </a:rPr>
                        <a:t>       </a:t>
                      </a:r>
                      <a:r>
                        <a:rPr lang="es-EC" sz="1000" b="0" i="0" u="none" strike="noStrike" dirty="0" smtClean="0">
                          <a:solidFill>
                            <a:srgbClr val="000000"/>
                          </a:solidFill>
                          <a:effectLst/>
                          <a:latin typeface="Calibri Light" panose="020F0302020204030204" pitchFamily="34" charset="0"/>
                        </a:rPr>
                        <a:t>      Empleo </a:t>
                      </a:r>
                      <a:r>
                        <a:rPr lang="es-EC" sz="1000" b="0" i="0" u="none" strike="noStrike" dirty="0">
                          <a:solidFill>
                            <a:srgbClr val="000000"/>
                          </a:solidFill>
                          <a:effectLst/>
                          <a:latin typeface="Calibri Light" panose="020F0302020204030204" pitchFamily="34" charset="0"/>
                        </a:rPr>
                        <a:t>no remunerado</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dirty="0">
                          <a:solidFill>
                            <a:srgbClr val="000000"/>
                          </a:solidFill>
                          <a:effectLst/>
                          <a:latin typeface="Calibri Light" panose="020F0302020204030204" pitchFamily="34" charset="0"/>
                          <a:ea typeface="+mn-ea"/>
                          <a:cs typeface="+mn-cs"/>
                        </a:rPr>
                        <a:t>213.115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178.786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204.302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212.515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187.999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202.059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218.673</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271.830</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251.728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292.263</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258.945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289.532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274.950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286.111</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271.059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07329">
                <a:tc>
                  <a:txBody>
                    <a:bodyPr/>
                    <a:lstStyle/>
                    <a:p>
                      <a:pPr algn="l" rtl="0" fontAlgn="ctr"/>
                      <a:r>
                        <a:rPr lang="es-EC" sz="1000" b="0" i="0" u="none" strike="noStrike" dirty="0">
                          <a:solidFill>
                            <a:srgbClr val="000000"/>
                          </a:solidFill>
                          <a:effectLst/>
                          <a:latin typeface="Calibri Light" panose="020F0302020204030204" pitchFamily="34" charset="0"/>
                        </a:rPr>
                        <a:t>             Otro empleo no pleno</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dirty="0">
                          <a:solidFill>
                            <a:srgbClr val="000000"/>
                          </a:solidFill>
                          <a:effectLst/>
                          <a:latin typeface="Calibri Light" panose="020F0302020204030204" pitchFamily="34" charset="0"/>
                          <a:ea typeface="+mn-ea"/>
                          <a:cs typeface="+mn-cs"/>
                        </a:rPr>
                        <a:t>951.354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939.902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1.089.496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1.035.693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1.120.868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1.116.206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1.152.517</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1.124.168</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1.195.585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1.182.648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1.163.990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1.095.420</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1.109.977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1.156.589</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1.112.178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07329">
                <a:tc>
                  <a:txBody>
                    <a:bodyPr/>
                    <a:lstStyle/>
                    <a:p>
                      <a:pPr algn="l" rtl="0" fontAlgn="ctr"/>
                      <a:r>
                        <a:rPr lang="es-EC" sz="1000" b="0" i="0" u="none" strike="noStrike" dirty="0">
                          <a:solidFill>
                            <a:srgbClr val="000000"/>
                          </a:solidFill>
                          <a:effectLst/>
                          <a:latin typeface="Calibri Light" panose="020F0302020204030204" pitchFamily="34" charset="0"/>
                        </a:rPr>
                        <a:t>     </a:t>
                      </a:r>
                      <a:r>
                        <a:rPr lang="es-EC" sz="1000" b="0" i="0" u="none" strike="noStrike" dirty="0" smtClean="0">
                          <a:solidFill>
                            <a:srgbClr val="000000"/>
                          </a:solidFill>
                          <a:effectLst/>
                          <a:latin typeface="Calibri Light" panose="020F0302020204030204" pitchFamily="34" charset="0"/>
                        </a:rPr>
                        <a:t>        </a:t>
                      </a:r>
                      <a:r>
                        <a:rPr lang="es-EC" sz="1000" b="0" i="0" u="none" strike="noStrike" dirty="0">
                          <a:solidFill>
                            <a:srgbClr val="000000"/>
                          </a:solidFill>
                          <a:effectLst/>
                          <a:latin typeface="Calibri Light" panose="020F0302020204030204" pitchFamily="34" charset="0"/>
                        </a:rPr>
                        <a:t>Empleo no clasificado</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dirty="0">
                          <a:solidFill>
                            <a:srgbClr val="000000"/>
                          </a:solidFill>
                          <a:effectLst/>
                          <a:latin typeface="Calibri Light" panose="020F0302020204030204" pitchFamily="34" charset="0"/>
                          <a:ea typeface="+mn-ea"/>
                          <a:cs typeface="+mn-cs"/>
                        </a:rPr>
                        <a:t>120.344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49.800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36.125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138.587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13.558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13.760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42.964</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23.630</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18.975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19.871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13.498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14.299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36.289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14.354</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12.318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07329">
                <a:tc>
                  <a:txBody>
                    <a:bodyPr/>
                    <a:lstStyle/>
                    <a:p>
                      <a:pPr algn="l" rtl="0" fontAlgn="ctr"/>
                      <a:r>
                        <a:rPr lang="es-EC" sz="1000" b="0" i="0" u="none" strike="noStrike" dirty="0">
                          <a:solidFill>
                            <a:srgbClr val="000000"/>
                          </a:solidFill>
                          <a:effectLst/>
                          <a:latin typeface="Calibri Light" panose="020F0302020204030204" pitchFamily="34" charset="0"/>
                        </a:rPr>
                        <a:t>        </a:t>
                      </a:r>
                      <a:r>
                        <a:rPr lang="es-EC" sz="1000" b="0" i="0" u="none" strike="noStrike" dirty="0" smtClean="0">
                          <a:solidFill>
                            <a:srgbClr val="000000"/>
                          </a:solidFill>
                          <a:effectLst/>
                          <a:latin typeface="Calibri Light" panose="020F0302020204030204" pitchFamily="34" charset="0"/>
                        </a:rPr>
                        <a:t>Desempleo</a:t>
                      </a:r>
                      <a:endParaRPr lang="es-EC" sz="1000" b="0" i="0" u="none" strike="noStrike" dirty="0">
                        <a:solidFill>
                          <a:srgbClr val="000000"/>
                        </a:solidFill>
                        <a:effectLst/>
                        <a:latin typeface="Calibri Light" panose="020F0302020204030204" pitchFamily="34" charset="0"/>
                      </a:endParaRP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dirty="0">
                          <a:solidFill>
                            <a:srgbClr val="000000"/>
                          </a:solidFill>
                          <a:effectLst/>
                          <a:latin typeface="Calibri Light" panose="020F0302020204030204" pitchFamily="34" charset="0"/>
                          <a:ea typeface="+mn-ea"/>
                          <a:cs typeface="+mn-cs"/>
                        </a:rPr>
                        <a:t>347.068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264.587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224.678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225.339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229.018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221.119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289.681</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387.524</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349.811</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358.372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346.612</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301.948</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314.287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293.245</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319.447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r h="314113">
                <a:tc>
                  <a:txBody>
                    <a:bodyPr/>
                    <a:lstStyle/>
                    <a:p>
                      <a:pPr algn="l" rtl="0" fontAlgn="ctr"/>
                      <a:r>
                        <a:rPr lang="es-EC" sz="1000" b="0" i="0" u="none" strike="noStrike" dirty="0">
                          <a:solidFill>
                            <a:srgbClr val="000000"/>
                          </a:solidFill>
                          <a:effectLst/>
                          <a:latin typeface="Calibri Light" panose="020F0302020204030204" pitchFamily="34" charset="0"/>
                        </a:rPr>
                        <a:t>   Población Económicamente Inactiva</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algn="r" fontAlgn="ctr"/>
                      <a:r>
                        <a:rPr lang="es-EC" sz="900" b="0" i="0" u="none" strike="noStrike" kern="1200" dirty="0">
                          <a:solidFill>
                            <a:srgbClr val="000000"/>
                          </a:solidFill>
                          <a:effectLst/>
                          <a:latin typeface="Calibri Light" panose="020F0302020204030204" pitchFamily="34" charset="0"/>
                          <a:ea typeface="+mn-ea"/>
                          <a:cs typeface="+mn-cs"/>
                        </a:rPr>
                        <a:t>2.411.387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2.657.997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2.667.319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a:solidFill>
                            <a:srgbClr val="000000"/>
                          </a:solidFill>
                          <a:effectLst/>
                          <a:latin typeface="Calibri Light" panose="020F0302020204030204" pitchFamily="34" charset="0"/>
                          <a:ea typeface="+mn-ea"/>
                          <a:cs typeface="+mn-cs"/>
                        </a:rPr>
                        <a:t>2.818.194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3.007.576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900" b="0" i="0" u="none" strike="noStrike" kern="1200" dirty="0">
                          <a:solidFill>
                            <a:srgbClr val="000000"/>
                          </a:solidFill>
                          <a:effectLst/>
                          <a:latin typeface="Calibri Light" panose="020F0302020204030204" pitchFamily="34" charset="0"/>
                          <a:ea typeface="+mn-ea"/>
                          <a:cs typeface="+mn-cs"/>
                        </a:rPr>
                        <a:t>2.855.369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2.807.481</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2.692.809</a:t>
                      </a:r>
                    </a:p>
                  </a:txBody>
                  <a:tcPr marL="8788" marR="8788" marT="931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2.811.617</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2.727.565</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2.824.296</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2.809.179</a:t>
                      </a:r>
                    </a:p>
                  </a:txBody>
                  <a:tcPr marL="8987" marR="8987"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2.836.777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2.810.879</a:t>
                      </a:r>
                    </a:p>
                  </a:txBody>
                  <a:tcPr marL="7620" marR="7620" marT="762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2.846.191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DCDB"/>
                    </a:solidFill>
                  </a:tcPr>
                </a:tc>
              </a:tr>
            </a:tbl>
          </a:graphicData>
        </a:graphic>
      </p:graphicFrame>
    </p:spTree>
    <p:extLst>
      <p:ext uri="{BB962C8B-B14F-4D97-AF65-F5344CB8AC3E}">
        <p14:creationId xmlns:p14="http://schemas.microsoft.com/office/powerpoint/2010/main" val="2968476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9 Gráfico"/>
          <p:cNvGraphicFramePr/>
          <p:nvPr>
            <p:extLst>
              <p:ext uri="{D42A27DB-BD31-4B8C-83A1-F6EECF244321}">
                <p14:modId xmlns:p14="http://schemas.microsoft.com/office/powerpoint/2010/main" val="474988954"/>
              </p:ext>
            </p:extLst>
          </p:nvPr>
        </p:nvGraphicFramePr>
        <p:xfrm>
          <a:off x="522139" y="2937532"/>
          <a:ext cx="11089232" cy="4776362"/>
        </p:xfrm>
        <a:graphic>
          <a:graphicData uri="http://schemas.openxmlformats.org/drawingml/2006/chart">
            <c:chart xmlns:c="http://schemas.openxmlformats.org/drawingml/2006/chart" xmlns:r="http://schemas.openxmlformats.org/officeDocument/2006/relationships" r:id="rId3"/>
          </a:graphicData>
        </a:graphic>
      </p:graphicFrame>
      <p:sp>
        <p:nvSpPr>
          <p:cNvPr id="12" name="11 Rectángulo"/>
          <p:cNvSpPr/>
          <p:nvPr/>
        </p:nvSpPr>
        <p:spPr>
          <a:xfrm>
            <a:off x="522139" y="2219791"/>
            <a:ext cx="10369152" cy="769441"/>
          </a:xfrm>
          <a:prstGeom prst="rect">
            <a:avLst/>
          </a:prstGeom>
        </p:spPr>
        <p:txBody>
          <a:bodyPr wrap="square">
            <a:spAutoFit/>
          </a:bodyPr>
          <a:lstStyle/>
          <a:p>
            <a:pPr algn="just"/>
            <a:r>
              <a:rPr lang="es-EC" sz="2200" dirty="0">
                <a:solidFill>
                  <a:prstClr val="black"/>
                </a:solidFill>
              </a:rPr>
              <a:t>En </a:t>
            </a:r>
            <a:r>
              <a:rPr lang="es-ES" sz="2200" dirty="0" smtClean="0">
                <a:solidFill>
                  <a:prstClr val="black"/>
                </a:solidFill>
                <a:ea typeface="Times New Roman" pitchFamily="18" charset="0"/>
                <a:cs typeface="Calibri" pitchFamily="34" charset="0"/>
              </a:rPr>
              <a:t>diciembre 2017</a:t>
            </a:r>
            <a:r>
              <a:rPr lang="es-EC" sz="2200" dirty="0" smtClean="0">
                <a:solidFill>
                  <a:prstClr val="black"/>
                </a:solidFill>
              </a:rPr>
              <a:t>, las tasas </a:t>
            </a:r>
            <a:r>
              <a:rPr lang="es-EC" sz="2200" dirty="0">
                <a:solidFill>
                  <a:prstClr val="black"/>
                </a:solidFill>
              </a:rPr>
              <a:t>de participación global y bruta se ubicaron en </a:t>
            </a:r>
            <a:r>
              <a:rPr lang="es-EC" sz="2200" b="1" dirty="0" smtClean="0">
                <a:solidFill>
                  <a:prstClr val="black"/>
                </a:solidFill>
              </a:rPr>
              <a:t>65,9%</a:t>
            </a:r>
            <a:r>
              <a:rPr lang="es-EC" sz="2200" dirty="0" smtClean="0">
                <a:solidFill>
                  <a:prstClr val="black"/>
                </a:solidFill>
              </a:rPr>
              <a:t> </a:t>
            </a:r>
            <a:r>
              <a:rPr lang="es-EC" sz="2200" dirty="0">
                <a:solidFill>
                  <a:prstClr val="black"/>
                </a:solidFill>
              </a:rPr>
              <a:t>y </a:t>
            </a:r>
            <a:r>
              <a:rPr lang="es-EC" sz="2200" b="1" dirty="0" smtClean="0">
                <a:solidFill>
                  <a:prstClr val="black"/>
                </a:solidFill>
              </a:rPr>
              <a:t>47,4%</a:t>
            </a:r>
            <a:r>
              <a:rPr lang="es-EC" sz="2200" dirty="0" smtClean="0">
                <a:solidFill>
                  <a:prstClr val="black"/>
                </a:solidFill>
              </a:rPr>
              <a:t> </a:t>
            </a:r>
            <a:r>
              <a:rPr lang="es-EC" sz="2200" dirty="0">
                <a:solidFill>
                  <a:prstClr val="black"/>
                </a:solidFill>
              </a:rPr>
              <a:t>respectivamente.</a:t>
            </a:r>
            <a:endParaRPr lang="es-EC" sz="2200" b="1" dirty="0">
              <a:solidFill>
                <a:prstClr val="black"/>
              </a:solidFill>
            </a:endParaRPr>
          </a:p>
        </p:txBody>
      </p:sp>
      <p:sp>
        <p:nvSpPr>
          <p:cNvPr id="13" name="1 CuadroTexto"/>
          <p:cNvSpPr txBox="1">
            <a:spLocks noChangeArrowheads="1"/>
          </p:cNvSpPr>
          <p:nvPr/>
        </p:nvSpPr>
        <p:spPr bwMode="auto">
          <a:xfrm>
            <a:off x="1170211" y="1115864"/>
            <a:ext cx="9865543" cy="1077218"/>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 la Participación Bruta y Global: </a:t>
            </a:r>
            <a:r>
              <a:rPr lang="es-EC" sz="3200" dirty="0" smtClean="0">
                <a:solidFill>
                  <a:prstClr val="white">
                    <a:lumMod val="50000"/>
                  </a:prstClr>
                </a:solidFill>
                <a:latin typeface="Arial Rounded MT Bold" pitchFamily="34" charset="0"/>
                <a:cs typeface="Arial" pitchFamily="34" charset="0"/>
              </a:rPr>
              <a:t>Total Urbano</a:t>
            </a:r>
          </a:p>
        </p:txBody>
      </p:sp>
      <p:sp>
        <p:nvSpPr>
          <p:cNvPr id="7" name="21 CuadroTexto"/>
          <p:cNvSpPr txBox="1"/>
          <p:nvPr/>
        </p:nvSpPr>
        <p:spPr>
          <a:xfrm>
            <a:off x="450131" y="7649428"/>
            <a:ext cx="10873208" cy="461665"/>
          </a:xfrm>
          <a:prstGeom prst="rect">
            <a:avLst/>
          </a:prstGeom>
          <a:noFill/>
        </p:spPr>
        <p:txBody>
          <a:bodyPr wrap="square" rtlCol="0">
            <a:spAutoFit/>
          </a:bodyPr>
          <a:lstStyle/>
          <a:p>
            <a:r>
              <a:rPr lang="es-EC" sz="1200" dirty="0" smtClean="0">
                <a:solidFill>
                  <a:prstClr val="black"/>
                </a:solidFill>
              </a:rPr>
              <a:t>Tasa de Participación Bruta= Población Económicamente Activa(PEA) /Población Total(PT)</a:t>
            </a:r>
          </a:p>
          <a:p>
            <a:r>
              <a:rPr lang="es-EC" sz="1200" dirty="0">
                <a:solidFill>
                  <a:prstClr val="black"/>
                </a:solidFill>
              </a:rPr>
              <a:t>Tasa de Participación </a:t>
            </a:r>
            <a:r>
              <a:rPr lang="es-EC" sz="1200" dirty="0" smtClean="0">
                <a:solidFill>
                  <a:prstClr val="black"/>
                </a:solidFill>
              </a:rPr>
              <a:t>Global= </a:t>
            </a:r>
            <a:r>
              <a:rPr lang="es-EC" sz="1200" dirty="0">
                <a:solidFill>
                  <a:prstClr val="black"/>
                </a:solidFill>
              </a:rPr>
              <a:t>Población Económicamente Activa(PEA) </a:t>
            </a:r>
            <a:r>
              <a:rPr lang="es-EC" sz="1200" dirty="0" smtClean="0">
                <a:solidFill>
                  <a:prstClr val="black"/>
                </a:solidFill>
              </a:rPr>
              <a:t>/Población en Edad de Trabajar(PET</a:t>
            </a:r>
            <a:r>
              <a:rPr lang="es-EC" sz="1200" dirty="0">
                <a:solidFill>
                  <a:prstClr val="black"/>
                </a:solidFill>
              </a:rPr>
              <a:t>)</a:t>
            </a:r>
          </a:p>
        </p:txBody>
      </p:sp>
    </p:spTree>
    <p:extLst>
      <p:ext uri="{BB962C8B-B14F-4D97-AF65-F5344CB8AC3E}">
        <p14:creationId xmlns:p14="http://schemas.microsoft.com/office/powerpoint/2010/main" val="874986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CuadroTexto"/>
          <p:cNvSpPr txBox="1">
            <a:spLocks noChangeArrowheads="1"/>
          </p:cNvSpPr>
          <p:nvPr/>
        </p:nvSpPr>
        <p:spPr bwMode="auto">
          <a:xfrm>
            <a:off x="1602259" y="1115864"/>
            <a:ext cx="9433495" cy="1077218"/>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del Empleo Bruto*:</a:t>
            </a:r>
          </a:p>
          <a:p>
            <a:pPr algn="r"/>
            <a:r>
              <a:rPr lang="es-EC" sz="3200" dirty="0" smtClean="0">
                <a:solidFill>
                  <a:prstClr val="white">
                    <a:lumMod val="50000"/>
                  </a:prstClr>
                </a:solidFill>
                <a:latin typeface="Arial Rounded MT Bold" pitchFamily="34" charset="0"/>
                <a:cs typeface="Arial" pitchFamily="34" charset="0"/>
              </a:rPr>
              <a:t>Total Urbano</a:t>
            </a:r>
          </a:p>
        </p:txBody>
      </p:sp>
      <p:sp>
        <p:nvSpPr>
          <p:cNvPr id="9" name="21 CuadroTexto"/>
          <p:cNvSpPr txBox="1"/>
          <p:nvPr/>
        </p:nvSpPr>
        <p:spPr>
          <a:xfrm>
            <a:off x="234107" y="7798745"/>
            <a:ext cx="10873208" cy="307777"/>
          </a:xfrm>
          <a:prstGeom prst="rect">
            <a:avLst/>
          </a:prstGeom>
          <a:noFill/>
        </p:spPr>
        <p:txBody>
          <a:bodyPr wrap="square" rtlCol="0">
            <a:spAutoFit/>
          </a:bodyPr>
          <a:lstStyle/>
          <a:p>
            <a:r>
              <a:rPr lang="es-EC" sz="1400" dirty="0" smtClean="0">
                <a:solidFill>
                  <a:prstClr val="black"/>
                </a:solidFill>
              </a:rPr>
              <a:t>Empleo Bruto= Población Ocupada</a:t>
            </a:r>
            <a:r>
              <a:rPr lang="es-EC" sz="1400" dirty="0">
                <a:solidFill>
                  <a:prstClr val="black"/>
                </a:solidFill>
              </a:rPr>
              <a:t> /Población en Edad de Trabajar(PET</a:t>
            </a:r>
            <a:r>
              <a:rPr lang="es-EC" sz="1400" dirty="0" smtClean="0">
                <a:solidFill>
                  <a:prstClr val="black"/>
                </a:solidFill>
              </a:rPr>
              <a:t>)</a:t>
            </a:r>
            <a:endParaRPr lang="es-EC" sz="1400" dirty="0">
              <a:solidFill>
                <a:prstClr val="black"/>
              </a:solidFill>
            </a:endParaRPr>
          </a:p>
        </p:txBody>
      </p:sp>
      <p:sp>
        <p:nvSpPr>
          <p:cNvPr id="10" name="11 Rectángulo"/>
          <p:cNvSpPr/>
          <p:nvPr/>
        </p:nvSpPr>
        <p:spPr>
          <a:xfrm>
            <a:off x="144654" y="7504831"/>
            <a:ext cx="10801200" cy="307777"/>
          </a:xfrm>
          <a:prstGeom prst="rect">
            <a:avLst/>
          </a:prstGeom>
        </p:spPr>
        <p:txBody>
          <a:bodyPr wrap="square">
            <a:spAutoFit/>
          </a:bodyPr>
          <a:lstStyle/>
          <a:p>
            <a:pPr algn="just"/>
            <a:r>
              <a:rPr lang="es-EC" sz="1400" b="1" dirty="0" smtClean="0">
                <a:solidFill>
                  <a:prstClr val="black"/>
                </a:solidFill>
              </a:rPr>
              <a:t>*</a:t>
            </a:r>
            <a:r>
              <a:rPr lang="es-EC" sz="1400" dirty="0" smtClean="0">
                <a:solidFill>
                  <a:prstClr val="black"/>
                </a:solidFill>
              </a:rPr>
              <a:t>La categoría de empleo incluye a los asalariados e independientes.</a:t>
            </a:r>
          </a:p>
        </p:txBody>
      </p:sp>
      <p:sp>
        <p:nvSpPr>
          <p:cNvPr id="11" name="11 Rectángulo"/>
          <p:cNvSpPr/>
          <p:nvPr/>
        </p:nvSpPr>
        <p:spPr>
          <a:xfrm>
            <a:off x="524041" y="2484016"/>
            <a:ext cx="10369152" cy="430887"/>
          </a:xfrm>
          <a:prstGeom prst="rect">
            <a:avLst/>
          </a:prstGeom>
        </p:spPr>
        <p:txBody>
          <a:bodyPr wrap="square">
            <a:spAutoFit/>
          </a:bodyPr>
          <a:lstStyle/>
          <a:p>
            <a:pPr algn="just"/>
            <a:r>
              <a:rPr lang="es-EC" sz="2200" dirty="0" smtClean="0">
                <a:solidFill>
                  <a:prstClr val="black"/>
                </a:solidFill>
              </a:rPr>
              <a:t>En </a:t>
            </a:r>
            <a:r>
              <a:rPr lang="es-ES" sz="2200" dirty="0" smtClean="0">
                <a:solidFill>
                  <a:prstClr val="black"/>
                </a:solidFill>
                <a:ea typeface="Times New Roman" pitchFamily="18" charset="0"/>
                <a:cs typeface="Calibri" pitchFamily="34" charset="0"/>
              </a:rPr>
              <a:t>diciembre 2017</a:t>
            </a:r>
            <a:r>
              <a:rPr lang="es-EC" sz="2200" dirty="0" smtClean="0">
                <a:solidFill>
                  <a:prstClr val="black"/>
                </a:solidFill>
              </a:rPr>
              <a:t>, la tasa de empleo bruto se ubicó en </a:t>
            </a:r>
            <a:r>
              <a:rPr lang="es-EC" sz="2200" b="1" dirty="0" smtClean="0">
                <a:solidFill>
                  <a:prstClr val="black"/>
                </a:solidFill>
              </a:rPr>
              <a:t>62,0% </a:t>
            </a:r>
            <a:r>
              <a:rPr lang="es-EC" sz="2200" dirty="0" smtClean="0">
                <a:solidFill>
                  <a:prstClr val="black"/>
                </a:solidFill>
              </a:rPr>
              <a:t>en el área urbana.</a:t>
            </a:r>
            <a:endParaRPr lang="es-EC" sz="2200" dirty="0">
              <a:solidFill>
                <a:prstClr val="black"/>
              </a:solidFill>
            </a:endParaRPr>
          </a:p>
        </p:txBody>
      </p:sp>
      <p:graphicFrame>
        <p:nvGraphicFramePr>
          <p:cNvPr id="7" name="6 Gráfico"/>
          <p:cNvGraphicFramePr/>
          <p:nvPr>
            <p:extLst>
              <p:ext uri="{D42A27DB-BD31-4B8C-83A1-F6EECF244321}">
                <p14:modId xmlns:p14="http://schemas.microsoft.com/office/powerpoint/2010/main" val="1284504628"/>
              </p:ext>
            </p:extLst>
          </p:nvPr>
        </p:nvGraphicFramePr>
        <p:xfrm>
          <a:off x="326884" y="3135052"/>
          <a:ext cx="11323340" cy="42228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0933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a:xfrm>
            <a:off x="3762499" y="1619920"/>
            <a:ext cx="7200900" cy="6969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765170">
              <a:defRPr/>
            </a:pPr>
            <a:r>
              <a:rPr lang="es-AR" sz="3200" dirty="0" smtClean="0">
                <a:latin typeface="Arial Rounded MT Bold" pitchFamily="34" charset="0"/>
              </a:rPr>
              <a:t> Contenido</a:t>
            </a:r>
            <a:endParaRPr lang="es-AR" sz="3200" dirty="0">
              <a:latin typeface="Arial Rounded MT Bold" pitchFamily="34" charset="0"/>
            </a:endParaRPr>
          </a:p>
        </p:txBody>
      </p:sp>
      <p:sp>
        <p:nvSpPr>
          <p:cNvPr id="7" name="6 Rectángulo"/>
          <p:cNvSpPr/>
          <p:nvPr/>
        </p:nvSpPr>
        <p:spPr>
          <a:xfrm>
            <a:off x="1026195" y="2721520"/>
            <a:ext cx="9721080" cy="4154984"/>
          </a:xfrm>
          <a:prstGeom prst="rect">
            <a:avLst/>
          </a:prstGeom>
        </p:spPr>
        <p:txBody>
          <a:bodyPr wrap="square">
            <a:spAutoFit/>
          </a:bodyPr>
          <a:lstStyle/>
          <a:p>
            <a:pPr marL="849313" lvl="1" indent="-514350" defTabSz="765170">
              <a:buFont typeface="+mj-lt"/>
              <a:buAutoNum type="arabicPeriod"/>
              <a:defRPr/>
            </a:pPr>
            <a:r>
              <a:rPr lang="es-EC" sz="2400" b="1" dirty="0">
                <a:solidFill>
                  <a:schemeClr val="tx2"/>
                </a:solidFill>
              </a:rPr>
              <a:t>Aspectos Metodológicos</a:t>
            </a:r>
          </a:p>
          <a:p>
            <a:pPr marL="849313" lvl="1" indent="-514350" defTabSz="765170">
              <a:buFont typeface="+mj-lt"/>
              <a:buAutoNum type="arabicPeriod"/>
              <a:defRPr/>
            </a:pPr>
            <a:r>
              <a:rPr lang="es-EC" sz="2400" dirty="0" smtClean="0">
                <a:solidFill>
                  <a:schemeClr val="accent1">
                    <a:lumMod val="20000"/>
                    <a:lumOff val="80000"/>
                  </a:schemeClr>
                </a:solidFill>
              </a:rPr>
              <a:t>Población con empleo:</a:t>
            </a:r>
          </a:p>
          <a:p>
            <a:pPr marL="1249363" lvl="3" defTabSz="765170">
              <a:defRPr/>
            </a:pPr>
            <a:r>
              <a:rPr lang="es-EC" sz="2400" dirty="0" smtClean="0">
                <a:solidFill>
                  <a:schemeClr val="accent1">
                    <a:lumMod val="20000"/>
                    <a:lumOff val="80000"/>
                  </a:schemeClr>
                </a:solidFill>
              </a:rPr>
              <a:t>2.1.   Nacional</a:t>
            </a:r>
          </a:p>
          <a:p>
            <a:pPr marL="1249363" lvl="3" defTabSz="765170">
              <a:defRPr/>
            </a:pPr>
            <a:r>
              <a:rPr lang="es-EC" sz="2400" dirty="0" smtClean="0">
                <a:solidFill>
                  <a:schemeClr val="accent1">
                    <a:lumMod val="20000"/>
                    <a:lumOff val="80000"/>
                  </a:schemeClr>
                </a:solidFill>
              </a:rPr>
              <a:t>2.2.   Urbano</a:t>
            </a:r>
          </a:p>
          <a:p>
            <a:pPr marL="1249363" lvl="3" defTabSz="765170">
              <a:defRPr/>
            </a:pPr>
            <a:r>
              <a:rPr lang="es-EC" sz="2400" dirty="0" smtClean="0">
                <a:solidFill>
                  <a:schemeClr val="accent1">
                    <a:lumMod val="20000"/>
                    <a:lumOff val="80000"/>
                  </a:schemeClr>
                </a:solidFill>
              </a:rPr>
              <a:t>2.3.   Rural</a:t>
            </a:r>
          </a:p>
          <a:p>
            <a:pPr marL="849313" lvl="1" indent="-514350" defTabSz="765170">
              <a:buFont typeface="+mj-lt"/>
              <a:buAutoNum type="arabicPeriod"/>
              <a:defRPr/>
            </a:pPr>
            <a:r>
              <a:rPr lang="es-EC" sz="2400" dirty="0">
                <a:solidFill>
                  <a:schemeClr val="accent1">
                    <a:lumMod val="20000"/>
                    <a:lumOff val="80000"/>
                  </a:schemeClr>
                </a:solidFill>
              </a:rPr>
              <a:t>Caracterización de la Condición de </a:t>
            </a:r>
            <a:r>
              <a:rPr lang="es-EC" sz="2400" dirty="0" smtClean="0">
                <a:solidFill>
                  <a:schemeClr val="accent1">
                    <a:lumMod val="20000"/>
                    <a:lumOff val="80000"/>
                  </a:schemeClr>
                </a:solidFill>
              </a:rPr>
              <a:t>Actividad Nacional</a:t>
            </a:r>
          </a:p>
          <a:p>
            <a:pPr marL="1249363" lvl="3" defTabSz="765170">
              <a:defRPr/>
            </a:pPr>
            <a:r>
              <a:rPr lang="es-EC" sz="2400" dirty="0" smtClean="0">
                <a:solidFill>
                  <a:schemeClr val="accent1">
                    <a:lumMod val="20000"/>
                    <a:lumOff val="80000"/>
                  </a:schemeClr>
                </a:solidFill>
              </a:rPr>
              <a:t>3.1</a:t>
            </a:r>
            <a:r>
              <a:rPr lang="es-EC" sz="2400" dirty="0">
                <a:solidFill>
                  <a:schemeClr val="accent1">
                    <a:lumMod val="20000"/>
                    <a:lumOff val="80000"/>
                  </a:schemeClr>
                </a:solidFill>
              </a:rPr>
              <a:t>.   </a:t>
            </a:r>
            <a:r>
              <a:rPr lang="es-EC" sz="2400" dirty="0" smtClean="0">
                <a:solidFill>
                  <a:schemeClr val="accent1">
                    <a:lumMod val="20000"/>
                    <a:lumOff val="80000"/>
                  </a:schemeClr>
                </a:solidFill>
              </a:rPr>
              <a:t>Empleo</a:t>
            </a:r>
            <a:endParaRPr lang="es-EC" sz="2400" dirty="0">
              <a:solidFill>
                <a:schemeClr val="accent1">
                  <a:lumMod val="20000"/>
                  <a:lumOff val="80000"/>
                </a:schemeClr>
              </a:solidFill>
            </a:endParaRPr>
          </a:p>
          <a:p>
            <a:pPr marL="1249363" lvl="3" defTabSz="765170">
              <a:defRPr/>
            </a:pPr>
            <a:r>
              <a:rPr lang="es-EC" sz="2400" dirty="0" smtClean="0">
                <a:solidFill>
                  <a:schemeClr val="accent1">
                    <a:lumMod val="20000"/>
                    <a:lumOff val="80000"/>
                  </a:schemeClr>
                </a:solidFill>
              </a:rPr>
              <a:t>3.1.1.   Empleo Adecuado/Pleno</a:t>
            </a:r>
            <a:endParaRPr lang="es-EC" sz="2400" dirty="0">
              <a:solidFill>
                <a:schemeClr val="accent1">
                  <a:lumMod val="20000"/>
                  <a:lumOff val="80000"/>
                </a:schemeClr>
              </a:solidFill>
            </a:endParaRPr>
          </a:p>
          <a:p>
            <a:pPr marL="1249363" lvl="3" defTabSz="765170">
              <a:defRPr/>
            </a:pPr>
            <a:r>
              <a:rPr lang="es-EC" sz="2400" dirty="0" smtClean="0">
                <a:solidFill>
                  <a:schemeClr val="accent1">
                    <a:lumMod val="20000"/>
                    <a:lumOff val="80000"/>
                  </a:schemeClr>
                </a:solidFill>
              </a:rPr>
              <a:t>3.1.2.  Subempleo</a:t>
            </a:r>
          </a:p>
          <a:p>
            <a:pPr marL="1249363" lvl="3" defTabSz="765170">
              <a:defRPr/>
            </a:pPr>
            <a:r>
              <a:rPr lang="es-EC" sz="2400" dirty="0" smtClean="0">
                <a:solidFill>
                  <a:schemeClr val="accent1">
                    <a:lumMod val="20000"/>
                    <a:lumOff val="80000"/>
                  </a:schemeClr>
                </a:solidFill>
              </a:rPr>
              <a:t>3.2.   </a:t>
            </a:r>
            <a:r>
              <a:rPr lang="es-EC" sz="2400" dirty="0">
                <a:solidFill>
                  <a:schemeClr val="accent1">
                    <a:lumMod val="20000"/>
                    <a:lumOff val="80000"/>
                  </a:schemeClr>
                </a:solidFill>
              </a:rPr>
              <a:t>Desempleo</a:t>
            </a:r>
          </a:p>
          <a:p>
            <a:pPr marL="849313" lvl="1" indent="-514350" defTabSz="765170">
              <a:buFont typeface="+mj-lt"/>
              <a:buAutoNum type="arabicPeriod" startAt="4"/>
              <a:defRPr/>
            </a:pPr>
            <a:r>
              <a:rPr lang="es-EC" sz="2400" dirty="0" smtClean="0">
                <a:solidFill>
                  <a:schemeClr val="accent1">
                    <a:lumMod val="20000"/>
                    <a:lumOff val="80000"/>
                  </a:schemeClr>
                </a:solidFill>
              </a:rPr>
              <a:t>Condiciones del Empleo</a:t>
            </a:r>
            <a:endParaRPr lang="es-EC" sz="2400" dirty="0"/>
          </a:p>
        </p:txBody>
      </p:sp>
    </p:spTree>
    <p:extLst>
      <p:ext uri="{BB962C8B-B14F-4D97-AF65-F5344CB8AC3E}">
        <p14:creationId xmlns:p14="http://schemas.microsoft.com/office/powerpoint/2010/main" val="118903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18 Gráfico"/>
          <p:cNvGraphicFramePr/>
          <p:nvPr>
            <p:extLst>
              <p:ext uri="{D42A27DB-BD31-4B8C-83A1-F6EECF244321}">
                <p14:modId xmlns:p14="http://schemas.microsoft.com/office/powerpoint/2010/main" val="1291925453"/>
              </p:ext>
            </p:extLst>
          </p:nvPr>
        </p:nvGraphicFramePr>
        <p:xfrm>
          <a:off x="37391" y="3240400"/>
          <a:ext cx="11664072" cy="5040000"/>
        </p:xfrm>
        <a:graphic>
          <a:graphicData uri="http://schemas.openxmlformats.org/drawingml/2006/chart">
            <c:chart xmlns:c="http://schemas.openxmlformats.org/drawingml/2006/chart" xmlns:r="http://schemas.openxmlformats.org/officeDocument/2006/relationships" r:id="rId3"/>
          </a:graphicData>
        </a:graphic>
      </p:graphicFrame>
      <p:sp>
        <p:nvSpPr>
          <p:cNvPr id="6" name="1 CuadroTexto"/>
          <p:cNvSpPr txBox="1">
            <a:spLocks noChangeArrowheads="1"/>
          </p:cNvSpPr>
          <p:nvPr/>
        </p:nvSpPr>
        <p:spPr bwMode="auto">
          <a:xfrm>
            <a:off x="1386235" y="819121"/>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del Desempleo: </a:t>
            </a:r>
            <a:r>
              <a:rPr lang="es-EC" sz="3200" dirty="0" smtClean="0">
                <a:solidFill>
                  <a:prstClr val="white">
                    <a:lumMod val="50000"/>
                  </a:prstClr>
                </a:solidFill>
                <a:latin typeface="Arial Rounded MT Bold" pitchFamily="34" charset="0"/>
                <a:cs typeface="Arial" pitchFamily="34" charset="0"/>
              </a:rPr>
              <a:t>Total urbano </a:t>
            </a:r>
          </a:p>
        </p:txBody>
      </p:sp>
      <p:sp>
        <p:nvSpPr>
          <p:cNvPr id="8" name="Rectangle 3"/>
          <p:cNvSpPr>
            <a:spLocks noChangeArrowheads="1"/>
          </p:cNvSpPr>
          <p:nvPr/>
        </p:nvSpPr>
        <p:spPr bwMode="auto">
          <a:xfrm>
            <a:off x="234108" y="2267992"/>
            <a:ext cx="10801199"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s-ES" sz="2200" dirty="0">
                <a:solidFill>
                  <a:prstClr val="black"/>
                </a:solidFill>
                <a:ea typeface="Times New Roman" pitchFamily="18" charset="0"/>
                <a:cs typeface="Calibri" pitchFamily="34" charset="0"/>
              </a:rPr>
              <a:t>En </a:t>
            </a:r>
            <a:r>
              <a:rPr lang="es-ES" sz="2200" dirty="0" smtClean="0">
                <a:solidFill>
                  <a:prstClr val="black"/>
                </a:solidFill>
                <a:ea typeface="Times New Roman" pitchFamily="18" charset="0"/>
                <a:cs typeface="Calibri" pitchFamily="34" charset="0"/>
              </a:rPr>
              <a:t>diciembre 2017, </a:t>
            </a:r>
            <a:r>
              <a:rPr lang="es-ES" sz="2200" dirty="0">
                <a:solidFill>
                  <a:prstClr val="black"/>
                </a:solidFill>
                <a:ea typeface="Times New Roman" pitchFamily="18" charset="0"/>
                <a:cs typeface="Calibri" pitchFamily="34" charset="0"/>
              </a:rPr>
              <a:t>la tasa de desempleo alcanzó el </a:t>
            </a:r>
            <a:r>
              <a:rPr lang="es-ES" sz="2200" b="1" dirty="0" smtClean="0">
                <a:solidFill>
                  <a:prstClr val="black"/>
                </a:solidFill>
                <a:ea typeface="Times New Roman" pitchFamily="18" charset="0"/>
                <a:cs typeface="Calibri" pitchFamily="34" charset="0"/>
              </a:rPr>
              <a:t>5,8%</a:t>
            </a:r>
            <a:r>
              <a:rPr lang="es-ES" sz="2200" dirty="0" smtClean="0">
                <a:solidFill>
                  <a:prstClr val="black"/>
                </a:solidFill>
                <a:ea typeface="Times New Roman" pitchFamily="18" charset="0"/>
                <a:cs typeface="Calibri" pitchFamily="34" charset="0"/>
              </a:rPr>
              <a:t> </a:t>
            </a:r>
            <a:r>
              <a:rPr lang="es-ES" sz="2200" dirty="0">
                <a:solidFill>
                  <a:prstClr val="black"/>
                </a:solidFill>
                <a:ea typeface="Times New Roman" pitchFamily="18" charset="0"/>
                <a:cs typeface="Calibri" pitchFamily="34" charset="0"/>
              </a:rPr>
              <a:t>a nivel </a:t>
            </a:r>
            <a:r>
              <a:rPr lang="es-ES" sz="2200" dirty="0" smtClean="0">
                <a:solidFill>
                  <a:prstClr val="black"/>
                </a:solidFill>
                <a:ea typeface="Times New Roman" pitchFamily="18" charset="0"/>
                <a:cs typeface="Calibri" pitchFamily="34" charset="0"/>
              </a:rPr>
              <a:t>urbano</a:t>
            </a:r>
            <a:r>
              <a:rPr lang="es-ES" sz="2400" dirty="0" smtClean="0">
                <a:solidFill>
                  <a:prstClr val="black"/>
                </a:solidFill>
                <a:ea typeface="Times New Roman" pitchFamily="18" charset="0"/>
                <a:cs typeface="Calibri" pitchFamily="34" charset="0"/>
              </a:rPr>
              <a:t>.</a:t>
            </a:r>
            <a:endParaRPr lang="es-ES" sz="2400" dirty="0">
              <a:solidFill>
                <a:srgbClr val="FF0000"/>
              </a:solidFill>
              <a:ea typeface="Times New Roman" pitchFamily="18" charset="0"/>
              <a:cs typeface="Calibri" pitchFamily="34" charset="0"/>
            </a:endParaRPr>
          </a:p>
        </p:txBody>
      </p:sp>
    </p:spTree>
    <p:extLst>
      <p:ext uri="{BB962C8B-B14F-4D97-AF65-F5344CB8AC3E}">
        <p14:creationId xmlns:p14="http://schemas.microsoft.com/office/powerpoint/2010/main" val="3599033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 CuadroTexto"/>
          <p:cNvSpPr txBox="1">
            <a:spLocks noChangeArrowheads="1"/>
          </p:cNvSpPr>
          <p:nvPr/>
        </p:nvSpPr>
        <p:spPr bwMode="auto">
          <a:xfrm>
            <a:off x="1386235" y="1115864"/>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del Empleo*: </a:t>
            </a:r>
            <a:r>
              <a:rPr lang="es-EC" sz="3200" dirty="0" smtClean="0">
                <a:solidFill>
                  <a:prstClr val="white">
                    <a:lumMod val="50000"/>
                  </a:prstClr>
                </a:solidFill>
                <a:latin typeface="Arial Rounded MT Bold" pitchFamily="34" charset="0"/>
                <a:cs typeface="Arial" pitchFamily="34" charset="0"/>
              </a:rPr>
              <a:t>Total urbano </a:t>
            </a:r>
          </a:p>
        </p:txBody>
      </p:sp>
      <p:sp>
        <p:nvSpPr>
          <p:cNvPr id="18" name="17 Rectángulo"/>
          <p:cNvSpPr/>
          <p:nvPr/>
        </p:nvSpPr>
        <p:spPr>
          <a:xfrm>
            <a:off x="144654" y="7649428"/>
            <a:ext cx="10801200" cy="523220"/>
          </a:xfrm>
          <a:prstGeom prst="rect">
            <a:avLst/>
          </a:prstGeom>
        </p:spPr>
        <p:txBody>
          <a:bodyPr wrap="square">
            <a:spAutoFit/>
          </a:bodyPr>
          <a:lstStyle/>
          <a:p>
            <a:pPr algn="just"/>
            <a:r>
              <a:rPr lang="es-EC" sz="1400" b="1" dirty="0" smtClean="0">
                <a:solidFill>
                  <a:prstClr val="black"/>
                </a:solidFill>
              </a:rPr>
              <a:t>*</a:t>
            </a:r>
            <a:r>
              <a:rPr lang="es-EC" sz="1400" dirty="0" smtClean="0">
                <a:solidFill>
                  <a:prstClr val="black"/>
                </a:solidFill>
              </a:rPr>
              <a:t>La categoría de empleo incluye a los asalariados e independientes.</a:t>
            </a:r>
          </a:p>
          <a:p>
            <a:pPr algn="just"/>
            <a:r>
              <a:rPr lang="es-EC" sz="1400" b="1" dirty="0">
                <a:solidFill>
                  <a:prstClr val="black"/>
                </a:solidFill>
              </a:rPr>
              <a:t>Nota: </a:t>
            </a:r>
            <a:r>
              <a:rPr lang="es-EC" sz="1400" dirty="0">
                <a:solidFill>
                  <a:prstClr val="black"/>
                </a:solidFill>
              </a:rPr>
              <a:t>Se excluye la categoría de ocupados no clasificados (</a:t>
            </a:r>
            <a:r>
              <a:rPr lang="es-EC" sz="1400" dirty="0" smtClean="0">
                <a:solidFill>
                  <a:prstClr val="black"/>
                </a:solidFill>
              </a:rPr>
              <a:t>0,2%).</a:t>
            </a:r>
            <a:endParaRPr lang="es-EC" sz="1400" dirty="0">
              <a:solidFill>
                <a:prstClr val="black"/>
              </a:solidFill>
            </a:endParaRPr>
          </a:p>
        </p:txBody>
      </p:sp>
      <p:graphicFrame>
        <p:nvGraphicFramePr>
          <p:cNvPr id="11" name="10 Gráfico"/>
          <p:cNvGraphicFramePr/>
          <p:nvPr>
            <p:extLst>
              <p:ext uri="{D42A27DB-BD31-4B8C-83A1-F6EECF244321}">
                <p14:modId xmlns:p14="http://schemas.microsoft.com/office/powerpoint/2010/main" val="1138513791"/>
              </p:ext>
            </p:extLst>
          </p:nvPr>
        </p:nvGraphicFramePr>
        <p:xfrm>
          <a:off x="306115" y="1720178"/>
          <a:ext cx="11079549" cy="5895946"/>
        </p:xfrm>
        <a:graphic>
          <a:graphicData uri="http://schemas.openxmlformats.org/drawingml/2006/chart">
            <c:chart xmlns:c="http://schemas.openxmlformats.org/drawingml/2006/chart" xmlns:r="http://schemas.openxmlformats.org/officeDocument/2006/relationships" r:id="rId2"/>
          </a:graphicData>
        </a:graphic>
      </p:graphicFrame>
      <p:sp>
        <p:nvSpPr>
          <p:cNvPr id="5" name="4 Rectángulo redondeado"/>
          <p:cNvSpPr/>
          <p:nvPr/>
        </p:nvSpPr>
        <p:spPr>
          <a:xfrm>
            <a:off x="378123" y="1032847"/>
            <a:ext cx="1511595" cy="767393"/>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EC" sz="1400" dirty="0" smtClean="0">
                <a:solidFill>
                  <a:schemeClr val="tx1"/>
                </a:solidFill>
              </a:rPr>
              <a:t>Variación estadísticamente significativa</a:t>
            </a:r>
            <a:endParaRPr lang="es-EC" sz="1400" dirty="0">
              <a:solidFill>
                <a:schemeClr val="tx1"/>
              </a:solidFill>
            </a:endParaRPr>
          </a:p>
        </p:txBody>
      </p:sp>
      <p:sp>
        <p:nvSpPr>
          <p:cNvPr id="6" name="16 Rectángulo redondeado"/>
          <p:cNvSpPr/>
          <p:nvPr/>
        </p:nvSpPr>
        <p:spPr>
          <a:xfrm>
            <a:off x="8325960" y="5004296"/>
            <a:ext cx="333083" cy="696397"/>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fontAlgn="base">
              <a:spcBef>
                <a:spcPct val="0"/>
              </a:spcBef>
              <a:spcAft>
                <a:spcPct val="0"/>
              </a:spcAft>
            </a:pPr>
            <a:endParaRPr lang="es-EC" dirty="0">
              <a:solidFill>
                <a:prstClr val="black"/>
              </a:solidFill>
            </a:endParaRPr>
          </a:p>
        </p:txBody>
      </p:sp>
      <p:sp>
        <p:nvSpPr>
          <p:cNvPr id="7" name="16 Rectángulo redondeado"/>
          <p:cNvSpPr/>
          <p:nvPr/>
        </p:nvSpPr>
        <p:spPr>
          <a:xfrm>
            <a:off x="10891291" y="4955971"/>
            <a:ext cx="333083" cy="696397"/>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fontAlgn="base">
              <a:spcBef>
                <a:spcPct val="0"/>
              </a:spcBef>
              <a:spcAft>
                <a:spcPct val="0"/>
              </a:spcAft>
            </a:pPr>
            <a:endParaRPr lang="es-EC" dirty="0">
              <a:solidFill>
                <a:prstClr val="black"/>
              </a:solidFill>
            </a:endParaRPr>
          </a:p>
        </p:txBody>
      </p:sp>
      <p:sp>
        <p:nvSpPr>
          <p:cNvPr id="8" name="16 Rectángulo redondeado"/>
          <p:cNvSpPr/>
          <p:nvPr/>
        </p:nvSpPr>
        <p:spPr>
          <a:xfrm>
            <a:off x="8299003" y="2460333"/>
            <a:ext cx="333083" cy="696397"/>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fontAlgn="base">
              <a:spcBef>
                <a:spcPct val="0"/>
              </a:spcBef>
              <a:spcAft>
                <a:spcPct val="0"/>
              </a:spcAft>
            </a:pPr>
            <a:endParaRPr lang="es-EC" dirty="0">
              <a:solidFill>
                <a:prstClr val="black"/>
              </a:solidFill>
            </a:endParaRPr>
          </a:p>
        </p:txBody>
      </p:sp>
      <p:sp>
        <p:nvSpPr>
          <p:cNvPr id="9" name="16 Rectángulo redondeado"/>
          <p:cNvSpPr/>
          <p:nvPr/>
        </p:nvSpPr>
        <p:spPr>
          <a:xfrm>
            <a:off x="10864334" y="2412008"/>
            <a:ext cx="333083" cy="696397"/>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fontAlgn="base">
              <a:spcBef>
                <a:spcPct val="0"/>
              </a:spcBef>
              <a:spcAft>
                <a:spcPct val="0"/>
              </a:spcAft>
            </a:pPr>
            <a:endParaRPr lang="es-EC" dirty="0">
              <a:solidFill>
                <a:prstClr val="black"/>
              </a:solidFill>
            </a:endParaRPr>
          </a:p>
        </p:txBody>
      </p:sp>
    </p:spTree>
    <p:extLst>
      <p:ext uri="{BB962C8B-B14F-4D97-AF65-F5344CB8AC3E}">
        <p14:creationId xmlns:p14="http://schemas.microsoft.com/office/powerpoint/2010/main" val="2747317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CuadroTexto"/>
          <p:cNvSpPr txBox="1">
            <a:spLocks noChangeArrowheads="1"/>
          </p:cNvSpPr>
          <p:nvPr/>
        </p:nvSpPr>
        <p:spPr bwMode="auto">
          <a:xfrm>
            <a:off x="1657253" y="1271082"/>
            <a:ext cx="9865543" cy="584775"/>
          </a:xfrm>
          <a:prstGeom prst="rect">
            <a:avLst/>
          </a:prstGeom>
          <a:noFill/>
          <a:ln w="9525">
            <a:noFill/>
            <a:miter lim="800000"/>
            <a:headEnd/>
            <a:tailEnd/>
          </a:ln>
        </p:spPr>
        <p:txBody>
          <a:bodyPr wrap="square" lIns="91432" tIns="45717" rIns="91432" bIns="45717">
            <a:spAutoFit/>
          </a:bodyPr>
          <a:lstStyle/>
          <a:p>
            <a:pPr algn="r" fontAlgn="base">
              <a:spcBef>
                <a:spcPct val="0"/>
              </a:spcBef>
              <a:spcAft>
                <a:spcPct val="0"/>
              </a:spcAft>
            </a:pPr>
            <a:r>
              <a:rPr lang="es-EC" sz="3200" dirty="0">
                <a:solidFill>
                  <a:prstClr val="black"/>
                </a:solidFill>
                <a:latin typeface="Arial Rounded MT Bold" pitchFamily="34" charset="0"/>
                <a:cs typeface="Arial" pitchFamily="34" charset="0"/>
              </a:rPr>
              <a:t>Evolución de indicadores laborales: </a:t>
            </a:r>
            <a:r>
              <a:rPr lang="es-EC" sz="3200" dirty="0">
                <a:solidFill>
                  <a:prstClr val="white">
                    <a:lumMod val="50000"/>
                  </a:prstClr>
                </a:solidFill>
                <a:latin typeface="Arial Rounded MT Bold" pitchFamily="34" charset="0"/>
                <a:cs typeface="Arial" pitchFamily="34" charset="0"/>
              </a:rPr>
              <a:t>5 ciudades</a:t>
            </a:r>
          </a:p>
        </p:txBody>
      </p:sp>
      <p:sp>
        <p:nvSpPr>
          <p:cNvPr id="12" name="11 Abrir llave"/>
          <p:cNvSpPr/>
          <p:nvPr/>
        </p:nvSpPr>
        <p:spPr>
          <a:xfrm>
            <a:off x="2178323" y="1907952"/>
            <a:ext cx="360040" cy="960496"/>
          </a:xfrm>
          <a:prstGeom prst="leftBrace">
            <a:avLst/>
          </a:prstGeom>
          <a:ln>
            <a:solidFill>
              <a:srgbClr val="005BA3"/>
            </a:solidFill>
          </a:ln>
        </p:spPr>
        <p:style>
          <a:lnRef idx="1">
            <a:schemeClr val="accent1"/>
          </a:lnRef>
          <a:fillRef idx="0">
            <a:schemeClr val="accent1"/>
          </a:fillRef>
          <a:effectRef idx="0">
            <a:schemeClr val="accent1"/>
          </a:effectRef>
          <a:fontRef idx="minor">
            <a:schemeClr val="tx1"/>
          </a:fontRef>
        </p:style>
        <p:txBody>
          <a:bodyPr lIns="91432" tIns="45717" rIns="91432" bIns="45717" rtlCol="0" anchor="ctr"/>
          <a:lstStyle/>
          <a:p>
            <a:pPr algn="ctr" fontAlgn="base">
              <a:spcBef>
                <a:spcPct val="0"/>
              </a:spcBef>
              <a:spcAft>
                <a:spcPct val="0"/>
              </a:spcAft>
            </a:pPr>
            <a:endParaRPr lang="es-EC">
              <a:solidFill>
                <a:prstClr val="black"/>
              </a:solidFill>
            </a:endParaRPr>
          </a:p>
        </p:txBody>
      </p:sp>
      <p:sp>
        <p:nvSpPr>
          <p:cNvPr id="14" name="13 CuadroTexto"/>
          <p:cNvSpPr txBox="1"/>
          <p:nvPr/>
        </p:nvSpPr>
        <p:spPr>
          <a:xfrm>
            <a:off x="1" y="1972704"/>
            <a:ext cx="2322339" cy="830991"/>
          </a:xfrm>
          <a:prstGeom prst="rect">
            <a:avLst/>
          </a:prstGeom>
          <a:noFill/>
        </p:spPr>
        <p:txBody>
          <a:bodyPr wrap="square" lIns="91432" tIns="45717" rIns="91432" bIns="45717" rtlCol="0">
            <a:spAutoFit/>
          </a:bodyPr>
          <a:lstStyle/>
          <a:p>
            <a:pPr algn="ctr" fontAlgn="base">
              <a:spcBef>
                <a:spcPct val="0"/>
              </a:spcBef>
              <a:spcAft>
                <a:spcPct val="0"/>
              </a:spcAft>
            </a:pPr>
            <a:r>
              <a:rPr lang="es-EC" sz="2400" b="1" dirty="0">
                <a:solidFill>
                  <a:prstClr val="black"/>
                </a:solidFill>
              </a:rPr>
              <a:t>Tasa de empleo adecuado/pleno </a:t>
            </a:r>
          </a:p>
        </p:txBody>
      </p:sp>
      <p:sp>
        <p:nvSpPr>
          <p:cNvPr id="86017" name="Rectangle 1"/>
          <p:cNvSpPr>
            <a:spLocks noChangeArrowheads="1"/>
          </p:cNvSpPr>
          <p:nvPr/>
        </p:nvSpPr>
        <p:spPr bwMode="auto">
          <a:xfrm>
            <a:off x="2387042" y="1859721"/>
            <a:ext cx="8640960" cy="830991"/>
          </a:xfrm>
          <a:prstGeom prst="rect">
            <a:avLst/>
          </a:prstGeom>
          <a:noFill/>
          <a:ln w="9525">
            <a:noFill/>
            <a:miter lim="800000"/>
            <a:headEnd/>
            <a:tailEnd/>
          </a:ln>
          <a:effectLst/>
        </p:spPr>
        <p:txBody>
          <a:bodyPr vert="horz" wrap="square" lIns="91432" tIns="45717" rIns="91432" bIns="45717" numCol="1" anchor="ctr" anchorCtr="0" compatLnSpc="1">
            <a:prstTxWarp prst="textNoShape">
              <a:avLst/>
            </a:prstTxWarp>
            <a:spAutoFit/>
          </a:bodyPr>
          <a:lstStyle/>
          <a:p>
            <a:pPr algn="just"/>
            <a:r>
              <a:rPr lang="es-EC" sz="2400" dirty="0">
                <a:solidFill>
                  <a:prstClr val="black"/>
                </a:solidFill>
                <a:ea typeface="Times New Roman" pitchFamily="18" charset="0"/>
                <a:cs typeface="Calibri" pitchFamily="34" charset="0"/>
              </a:rPr>
              <a:t>Con respecto a </a:t>
            </a:r>
            <a:r>
              <a:rPr lang="es-ES" sz="2400" dirty="0" smtClean="0">
                <a:solidFill>
                  <a:prstClr val="black"/>
                </a:solidFill>
                <a:ea typeface="Times New Roman" pitchFamily="18" charset="0"/>
                <a:cs typeface="Calibri" pitchFamily="34" charset="0"/>
              </a:rPr>
              <a:t>diciembre 2016</a:t>
            </a:r>
            <a:r>
              <a:rPr lang="es-EC" sz="2400" dirty="0" smtClean="0">
                <a:solidFill>
                  <a:prstClr val="black"/>
                </a:solidFill>
                <a:ea typeface="Times New Roman" pitchFamily="18" charset="0"/>
                <a:cs typeface="Calibri" pitchFamily="34" charset="0"/>
              </a:rPr>
              <a:t>, </a:t>
            </a:r>
            <a:r>
              <a:rPr lang="es-EC" sz="2400" dirty="0">
                <a:solidFill>
                  <a:prstClr val="black"/>
                </a:solidFill>
                <a:ea typeface="Times New Roman" pitchFamily="18" charset="0"/>
                <a:cs typeface="Calibri" pitchFamily="34" charset="0"/>
              </a:rPr>
              <a:t>la tasa de empleo adecuado/pleno </a:t>
            </a:r>
            <a:r>
              <a:rPr lang="es-EC" sz="2400" dirty="0" smtClean="0">
                <a:solidFill>
                  <a:prstClr val="black"/>
                </a:solidFill>
                <a:ea typeface="Times New Roman" pitchFamily="18" charset="0"/>
                <a:cs typeface="Calibri" pitchFamily="34" charset="0"/>
              </a:rPr>
              <a:t>aumenta en Ambato.</a:t>
            </a:r>
            <a:endParaRPr lang="es-EC" sz="2400" b="1" dirty="0">
              <a:solidFill>
                <a:srgbClr val="FF0000"/>
              </a:solidFill>
              <a:ea typeface="Times New Roman" pitchFamily="18" charset="0"/>
              <a:cs typeface="Calibri" pitchFamily="34" charset="0"/>
            </a:endParaRPr>
          </a:p>
        </p:txBody>
      </p:sp>
      <p:graphicFrame>
        <p:nvGraphicFramePr>
          <p:cNvPr id="8" name="7 Tabla"/>
          <p:cNvGraphicFramePr>
            <a:graphicFrameLocks noGrp="1"/>
          </p:cNvGraphicFramePr>
          <p:nvPr>
            <p:extLst>
              <p:ext uri="{D42A27DB-BD31-4B8C-83A1-F6EECF244321}">
                <p14:modId xmlns:p14="http://schemas.microsoft.com/office/powerpoint/2010/main" val="3634679185"/>
              </p:ext>
            </p:extLst>
          </p:nvPr>
        </p:nvGraphicFramePr>
        <p:xfrm>
          <a:off x="2250331" y="3276104"/>
          <a:ext cx="7920883" cy="4546029"/>
        </p:xfrm>
        <a:graphic>
          <a:graphicData uri="http://schemas.openxmlformats.org/drawingml/2006/table">
            <a:tbl>
              <a:tblPr/>
              <a:tblGrid>
                <a:gridCol w="1159153"/>
                <a:gridCol w="1352346"/>
                <a:gridCol w="1352346"/>
                <a:gridCol w="1352346"/>
                <a:gridCol w="1352346"/>
                <a:gridCol w="1352346"/>
              </a:tblGrid>
              <a:tr h="249800">
                <a:tc>
                  <a:txBody>
                    <a:bodyPr/>
                    <a:lstStyle/>
                    <a:p>
                      <a:pPr algn="ctr" rtl="0" fontAlgn="b"/>
                      <a:r>
                        <a:rPr lang="es-EC" sz="1400" b="1" i="0" u="none" strike="noStrike" dirty="0">
                          <a:solidFill>
                            <a:srgbClr val="000000"/>
                          </a:solidFill>
                          <a:effectLst/>
                          <a:latin typeface="Calibri Light" panose="020F0302020204030204" pitchFamily="34" charset="0"/>
                        </a:rPr>
                        <a:t>Periodo </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Quito</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Guayaquil</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Cuenca</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Machala</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Ambato</a:t>
                      </a:r>
                    </a:p>
                  </a:txBody>
                  <a:tcPr marL="9525" marR="9525" marT="9525" marB="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4584">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dic-07</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65,1%</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52,4%</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61,5%</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50,2%</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52,0%</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dic-08</a:t>
                      </a:r>
                    </a:p>
                  </a:txBody>
                  <a:tcPr marL="9525" marR="9525" marT="9525" marB="0" anchor="ctr">
                    <a:lnL>
                      <a:noFill/>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63,9%</a:t>
                      </a:r>
                    </a:p>
                  </a:txBody>
                  <a:tcPr marL="9525" marR="9525" marT="9525" marB="0" anchor="b">
                    <a:lnL>
                      <a:noFill/>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55,5%</a:t>
                      </a:r>
                    </a:p>
                  </a:txBody>
                  <a:tcPr marL="9525" marR="9525" marT="9525" marB="0" anchor="b">
                    <a:lnL>
                      <a:noFill/>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66,1%</a:t>
                      </a:r>
                    </a:p>
                  </a:txBody>
                  <a:tcPr marL="9525" marR="9525" marT="9525" marB="0" anchor="b">
                    <a:lnL>
                      <a:noFill/>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53,8%</a:t>
                      </a:r>
                    </a:p>
                  </a:txBody>
                  <a:tcPr marL="9525" marR="9525" marT="9525" marB="0" anchor="b">
                    <a:lnL>
                      <a:noFill/>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54,5%</a:t>
                      </a:r>
                    </a:p>
                  </a:txBody>
                  <a:tcPr marL="9525" marR="9525" marT="9525" marB="0" anchor="b">
                    <a:lnL>
                      <a:noFill/>
                    </a:lnL>
                    <a:lnR>
                      <a:noFill/>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dic-09</a:t>
                      </a:r>
                    </a:p>
                  </a:txBody>
                  <a:tcPr marL="9525" marR="9525" marT="9525" marB="0" anchor="ctr">
                    <a:lnL>
                      <a:noFill/>
                    </a:lnL>
                    <a:lnR>
                      <a:noFill/>
                    </a:lnR>
                    <a:lnT w="6350" cap="flat" cmpd="sng" algn="ctr">
                      <a:no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52,0%</a:t>
                      </a:r>
                    </a:p>
                  </a:txBody>
                  <a:tcPr marL="9525" marR="9525" marT="9525" marB="0" anchor="b">
                    <a:lnL>
                      <a:noFill/>
                    </a:lnL>
                    <a:lnR>
                      <a:noFill/>
                    </a:lnR>
                    <a:lnT w="6350" cap="flat" cmpd="sng" algn="ctr">
                      <a:no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51,2%</a:t>
                      </a:r>
                    </a:p>
                  </a:txBody>
                  <a:tcPr marL="9525" marR="9525" marT="9525" marB="0" anchor="b">
                    <a:lnL>
                      <a:noFill/>
                    </a:lnL>
                    <a:lnR>
                      <a:noFill/>
                    </a:lnR>
                    <a:lnT w="6350" cap="flat" cmpd="sng" algn="ctr">
                      <a:no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60,0%</a:t>
                      </a:r>
                    </a:p>
                  </a:txBody>
                  <a:tcPr marL="9525" marR="9525" marT="9525" marB="0" anchor="b">
                    <a:lnL>
                      <a:noFill/>
                    </a:lnL>
                    <a:lnR>
                      <a:noFill/>
                    </a:lnR>
                    <a:lnT w="6350" cap="flat" cmpd="sng" algn="ctr">
                      <a:no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49,1%</a:t>
                      </a:r>
                    </a:p>
                  </a:txBody>
                  <a:tcPr marL="9525" marR="9525" marT="9525" marB="0" anchor="b">
                    <a:lnL>
                      <a:noFill/>
                    </a:lnL>
                    <a:lnR>
                      <a:noFill/>
                    </a:lnR>
                    <a:lnT w="6350" cap="flat" cmpd="sng" algn="ctr">
                      <a:no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44,9%</a:t>
                      </a:r>
                    </a:p>
                  </a:txBody>
                  <a:tcPr marL="9525" marR="9525" marT="9525" marB="0" anchor="b">
                    <a:lnL>
                      <a:noFill/>
                    </a:lnL>
                    <a:lnR>
                      <a:noFill/>
                    </a:lnR>
                    <a:lnT w="6350" cap="flat" cmpd="sng" algn="ctr">
                      <a:noFill/>
                      <a:prstDash val="solid"/>
                      <a:round/>
                      <a:headEnd type="none" w="med" len="med"/>
                      <a:tailEnd type="none" w="med" len="med"/>
                    </a:lnT>
                    <a:lnB>
                      <a:noFill/>
                    </a:lnB>
                  </a:tcPr>
                </a:tc>
              </a:tr>
              <a:tr h="254584">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dic-10</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65,0%</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55,5%</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66,6%</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50,4%</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54,2%</a:t>
                      </a:r>
                    </a:p>
                  </a:txBody>
                  <a:tcPr marL="9525" marR="9525" marT="9525" marB="0" anchor="b">
                    <a:lnL>
                      <a:noFill/>
                    </a:lnL>
                    <a:lnR>
                      <a:noFill/>
                    </a:lnR>
                    <a:lnT>
                      <a:noFill/>
                    </a:lnT>
                    <a:lnB>
                      <a:noFill/>
                    </a:lnB>
                  </a:tcPr>
                </a:tc>
              </a:tr>
              <a:tr h="254584">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dic-11</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63,6%</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57,0%</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65,7%</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56,8%</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61,9%</a:t>
                      </a:r>
                    </a:p>
                  </a:txBody>
                  <a:tcPr marL="9525" marR="9525" marT="9525" marB="0" anchor="b">
                    <a:lnL>
                      <a:noFill/>
                    </a:lnL>
                    <a:lnR>
                      <a:noFill/>
                    </a:lnR>
                    <a:lnT>
                      <a:noFill/>
                    </a:lnT>
                    <a:lnB>
                      <a:noFill/>
                    </a:lnB>
                  </a:tcPr>
                </a:tc>
              </a:tr>
              <a:tr h="254584">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dic-12</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62,1%</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60,5%</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67,7%</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58,2%</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57,4%</a:t>
                      </a:r>
                    </a:p>
                  </a:txBody>
                  <a:tcPr marL="9525" marR="9525" marT="9525" marB="0" anchor="b">
                    <a:lnL>
                      <a:noFill/>
                    </a:lnL>
                    <a:lnR>
                      <a:noFill/>
                    </a:lnR>
                    <a:lnT>
                      <a:noFill/>
                    </a:lnT>
                    <a:lnB>
                      <a:noFill/>
                    </a:lnB>
                  </a:tcPr>
                </a:tc>
              </a:tr>
              <a:tr h="254584">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dic-13</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70,6%</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57,2%</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68,5%</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58,9%</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56,4%</a:t>
                      </a:r>
                    </a:p>
                  </a:txBody>
                  <a:tcPr marL="9525" marR="9525" marT="9525" marB="0" anchor="b">
                    <a:lnL>
                      <a:noFill/>
                    </a:lnL>
                    <a:lnR>
                      <a:noFill/>
                    </a:lnR>
                    <a:lnT>
                      <a:noFill/>
                    </a:lnT>
                    <a:lnB>
                      <a:noFill/>
                    </a:lnB>
                  </a:tcPr>
                </a:tc>
              </a:tr>
              <a:tr h="254584">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dic-14</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70,5%</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60,1%</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65,2%</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55,9%</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61,0%</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dic-15</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66,5%</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56,9%</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64,6%</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57,1%</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58,5%</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algn="ctr" fontAlgn="ctr"/>
                      <a:r>
                        <a:rPr lang="es-EC" sz="1400" b="0" i="0" u="none" strike="noStrike" dirty="0">
                          <a:solidFill>
                            <a:srgbClr val="000000"/>
                          </a:solidFill>
                          <a:effectLst/>
                          <a:latin typeface="Calibri Light" panose="020F0302020204030204" pitchFamily="34" charset="0"/>
                        </a:rPr>
                        <a:t>mar-16</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61,2%</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53,9%</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60,7%</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51,0%</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51,2%</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algn="ctr" fontAlgn="ctr"/>
                      <a:r>
                        <a:rPr lang="es-EC" sz="1400" b="0" i="0" u="none" strike="noStrike" dirty="0" smtClean="0">
                          <a:solidFill>
                            <a:srgbClr val="000000"/>
                          </a:solidFill>
                          <a:effectLst/>
                          <a:latin typeface="Calibri Light" panose="020F0302020204030204" pitchFamily="34" charset="0"/>
                        </a:rPr>
                        <a:t>jun-16</a:t>
                      </a:r>
                      <a:endParaRPr lang="es-EC" sz="1400" b="0"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64,0%</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54,0%</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61,8%</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53,0%</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53,7%</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algn="ctr" fontAlgn="ctr"/>
                      <a:r>
                        <a:rPr lang="es-EC" sz="1400" b="0" i="0" u="none" strike="noStrike" dirty="0">
                          <a:solidFill>
                            <a:srgbClr val="000000"/>
                          </a:solidFill>
                          <a:effectLst/>
                          <a:latin typeface="Calibri Light" panose="020F0302020204030204" pitchFamily="34" charset="0"/>
                        </a:rPr>
                        <a:t>sep-16</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62,3%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49,9%</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55,8%</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49,6%</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49,5%</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algn="ctr" fontAlgn="ctr"/>
                      <a:r>
                        <a:rPr lang="es-EC" sz="1400" b="1" i="0" u="none" strike="noStrike" dirty="0">
                          <a:solidFill>
                            <a:srgbClr val="000000"/>
                          </a:solidFill>
                          <a:effectLst/>
                          <a:latin typeface="Calibri Light" panose="020F0302020204030204" pitchFamily="34" charset="0"/>
                        </a:rPr>
                        <a:t>dic-16</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57,6%</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49,6%</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a:solidFill>
                            <a:srgbClr val="000000"/>
                          </a:solidFill>
                          <a:effectLst/>
                          <a:latin typeface="Calibri Light" panose="020F0302020204030204" pitchFamily="34" charset="0"/>
                          <a:ea typeface="+mn-ea"/>
                          <a:cs typeface="+mn-cs"/>
                        </a:rPr>
                        <a:t>56,6%</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49,2%</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46,9%</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algn="ctr" fontAlgn="ctr"/>
                      <a:r>
                        <a:rPr lang="es-EC" sz="1400" b="0" i="0" u="none" strike="noStrike" dirty="0">
                          <a:solidFill>
                            <a:srgbClr val="000000"/>
                          </a:solidFill>
                          <a:effectLst/>
                          <a:latin typeface="Calibri Light" panose="020F0302020204030204" pitchFamily="34" charset="0"/>
                        </a:rPr>
                        <a:t>mar-17</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57,7%</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49,1%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61,9%</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48,1%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46,6%</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algn="ctr" fontAlgn="ctr"/>
                      <a:r>
                        <a:rPr lang="es-EC" sz="1400" b="0" i="0" u="none" strike="noStrike" dirty="0" smtClean="0">
                          <a:solidFill>
                            <a:srgbClr val="000000"/>
                          </a:solidFill>
                          <a:effectLst/>
                          <a:latin typeface="Calibri Light" panose="020F0302020204030204" pitchFamily="34" charset="0"/>
                        </a:rPr>
                        <a:t>jun-17</a:t>
                      </a:r>
                      <a:endParaRPr lang="es-EC" sz="1400" b="0"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63,1%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49,5%</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60,1%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49,3%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52,7%</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584">
                <a:tc>
                  <a:txBody>
                    <a:bodyPr/>
                    <a:lstStyle/>
                    <a:p>
                      <a:pPr algn="ctr" fontAlgn="ctr"/>
                      <a:r>
                        <a:rPr lang="es-EC" sz="1400" b="0" i="0" u="none" strike="noStrike" dirty="0" smtClean="0">
                          <a:solidFill>
                            <a:srgbClr val="000000"/>
                          </a:solidFill>
                          <a:effectLst/>
                          <a:latin typeface="Calibri Light" panose="020F0302020204030204" pitchFamily="34" charset="0"/>
                        </a:rPr>
                        <a:t>sep-17</a:t>
                      </a:r>
                      <a:endParaRPr lang="es-EC" sz="1400" b="0"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smtClean="0">
                          <a:solidFill>
                            <a:srgbClr val="000000"/>
                          </a:solidFill>
                          <a:effectLst/>
                          <a:latin typeface="Calibri Light" panose="020F0302020204030204" pitchFamily="34" charset="0"/>
                          <a:ea typeface="+mn-ea"/>
                          <a:cs typeface="+mn-cs"/>
                        </a:rPr>
                        <a:t>66,4%</a:t>
                      </a:r>
                      <a:endParaRPr lang="es-EC" sz="1400" b="0" i="0" u="none" strike="noStrike" kern="1200" dirty="0">
                        <a:solidFill>
                          <a:srgbClr val="000000"/>
                        </a:solidFill>
                        <a:effectLst/>
                        <a:latin typeface="Calibri Light" panose="020F0302020204030204" pitchFamily="34" charset="0"/>
                        <a:ea typeface="+mn-ea"/>
                        <a:cs typeface="+mn-cs"/>
                      </a:endParaRP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47,9%</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61,4%</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43,6%</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54,3%</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90923">
                <a:tc>
                  <a:txBody>
                    <a:bodyPr/>
                    <a:lstStyle/>
                    <a:p>
                      <a:pPr algn="ctr" fontAlgn="ctr"/>
                      <a:r>
                        <a:rPr lang="es-EC" sz="1400" b="1" i="0" u="none" strike="noStrike" dirty="0" smtClean="0">
                          <a:solidFill>
                            <a:srgbClr val="000000"/>
                          </a:solidFill>
                          <a:effectLst/>
                          <a:latin typeface="Calibri Light" panose="020F0302020204030204" pitchFamily="34" charset="0"/>
                        </a:rPr>
                        <a:t>dic-17</a:t>
                      </a:r>
                      <a:endParaRPr lang="es-EC" sz="1400" b="1"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61,6%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50,0%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57,3%</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51,2%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54,0%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3" name="12 Rectángulo redondeado"/>
          <p:cNvSpPr/>
          <p:nvPr/>
        </p:nvSpPr>
        <p:spPr>
          <a:xfrm>
            <a:off x="378123" y="1032847"/>
            <a:ext cx="1511595" cy="767393"/>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EC" sz="1400" dirty="0" smtClean="0">
                <a:solidFill>
                  <a:schemeClr val="tx1"/>
                </a:solidFill>
              </a:rPr>
              <a:t>Variación estadísticamente significativa</a:t>
            </a:r>
            <a:endParaRPr lang="es-EC" sz="1400" dirty="0">
              <a:solidFill>
                <a:schemeClr val="tx1"/>
              </a:solidFill>
            </a:endParaRPr>
          </a:p>
        </p:txBody>
      </p:sp>
      <p:sp>
        <p:nvSpPr>
          <p:cNvPr id="15" name="16 Rectángulo redondeado"/>
          <p:cNvSpPr/>
          <p:nvPr/>
        </p:nvSpPr>
        <p:spPr>
          <a:xfrm>
            <a:off x="9444645" y="7596584"/>
            <a:ext cx="869873" cy="264349"/>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fontAlgn="base">
              <a:spcBef>
                <a:spcPct val="0"/>
              </a:spcBef>
              <a:spcAft>
                <a:spcPct val="0"/>
              </a:spcAft>
            </a:pPr>
            <a:endParaRPr lang="es-EC" dirty="0">
              <a:solidFill>
                <a:prstClr val="black"/>
              </a:solidFill>
            </a:endParaRPr>
          </a:p>
        </p:txBody>
      </p:sp>
      <p:sp>
        <p:nvSpPr>
          <p:cNvPr id="16" name="16 Rectángulo redondeado"/>
          <p:cNvSpPr/>
          <p:nvPr/>
        </p:nvSpPr>
        <p:spPr>
          <a:xfrm>
            <a:off x="9445354" y="6612155"/>
            <a:ext cx="869873" cy="264349"/>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fontAlgn="base">
              <a:spcBef>
                <a:spcPct val="0"/>
              </a:spcBef>
              <a:spcAft>
                <a:spcPct val="0"/>
              </a:spcAft>
            </a:pPr>
            <a:endParaRPr lang="es-EC" dirty="0">
              <a:solidFill>
                <a:prstClr val="black"/>
              </a:solidFill>
            </a:endParaRPr>
          </a:p>
        </p:txBody>
      </p:sp>
    </p:spTree>
    <p:extLst>
      <p:ext uri="{BB962C8B-B14F-4D97-AF65-F5344CB8AC3E}">
        <p14:creationId xmlns:p14="http://schemas.microsoft.com/office/powerpoint/2010/main" val="2909609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CuadroTexto"/>
          <p:cNvSpPr txBox="1">
            <a:spLocks noChangeArrowheads="1"/>
          </p:cNvSpPr>
          <p:nvPr/>
        </p:nvSpPr>
        <p:spPr bwMode="auto">
          <a:xfrm>
            <a:off x="1835921" y="1059172"/>
            <a:ext cx="9865543" cy="584775"/>
          </a:xfrm>
          <a:prstGeom prst="rect">
            <a:avLst/>
          </a:prstGeom>
          <a:noFill/>
          <a:ln w="9525">
            <a:noFill/>
            <a:miter lim="800000"/>
            <a:headEnd/>
            <a:tailEnd/>
          </a:ln>
        </p:spPr>
        <p:txBody>
          <a:bodyPr wrap="square" lIns="91432" tIns="45717" rIns="91432" bIns="45717">
            <a:spAutoFit/>
          </a:bodyPr>
          <a:lstStyle/>
          <a:p>
            <a:pPr algn="r" fontAlgn="base">
              <a:spcBef>
                <a:spcPct val="0"/>
              </a:spcBef>
              <a:spcAft>
                <a:spcPct val="0"/>
              </a:spcAft>
            </a:pPr>
            <a:r>
              <a:rPr lang="es-EC" sz="3200" dirty="0">
                <a:solidFill>
                  <a:prstClr val="black"/>
                </a:solidFill>
                <a:latin typeface="Arial Rounded MT Bold" pitchFamily="34" charset="0"/>
                <a:cs typeface="Arial" pitchFamily="34" charset="0"/>
              </a:rPr>
              <a:t>Evolución de indicadores laborales: </a:t>
            </a:r>
            <a:r>
              <a:rPr lang="es-EC" sz="3200" dirty="0">
                <a:solidFill>
                  <a:prstClr val="white">
                    <a:lumMod val="50000"/>
                  </a:prstClr>
                </a:solidFill>
                <a:latin typeface="Arial Rounded MT Bold" pitchFamily="34" charset="0"/>
                <a:cs typeface="Arial" pitchFamily="34" charset="0"/>
              </a:rPr>
              <a:t>5 ciudades</a:t>
            </a:r>
          </a:p>
        </p:txBody>
      </p:sp>
      <p:sp>
        <p:nvSpPr>
          <p:cNvPr id="1025" name="Rectangle 1"/>
          <p:cNvSpPr>
            <a:spLocks noChangeArrowheads="1"/>
          </p:cNvSpPr>
          <p:nvPr/>
        </p:nvSpPr>
        <p:spPr bwMode="auto">
          <a:xfrm>
            <a:off x="2394346" y="1804591"/>
            <a:ext cx="8928992" cy="830991"/>
          </a:xfrm>
          <a:prstGeom prst="rect">
            <a:avLst/>
          </a:prstGeom>
          <a:noFill/>
          <a:ln w="9525">
            <a:noFill/>
            <a:miter lim="800000"/>
            <a:headEnd/>
            <a:tailEnd/>
          </a:ln>
          <a:effectLst/>
        </p:spPr>
        <p:txBody>
          <a:bodyPr vert="horz" wrap="square" lIns="91432" tIns="45717" rIns="91432" bIns="45717" numCol="1" anchor="ctr" anchorCtr="0" compatLnSpc="1">
            <a:prstTxWarp prst="textNoShape">
              <a:avLst/>
            </a:prstTxWarp>
            <a:spAutoFit/>
          </a:bodyPr>
          <a:lstStyle/>
          <a:p>
            <a:pPr algn="just"/>
            <a:r>
              <a:rPr lang="es-EC" sz="2400" dirty="0">
                <a:solidFill>
                  <a:prstClr val="black"/>
                </a:solidFill>
                <a:ea typeface="Times New Roman" pitchFamily="18" charset="0"/>
                <a:cs typeface="Calibri" pitchFamily="34" charset="0"/>
              </a:rPr>
              <a:t>Con respecto a </a:t>
            </a:r>
            <a:r>
              <a:rPr lang="es-ES" sz="2400" dirty="0" smtClean="0">
                <a:solidFill>
                  <a:prstClr val="black"/>
                </a:solidFill>
                <a:ea typeface="Times New Roman" pitchFamily="18" charset="0"/>
                <a:cs typeface="Calibri" pitchFamily="34" charset="0"/>
              </a:rPr>
              <a:t>diciembre 2016</a:t>
            </a:r>
            <a:r>
              <a:rPr lang="es-EC" sz="2400" dirty="0" smtClean="0">
                <a:solidFill>
                  <a:prstClr val="black"/>
                </a:solidFill>
                <a:ea typeface="Times New Roman" pitchFamily="18" charset="0"/>
                <a:cs typeface="Calibri" pitchFamily="34" charset="0"/>
              </a:rPr>
              <a:t>, la tasa de desempleo disminuye en Guayaquil.</a:t>
            </a:r>
            <a:endParaRPr lang="es-EC" sz="2400" dirty="0">
              <a:solidFill>
                <a:prstClr val="black"/>
              </a:solidFill>
              <a:ea typeface="Times New Roman" pitchFamily="18" charset="0"/>
              <a:cs typeface="Calibri" pitchFamily="34" charset="0"/>
            </a:endParaRPr>
          </a:p>
        </p:txBody>
      </p:sp>
      <p:sp>
        <p:nvSpPr>
          <p:cNvPr id="12" name="11 Abrir llave"/>
          <p:cNvSpPr/>
          <p:nvPr/>
        </p:nvSpPr>
        <p:spPr>
          <a:xfrm>
            <a:off x="2034307" y="1619921"/>
            <a:ext cx="360040" cy="1174776"/>
          </a:xfrm>
          <a:prstGeom prst="leftBrace">
            <a:avLst/>
          </a:prstGeom>
          <a:ln>
            <a:solidFill>
              <a:srgbClr val="005BA3"/>
            </a:solidFill>
          </a:ln>
        </p:spPr>
        <p:style>
          <a:lnRef idx="1">
            <a:schemeClr val="accent1"/>
          </a:lnRef>
          <a:fillRef idx="0">
            <a:schemeClr val="accent1"/>
          </a:fillRef>
          <a:effectRef idx="0">
            <a:schemeClr val="accent1"/>
          </a:effectRef>
          <a:fontRef idx="minor">
            <a:schemeClr val="tx1"/>
          </a:fontRef>
        </p:style>
        <p:txBody>
          <a:bodyPr lIns="91432" tIns="45717" rIns="91432" bIns="45717" rtlCol="0" anchor="ctr"/>
          <a:lstStyle/>
          <a:p>
            <a:pPr algn="ctr" fontAlgn="base">
              <a:spcBef>
                <a:spcPct val="0"/>
              </a:spcBef>
              <a:spcAft>
                <a:spcPct val="0"/>
              </a:spcAft>
            </a:pPr>
            <a:endParaRPr lang="es-EC">
              <a:solidFill>
                <a:prstClr val="black"/>
              </a:solidFill>
            </a:endParaRPr>
          </a:p>
        </p:txBody>
      </p:sp>
      <p:sp>
        <p:nvSpPr>
          <p:cNvPr id="14" name="13 CuadroTexto"/>
          <p:cNvSpPr txBox="1"/>
          <p:nvPr/>
        </p:nvSpPr>
        <p:spPr>
          <a:xfrm>
            <a:off x="522140" y="1835946"/>
            <a:ext cx="1584176" cy="830991"/>
          </a:xfrm>
          <a:prstGeom prst="rect">
            <a:avLst/>
          </a:prstGeom>
          <a:noFill/>
        </p:spPr>
        <p:txBody>
          <a:bodyPr wrap="square" lIns="91432" tIns="45717" rIns="91432" bIns="45717" rtlCol="0">
            <a:spAutoFit/>
          </a:bodyPr>
          <a:lstStyle/>
          <a:p>
            <a:pPr algn="ctr" fontAlgn="base">
              <a:spcBef>
                <a:spcPct val="0"/>
              </a:spcBef>
              <a:spcAft>
                <a:spcPct val="0"/>
              </a:spcAft>
            </a:pPr>
            <a:r>
              <a:rPr lang="es-EC" sz="2400" b="1" dirty="0">
                <a:solidFill>
                  <a:prstClr val="black"/>
                </a:solidFill>
              </a:rPr>
              <a:t>Tasa de desempleo</a:t>
            </a:r>
          </a:p>
        </p:txBody>
      </p:sp>
      <p:graphicFrame>
        <p:nvGraphicFramePr>
          <p:cNvPr id="15" name="14 Tabla"/>
          <p:cNvGraphicFramePr>
            <a:graphicFrameLocks noGrp="1"/>
          </p:cNvGraphicFramePr>
          <p:nvPr>
            <p:extLst>
              <p:ext uri="{D42A27DB-BD31-4B8C-83A1-F6EECF244321}">
                <p14:modId xmlns:p14="http://schemas.microsoft.com/office/powerpoint/2010/main" val="103427419"/>
              </p:ext>
            </p:extLst>
          </p:nvPr>
        </p:nvGraphicFramePr>
        <p:xfrm>
          <a:off x="2220514" y="3269313"/>
          <a:ext cx="7680025" cy="4430641"/>
        </p:xfrm>
        <a:graphic>
          <a:graphicData uri="http://schemas.openxmlformats.org/drawingml/2006/table">
            <a:tbl>
              <a:tblPr/>
              <a:tblGrid>
                <a:gridCol w="1123905"/>
                <a:gridCol w="1311224"/>
                <a:gridCol w="1311224"/>
                <a:gridCol w="1311224"/>
                <a:gridCol w="1311224"/>
                <a:gridCol w="1311224"/>
              </a:tblGrid>
              <a:tr h="247386">
                <a:tc>
                  <a:txBody>
                    <a:bodyPr/>
                    <a:lstStyle/>
                    <a:p>
                      <a:pPr algn="ctr" rtl="0" fontAlgn="b"/>
                      <a:r>
                        <a:rPr lang="es-EC" sz="1400" b="1" i="0" u="none" strike="noStrike" dirty="0">
                          <a:solidFill>
                            <a:srgbClr val="000000"/>
                          </a:solidFill>
                          <a:effectLst/>
                          <a:latin typeface="Calibri Light" panose="020F0302020204030204" pitchFamily="34" charset="0"/>
                        </a:rPr>
                        <a:t>Periodo </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Quito</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Guayaquil</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Cuenca</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Machala</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Ambato</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7386">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dic-07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6,1%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7,0%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4,9%</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3,5%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r>
              <a:tr h="247386">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dic-08</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5,9%</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9,5%</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4,4%</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8,7%</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3,8%</a:t>
                      </a:r>
                    </a:p>
                  </a:txBody>
                  <a:tcPr marL="9525" marR="9525" marT="9525" marB="0" anchor="b">
                    <a:lnL>
                      <a:noFill/>
                    </a:lnL>
                    <a:lnR>
                      <a:noFill/>
                    </a:lnR>
                    <a:lnT>
                      <a:noFill/>
                    </a:lnT>
                    <a:lnB>
                      <a:noFill/>
                    </a:lnB>
                  </a:tcPr>
                </a:tc>
              </a:tr>
              <a:tr h="247386">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dic-09</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6,1%</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11,7%</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4,7%</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8,4%</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3,9%</a:t>
                      </a:r>
                    </a:p>
                  </a:txBody>
                  <a:tcPr marL="9525" marR="9525" marT="9525" marB="0" anchor="b">
                    <a:lnL>
                      <a:noFill/>
                    </a:lnL>
                    <a:lnR>
                      <a:noFill/>
                    </a:lnR>
                    <a:lnT>
                      <a:noFill/>
                    </a:lnT>
                    <a:lnB>
                      <a:noFill/>
                    </a:lnB>
                  </a:tcPr>
                </a:tc>
              </a:tr>
              <a:tr h="247386">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dic-10</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4,3%</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7,6%</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2,5%</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4,3%</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3,2%</a:t>
                      </a:r>
                    </a:p>
                  </a:txBody>
                  <a:tcPr marL="9525" marR="9525" marT="9525" marB="0" anchor="b">
                    <a:lnL>
                      <a:noFill/>
                    </a:lnL>
                    <a:lnR>
                      <a:noFill/>
                    </a:lnR>
                    <a:lnT>
                      <a:noFill/>
                    </a:lnT>
                    <a:lnB>
                      <a:noFill/>
                    </a:lnB>
                  </a:tcPr>
                </a:tc>
              </a:tr>
              <a:tr h="247386">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dic-11</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4,3%</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5,9%</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3,9%</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4,6%</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2,3%</a:t>
                      </a:r>
                    </a:p>
                  </a:txBody>
                  <a:tcPr marL="9525" marR="9525" marT="9525" marB="0" anchor="b">
                    <a:lnL>
                      <a:noFill/>
                    </a:lnL>
                    <a:lnR>
                      <a:noFill/>
                    </a:lnR>
                    <a:lnT>
                      <a:noFill/>
                    </a:lnT>
                    <a:lnB>
                      <a:noFill/>
                    </a:lnB>
                  </a:tcPr>
                </a:tc>
              </a:tr>
              <a:tr h="247386">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dic-12</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4,4%</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5,5%</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3,7%</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4,4%</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3,3%</a:t>
                      </a:r>
                    </a:p>
                  </a:txBody>
                  <a:tcPr marL="9525" marR="9525" marT="9525" marB="0" anchor="b">
                    <a:lnL>
                      <a:noFill/>
                    </a:lnL>
                    <a:lnR>
                      <a:noFill/>
                    </a:lnR>
                    <a:lnT>
                      <a:noFill/>
                    </a:lnT>
                    <a:lnB>
                      <a:noFill/>
                    </a:lnB>
                  </a:tcPr>
                </a:tc>
              </a:tr>
              <a:tr h="247386">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dic-13</a:t>
                      </a:r>
                    </a:p>
                  </a:txBody>
                  <a:tcPr marL="9525" marR="9525" marT="9525" marB="0" anchor="ctr">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4,0%</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5,7%</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3,7%</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3,8%</a:t>
                      </a:r>
                    </a:p>
                  </a:txBody>
                  <a:tcPr marL="9525" marR="9525" marT="9525" marB="0" anchor="b">
                    <a:lnL>
                      <a:noFill/>
                    </a:lnL>
                    <a:lnR>
                      <a:noFill/>
                    </a:lnR>
                    <a:lnT>
                      <a:noFill/>
                    </a:lnT>
                    <a:lnB>
                      <a:noFill/>
                    </a:lnB>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3,4%</a:t>
                      </a:r>
                    </a:p>
                  </a:txBody>
                  <a:tcPr marL="9525" marR="9525" marT="9525" marB="0" anchor="b">
                    <a:lnL>
                      <a:noFill/>
                    </a:lnL>
                    <a:lnR>
                      <a:noFill/>
                    </a:lnR>
                    <a:lnT>
                      <a:noFill/>
                    </a:lnT>
                    <a:lnB>
                      <a:noFill/>
                    </a:lnB>
                  </a:tcPr>
                </a:tc>
              </a:tr>
              <a:tr h="247386">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dic-14</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3,2%</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4,0%</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2,3%</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a:solidFill>
                            <a:srgbClr val="000000"/>
                          </a:solidFill>
                          <a:effectLst/>
                          <a:latin typeface="Calibri Light" panose="020F0302020204030204" pitchFamily="34" charset="0"/>
                          <a:ea typeface="+mn-ea"/>
                          <a:cs typeface="+mn-cs"/>
                        </a:rPr>
                        <a:t>2,5%</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3,7%</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7386">
                <a:tc>
                  <a:txBody>
                    <a:bodyPr/>
                    <a:lstStyle/>
                    <a:p>
                      <a:pPr marL="0" algn="ctr" defTabSz="570906" rtl="0" eaLnBrk="1" fontAlgn="ctr" latinLnBrk="0" hangingPunct="1"/>
                      <a:r>
                        <a:rPr lang="es-EC" sz="1400" b="0" i="0" u="none" strike="noStrike" kern="1200" dirty="0" smtClean="0">
                          <a:solidFill>
                            <a:srgbClr val="000000"/>
                          </a:solidFill>
                          <a:effectLst/>
                          <a:latin typeface="Calibri Light" panose="020F0302020204030204" pitchFamily="34" charset="0"/>
                          <a:ea typeface="+mn-ea"/>
                          <a:cs typeface="+mn-cs"/>
                        </a:rPr>
                        <a:t>dic-15</a:t>
                      </a:r>
                      <a:endParaRPr lang="es-EC" sz="1400" b="0" i="0" u="none" strike="noStrike" kern="1200" dirty="0">
                        <a:solidFill>
                          <a:srgbClr val="000000"/>
                        </a:solidFill>
                        <a:effectLst/>
                        <a:latin typeface="Calibri Light" panose="020F0302020204030204" pitchFamily="34" charset="0"/>
                        <a:ea typeface="+mn-ea"/>
                        <a:cs typeface="+mn-cs"/>
                      </a:endParaRP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4,9%</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4,8%</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3,3%</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2,7%</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5,7%</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7386">
                <a:tc>
                  <a:txBody>
                    <a:bodyPr/>
                    <a:lstStyle/>
                    <a:p>
                      <a:pPr algn="ctr" fontAlgn="ctr"/>
                      <a:r>
                        <a:rPr lang="es-EC" sz="1400" b="0" i="0" u="none" strike="noStrike" dirty="0">
                          <a:solidFill>
                            <a:srgbClr val="000000"/>
                          </a:solidFill>
                          <a:effectLst/>
                          <a:latin typeface="Calibri Light" panose="020F0302020204030204" pitchFamily="34" charset="0"/>
                        </a:rPr>
                        <a:t>mar-16</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7,8%</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7,2%</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4,6%</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4,0%</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7,0%</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7386">
                <a:tc>
                  <a:txBody>
                    <a:bodyPr/>
                    <a:lstStyle/>
                    <a:p>
                      <a:pPr algn="ctr" fontAlgn="ctr"/>
                      <a:r>
                        <a:rPr lang="es-EC" sz="1400" b="0" i="0" u="none" strike="noStrike" dirty="0" smtClean="0">
                          <a:solidFill>
                            <a:srgbClr val="000000"/>
                          </a:solidFill>
                          <a:effectLst/>
                          <a:latin typeface="Calibri Light" panose="020F0302020204030204" pitchFamily="34" charset="0"/>
                        </a:rPr>
                        <a:t>jun-16</a:t>
                      </a:r>
                      <a:endParaRPr lang="es-EC" sz="1400" b="0"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7,1%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5,3%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3,3%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4,6%</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5,3%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7386">
                <a:tc>
                  <a:txBody>
                    <a:bodyPr/>
                    <a:lstStyle/>
                    <a:p>
                      <a:pPr algn="ctr" fontAlgn="ctr"/>
                      <a:r>
                        <a:rPr lang="es-EC" sz="1400" b="0" i="0" u="none" strike="noStrike" dirty="0">
                          <a:solidFill>
                            <a:srgbClr val="000000"/>
                          </a:solidFill>
                          <a:effectLst/>
                          <a:latin typeface="Calibri Light" panose="020F0302020204030204" pitchFamily="34" charset="0"/>
                        </a:rPr>
                        <a:t>sep-16</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8,7%</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5,7%</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3,0%</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3,2%</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6,5%</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7386">
                <a:tc>
                  <a:txBody>
                    <a:bodyPr/>
                    <a:lstStyle/>
                    <a:p>
                      <a:pPr algn="ctr" fontAlgn="ctr"/>
                      <a:r>
                        <a:rPr lang="es-EC" sz="1400" b="1" i="0" u="none" strike="noStrike" dirty="0">
                          <a:solidFill>
                            <a:srgbClr val="000000"/>
                          </a:solidFill>
                          <a:effectLst/>
                          <a:latin typeface="Calibri Light" panose="020F0302020204030204" pitchFamily="34" charset="0"/>
                        </a:rPr>
                        <a:t>dic-16</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9,1%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6,4%</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4,8%</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5,3%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7,1%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9580">
                <a:tc>
                  <a:txBody>
                    <a:bodyPr/>
                    <a:lstStyle/>
                    <a:p>
                      <a:pPr algn="ctr" fontAlgn="ctr"/>
                      <a:r>
                        <a:rPr lang="es-EC" sz="1400" b="0" i="0" u="none" strike="noStrike" dirty="0">
                          <a:solidFill>
                            <a:srgbClr val="000000"/>
                          </a:solidFill>
                          <a:effectLst/>
                          <a:latin typeface="Calibri Light" panose="020F0302020204030204" pitchFamily="34" charset="0"/>
                        </a:rPr>
                        <a:t>mar-17</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9,1%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5,1%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4,3%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4,2%</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5,0%</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7386">
                <a:tc>
                  <a:txBody>
                    <a:bodyPr/>
                    <a:lstStyle/>
                    <a:p>
                      <a:pPr algn="ctr" fontAlgn="ctr"/>
                      <a:r>
                        <a:rPr lang="es-EC" sz="1400" b="0" i="0" u="none" strike="noStrike" dirty="0" smtClean="0">
                          <a:solidFill>
                            <a:srgbClr val="000000"/>
                          </a:solidFill>
                          <a:effectLst/>
                          <a:latin typeface="Calibri Light" panose="020F0302020204030204" pitchFamily="34" charset="0"/>
                        </a:rPr>
                        <a:t>jun-17</a:t>
                      </a:r>
                      <a:endParaRPr lang="es-EC" sz="1400" b="0"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7,8%</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5,3%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4,5%</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4,3%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4,6%</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7386">
                <a:tc>
                  <a:txBody>
                    <a:bodyPr/>
                    <a:lstStyle/>
                    <a:p>
                      <a:pPr algn="ctr" fontAlgn="ctr"/>
                      <a:r>
                        <a:rPr lang="es-EC" sz="1400" b="0" i="0" u="none" strike="noStrike" dirty="0" smtClean="0">
                          <a:solidFill>
                            <a:srgbClr val="000000"/>
                          </a:solidFill>
                          <a:effectLst/>
                          <a:latin typeface="Calibri Light" panose="020F0302020204030204" pitchFamily="34" charset="0"/>
                        </a:rPr>
                        <a:t>sep-17</a:t>
                      </a:r>
                      <a:endParaRPr lang="es-EC" sz="1400" b="0"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7,8%</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4,6%</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4,6%</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4,4%</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4,8%</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57029">
                <a:tc>
                  <a:txBody>
                    <a:bodyPr/>
                    <a:lstStyle/>
                    <a:p>
                      <a:pPr algn="ctr" fontAlgn="ctr"/>
                      <a:r>
                        <a:rPr lang="es-EC" sz="1400" b="1" i="0" u="none" strike="noStrike" dirty="0" smtClean="0">
                          <a:solidFill>
                            <a:srgbClr val="000000"/>
                          </a:solidFill>
                          <a:effectLst/>
                          <a:latin typeface="Calibri Light" panose="020F0302020204030204" pitchFamily="34" charset="0"/>
                        </a:rPr>
                        <a:t>dic-17</a:t>
                      </a:r>
                      <a:endParaRPr lang="es-EC" sz="1400" b="1"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9,4%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4,4%</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5,6%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5,6%</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6,1%</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7" name="16 Rectángulo redondeado"/>
          <p:cNvSpPr/>
          <p:nvPr/>
        </p:nvSpPr>
        <p:spPr>
          <a:xfrm>
            <a:off x="5346675" y="7500893"/>
            <a:ext cx="869873" cy="264349"/>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fontAlgn="base">
              <a:spcBef>
                <a:spcPct val="0"/>
              </a:spcBef>
              <a:spcAft>
                <a:spcPct val="0"/>
              </a:spcAft>
            </a:pPr>
            <a:endParaRPr lang="es-EC" dirty="0">
              <a:solidFill>
                <a:prstClr val="black"/>
              </a:solidFill>
            </a:endParaRPr>
          </a:p>
        </p:txBody>
      </p:sp>
      <p:sp>
        <p:nvSpPr>
          <p:cNvPr id="8" name="16 Rectángulo redondeado"/>
          <p:cNvSpPr/>
          <p:nvPr/>
        </p:nvSpPr>
        <p:spPr>
          <a:xfrm>
            <a:off x="5347384" y="6516464"/>
            <a:ext cx="869873" cy="264349"/>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lIns="91432" tIns="45717" rIns="91432" bIns="45717"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fontAlgn="base">
              <a:spcBef>
                <a:spcPct val="0"/>
              </a:spcBef>
              <a:spcAft>
                <a:spcPct val="0"/>
              </a:spcAft>
            </a:pPr>
            <a:endParaRPr lang="es-EC" dirty="0">
              <a:solidFill>
                <a:prstClr val="black"/>
              </a:solidFill>
            </a:endParaRPr>
          </a:p>
        </p:txBody>
      </p:sp>
      <p:sp>
        <p:nvSpPr>
          <p:cNvPr id="9" name="8 Rectángulo redondeado"/>
          <p:cNvSpPr/>
          <p:nvPr/>
        </p:nvSpPr>
        <p:spPr>
          <a:xfrm>
            <a:off x="378123" y="1032847"/>
            <a:ext cx="1511595" cy="767393"/>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EC" sz="1400" dirty="0" smtClean="0">
                <a:solidFill>
                  <a:schemeClr val="tx1"/>
                </a:solidFill>
              </a:rPr>
              <a:t>Variación estadísticamente significativa</a:t>
            </a:r>
            <a:endParaRPr lang="es-EC" sz="1400" dirty="0">
              <a:solidFill>
                <a:schemeClr val="tx1"/>
              </a:solidFill>
            </a:endParaRPr>
          </a:p>
        </p:txBody>
      </p:sp>
    </p:spTree>
    <p:extLst>
      <p:ext uri="{BB962C8B-B14F-4D97-AF65-F5344CB8AC3E}">
        <p14:creationId xmlns:p14="http://schemas.microsoft.com/office/powerpoint/2010/main" val="3098065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CuadroTexto"/>
          <p:cNvSpPr txBox="1">
            <a:spLocks noChangeArrowheads="1"/>
          </p:cNvSpPr>
          <p:nvPr/>
        </p:nvSpPr>
        <p:spPr bwMode="auto">
          <a:xfrm>
            <a:off x="1835920" y="1115865"/>
            <a:ext cx="9865543" cy="584775"/>
          </a:xfrm>
          <a:prstGeom prst="rect">
            <a:avLst/>
          </a:prstGeom>
          <a:noFill/>
          <a:ln w="9525">
            <a:noFill/>
            <a:miter lim="800000"/>
            <a:headEnd/>
            <a:tailEnd/>
          </a:ln>
        </p:spPr>
        <p:txBody>
          <a:bodyPr wrap="square" lIns="91432" tIns="45717" rIns="91432" bIns="45717">
            <a:spAutoFit/>
          </a:bodyPr>
          <a:lstStyle/>
          <a:p>
            <a:pPr algn="r" fontAlgn="base">
              <a:spcBef>
                <a:spcPct val="0"/>
              </a:spcBef>
              <a:spcAft>
                <a:spcPct val="0"/>
              </a:spcAft>
            </a:pPr>
            <a:r>
              <a:rPr lang="es-EC" sz="3200" dirty="0">
                <a:solidFill>
                  <a:prstClr val="black"/>
                </a:solidFill>
                <a:latin typeface="Arial Rounded MT Bold" pitchFamily="34" charset="0"/>
                <a:cs typeface="Arial" pitchFamily="34" charset="0"/>
              </a:rPr>
              <a:t>Evolución de indicadores laborales: </a:t>
            </a:r>
            <a:r>
              <a:rPr lang="es-EC" sz="3200" dirty="0">
                <a:solidFill>
                  <a:prstClr val="white">
                    <a:lumMod val="50000"/>
                  </a:prstClr>
                </a:solidFill>
                <a:latin typeface="Arial Rounded MT Bold" pitchFamily="34" charset="0"/>
                <a:cs typeface="Arial" pitchFamily="34" charset="0"/>
              </a:rPr>
              <a:t>5 ciudades</a:t>
            </a:r>
          </a:p>
        </p:txBody>
      </p:sp>
      <p:sp>
        <p:nvSpPr>
          <p:cNvPr id="1025" name="Rectangle 1"/>
          <p:cNvSpPr>
            <a:spLocks noChangeArrowheads="1"/>
          </p:cNvSpPr>
          <p:nvPr/>
        </p:nvSpPr>
        <p:spPr bwMode="auto">
          <a:xfrm>
            <a:off x="2394345" y="1804591"/>
            <a:ext cx="9145017" cy="830991"/>
          </a:xfrm>
          <a:prstGeom prst="rect">
            <a:avLst/>
          </a:prstGeom>
          <a:noFill/>
          <a:ln w="9525">
            <a:noFill/>
            <a:miter lim="800000"/>
            <a:headEnd/>
            <a:tailEnd/>
          </a:ln>
          <a:effectLst/>
        </p:spPr>
        <p:txBody>
          <a:bodyPr vert="horz" wrap="square" lIns="91432" tIns="45717" rIns="91432" bIns="45717" numCol="1" anchor="ctr" anchorCtr="0" compatLnSpc="1">
            <a:prstTxWarp prst="textNoShape">
              <a:avLst/>
            </a:prstTxWarp>
            <a:spAutoFit/>
          </a:bodyPr>
          <a:lstStyle/>
          <a:p>
            <a:pPr algn="just"/>
            <a:r>
              <a:rPr lang="es-EC" sz="2400" dirty="0">
                <a:solidFill>
                  <a:prstClr val="black"/>
                </a:solidFill>
                <a:ea typeface="Times New Roman" pitchFamily="18" charset="0"/>
                <a:cs typeface="Calibri" pitchFamily="34" charset="0"/>
              </a:rPr>
              <a:t>Con respecto a </a:t>
            </a:r>
            <a:r>
              <a:rPr lang="es-ES" sz="2400" dirty="0" smtClean="0">
                <a:solidFill>
                  <a:prstClr val="black"/>
                </a:solidFill>
                <a:ea typeface="Times New Roman" pitchFamily="18" charset="0"/>
                <a:cs typeface="Calibri" pitchFamily="34" charset="0"/>
              </a:rPr>
              <a:t>diciembre 2016</a:t>
            </a:r>
            <a:r>
              <a:rPr lang="es-EC" sz="2400" dirty="0" smtClean="0">
                <a:solidFill>
                  <a:prstClr val="black"/>
                </a:solidFill>
                <a:ea typeface="Times New Roman" pitchFamily="18" charset="0"/>
                <a:cs typeface="Calibri" pitchFamily="34" charset="0"/>
              </a:rPr>
              <a:t>, no existen diferencias estadísticamente significativas en las cinco ciudades </a:t>
            </a:r>
            <a:r>
              <a:rPr lang="es-EC" sz="2400" dirty="0" err="1" smtClean="0">
                <a:solidFill>
                  <a:prstClr val="black"/>
                </a:solidFill>
                <a:ea typeface="Times New Roman" pitchFamily="18" charset="0"/>
                <a:cs typeface="Calibri" pitchFamily="34" charset="0"/>
              </a:rPr>
              <a:t>autorepresentadas</a:t>
            </a:r>
            <a:r>
              <a:rPr lang="es-EC" sz="2400" dirty="0" smtClean="0">
                <a:solidFill>
                  <a:prstClr val="black"/>
                </a:solidFill>
                <a:ea typeface="Times New Roman" pitchFamily="18" charset="0"/>
                <a:cs typeface="Calibri" pitchFamily="34" charset="0"/>
              </a:rPr>
              <a:t>.</a:t>
            </a:r>
            <a:endParaRPr lang="es-EC" sz="2400" dirty="0">
              <a:solidFill>
                <a:prstClr val="black"/>
              </a:solidFill>
              <a:ea typeface="Times New Roman" pitchFamily="18" charset="0"/>
              <a:cs typeface="Calibri" pitchFamily="34" charset="0"/>
            </a:endParaRPr>
          </a:p>
        </p:txBody>
      </p:sp>
      <p:sp>
        <p:nvSpPr>
          <p:cNvPr id="12" name="11 Abrir llave"/>
          <p:cNvSpPr/>
          <p:nvPr/>
        </p:nvSpPr>
        <p:spPr>
          <a:xfrm>
            <a:off x="2034307" y="1619921"/>
            <a:ext cx="360040" cy="1174776"/>
          </a:xfrm>
          <a:prstGeom prst="leftBrace">
            <a:avLst/>
          </a:prstGeom>
          <a:ln>
            <a:solidFill>
              <a:srgbClr val="005BA3"/>
            </a:solidFill>
          </a:ln>
        </p:spPr>
        <p:style>
          <a:lnRef idx="1">
            <a:schemeClr val="accent1"/>
          </a:lnRef>
          <a:fillRef idx="0">
            <a:schemeClr val="accent1"/>
          </a:fillRef>
          <a:effectRef idx="0">
            <a:schemeClr val="accent1"/>
          </a:effectRef>
          <a:fontRef idx="minor">
            <a:schemeClr val="tx1"/>
          </a:fontRef>
        </p:style>
        <p:txBody>
          <a:bodyPr lIns="91432" tIns="45717" rIns="91432" bIns="45717" rtlCol="0" anchor="ctr"/>
          <a:lstStyle/>
          <a:p>
            <a:pPr algn="ctr" fontAlgn="base">
              <a:spcBef>
                <a:spcPct val="0"/>
              </a:spcBef>
              <a:spcAft>
                <a:spcPct val="0"/>
              </a:spcAft>
            </a:pPr>
            <a:endParaRPr lang="es-EC">
              <a:solidFill>
                <a:prstClr val="black"/>
              </a:solidFill>
            </a:endParaRPr>
          </a:p>
        </p:txBody>
      </p:sp>
      <p:sp>
        <p:nvSpPr>
          <p:cNvPr id="14" name="13 CuadroTexto"/>
          <p:cNvSpPr txBox="1"/>
          <p:nvPr/>
        </p:nvSpPr>
        <p:spPr>
          <a:xfrm>
            <a:off x="306116" y="1835947"/>
            <a:ext cx="1800200" cy="830991"/>
          </a:xfrm>
          <a:prstGeom prst="rect">
            <a:avLst/>
          </a:prstGeom>
          <a:noFill/>
        </p:spPr>
        <p:txBody>
          <a:bodyPr wrap="square" lIns="91432" tIns="45717" rIns="91432" bIns="45717" rtlCol="0">
            <a:spAutoFit/>
          </a:bodyPr>
          <a:lstStyle/>
          <a:p>
            <a:pPr algn="ctr" fontAlgn="base">
              <a:spcBef>
                <a:spcPct val="0"/>
              </a:spcBef>
              <a:spcAft>
                <a:spcPct val="0"/>
              </a:spcAft>
            </a:pPr>
            <a:r>
              <a:rPr lang="es-EC" sz="2400" b="1" dirty="0">
                <a:solidFill>
                  <a:prstClr val="black"/>
                </a:solidFill>
              </a:rPr>
              <a:t>Tasa de Subempleo </a:t>
            </a:r>
          </a:p>
        </p:txBody>
      </p:sp>
      <p:graphicFrame>
        <p:nvGraphicFramePr>
          <p:cNvPr id="17" name="16 Tabla"/>
          <p:cNvGraphicFramePr>
            <a:graphicFrameLocks noGrp="1"/>
          </p:cNvGraphicFramePr>
          <p:nvPr>
            <p:extLst>
              <p:ext uri="{D42A27DB-BD31-4B8C-83A1-F6EECF244321}">
                <p14:modId xmlns:p14="http://schemas.microsoft.com/office/powerpoint/2010/main" val="3545405276"/>
              </p:ext>
            </p:extLst>
          </p:nvPr>
        </p:nvGraphicFramePr>
        <p:xfrm>
          <a:off x="2214327" y="3276104"/>
          <a:ext cx="7704856" cy="4438905"/>
        </p:xfrm>
        <a:graphic>
          <a:graphicData uri="http://schemas.openxmlformats.org/drawingml/2006/table">
            <a:tbl>
              <a:tblPr/>
              <a:tblGrid>
                <a:gridCol w="1122270"/>
                <a:gridCol w="1253994"/>
                <a:gridCol w="1364638"/>
                <a:gridCol w="1309316"/>
                <a:gridCol w="1309316"/>
                <a:gridCol w="1345322"/>
              </a:tblGrid>
              <a:tr h="264349">
                <a:tc>
                  <a:txBody>
                    <a:bodyPr/>
                    <a:lstStyle/>
                    <a:p>
                      <a:pPr algn="ctr" rtl="0" fontAlgn="b"/>
                      <a:r>
                        <a:rPr lang="es-EC" sz="1400" b="1" i="0" u="none" strike="noStrike" dirty="0">
                          <a:solidFill>
                            <a:srgbClr val="000000"/>
                          </a:solidFill>
                          <a:effectLst/>
                          <a:latin typeface="Calibri Light" panose="020F0302020204030204" pitchFamily="34" charset="0"/>
                        </a:rPr>
                        <a:t>Periodo </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Quito</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Guayaquil</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Cuenca</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Machala</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C" sz="1400" b="1" i="0" u="none" strike="noStrike" dirty="0">
                          <a:solidFill>
                            <a:srgbClr val="000000"/>
                          </a:solidFill>
                          <a:effectLst/>
                          <a:latin typeface="Calibri Light" panose="020F0302020204030204" pitchFamily="34" charset="0"/>
                        </a:rPr>
                        <a:t>Ambato</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183">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dic-07</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10,1%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18,3%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12,1%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18,1%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13,8%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r>
              <a:tr h="245183">
                <a:tc>
                  <a:txBody>
                    <a:bodyPr/>
                    <a:lstStyle/>
                    <a:p>
                      <a:pPr marL="0" algn="ct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dic-08</a:t>
                      </a:r>
                    </a:p>
                  </a:txBody>
                  <a:tcPr marL="9525" marR="9525" marT="9525" marB="0" anchor="ctr">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8,8%</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15,5%</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7,1%</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14,0%</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10,6%</a:t>
                      </a:r>
                    </a:p>
                  </a:txBody>
                  <a:tcPr marL="9525" marR="9525" marT="9525" marB="0" anchor="b">
                    <a:lnL>
                      <a:noFill/>
                    </a:lnL>
                    <a:lnR>
                      <a:noFill/>
                    </a:lnR>
                    <a:lnT>
                      <a:noFill/>
                    </a:lnT>
                    <a:lnB>
                      <a:noFill/>
                    </a:lnB>
                  </a:tcPr>
                </a:tc>
              </a:tr>
              <a:tr h="245183">
                <a:tc>
                  <a:txBody>
                    <a:bodyPr/>
                    <a:lstStyle/>
                    <a:p>
                      <a:pPr marL="0" algn="ct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dic-09</a:t>
                      </a:r>
                    </a:p>
                  </a:txBody>
                  <a:tcPr marL="9525" marR="9525" marT="9525" marB="0" anchor="ctr">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9,6%</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15,9%</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8,0%</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18,7%</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8,8%</a:t>
                      </a:r>
                    </a:p>
                  </a:txBody>
                  <a:tcPr marL="9525" marR="9525" marT="9525" marB="0" anchor="b">
                    <a:lnL>
                      <a:noFill/>
                    </a:lnL>
                    <a:lnR>
                      <a:noFill/>
                    </a:lnR>
                    <a:lnT>
                      <a:noFill/>
                    </a:lnT>
                    <a:lnB>
                      <a:noFill/>
                    </a:lnB>
                  </a:tcPr>
                </a:tc>
              </a:tr>
              <a:tr h="245183">
                <a:tc>
                  <a:txBody>
                    <a:bodyPr/>
                    <a:lstStyle/>
                    <a:p>
                      <a:pPr marL="0" algn="ct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dic-10</a:t>
                      </a:r>
                    </a:p>
                  </a:txBody>
                  <a:tcPr marL="9525" marR="9525" marT="9525" marB="0" anchor="ctr">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7,7%</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13,1%</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6,2%</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14,8%</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6,8%</a:t>
                      </a:r>
                    </a:p>
                  </a:txBody>
                  <a:tcPr marL="9525" marR="9525" marT="9525" marB="0" anchor="b">
                    <a:lnL>
                      <a:noFill/>
                    </a:lnL>
                    <a:lnR>
                      <a:noFill/>
                    </a:lnR>
                    <a:lnT>
                      <a:noFill/>
                    </a:lnT>
                    <a:lnB>
                      <a:noFill/>
                    </a:lnB>
                  </a:tcPr>
                </a:tc>
              </a:tr>
              <a:tr h="245183">
                <a:tc>
                  <a:txBody>
                    <a:bodyPr/>
                    <a:lstStyle/>
                    <a:p>
                      <a:pPr marL="0" algn="ct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dic-11</a:t>
                      </a:r>
                    </a:p>
                  </a:txBody>
                  <a:tcPr marL="9525" marR="9525" marT="9525" marB="0" anchor="ctr">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4,7%</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9,5%</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5,8%</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8,3%</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6,1%</a:t>
                      </a:r>
                    </a:p>
                  </a:txBody>
                  <a:tcPr marL="9525" marR="9525" marT="9525" marB="0" anchor="b">
                    <a:lnL>
                      <a:noFill/>
                    </a:lnL>
                    <a:lnR>
                      <a:noFill/>
                    </a:lnR>
                    <a:lnT>
                      <a:noFill/>
                    </a:lnT>
                    <a:lnB>
                      <a:noFill/>
                    </a:lnB>
                  </a:tcPr>
                </a:tc>
              </a:tr>
              <a:tr h="245183">
                <a:tc>
                  <a:txBody>
                    <a:bodyPr/>
                    <a:lstStyle/>
                    <a:p>
                      <a:pPr marL="0" algn="ct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dic-12</a:t>
                      </a:r>
                    </a:p>
                  </a:txBody>
                  <a:tcPr marL="9525" marR="9525" marT="9525" marB="0" anchor="ctr">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4,0%</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7,5%</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3,7%</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7,2%</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6,1%</a:t>
                      </a:r>
                    </a:p>
                  </a:txBody>
                  <a:tcPr marL="9525" marR="9525" marT="9525" marB="0" anchor="b">
                    <a:lnL>
                      <a:noFill/>
                    </a:lnL>
                    <a:lnR>
                      <a:noFill/>
                    </a:lnR>
                    <a:lnT>
                      <a:noFill/>
                    </a:lnT>
                    <a:lnB>
                      <a:noFill/>
                    </a:lnB>
                  </a:tcPr>
                </a:tc>
              </a:tr>
              <a:tr h="245183">
                <a:tc>
                  <a:txBody>
                    <a:bodyPr/>
                    <a:lstStyle/>
                    <a:p>
                      <a:pPr marL="0" algn="ct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dic-13</a:t>
                      </a:r>
                    </a:p>
                  </a:txBody>
                  <a:tcPr marL="9525" marR="9525" marT="9525" marB="0" anchor="ctr">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6,4%</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9,3%</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5,5%</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9,5%</a:t>
                      </a:r>
                    </a:p>
                  </a:txBody>
                  <a:tcPr marL="9525" marR="9525" marT="9525" marB="0" anchor="b">
                    <a:lnL>
                      <a:noFill/>
                    </a:lnL>
                    <a:lnR>
                      <a:noFill/>
                    </a:lnR>
                    <a:lnT>
                      <a:noFill/>
                    </a:lnT>
                    <a:lnB>
                      <a:noFill/>
                    </a:lnB>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9,5%</a:t>
                      </a:r>
                    </a:p>
                  </a:txBody>
                  <a:tcPr marL="9525" marR="9525" marT="9525" marB="0" anchor="b">
                    <a:lnL>
                      <a:noFill/>
                    </a:lnL>
                    <a:lnR>
                      <a:noFill/>
                    </a:lnR>
                    <a:lnT>
                      <a:noFill/>
                    </a:lnT>
                    <a:lnB>
                      <a:noFill/>
                    </a:lnB>
                  </a:tcPr>
                </a:tc>
              </a:tr>
              <a:tr h="245183">
                <a:tc>
                  <a:txBody>
                    <a:bodyPr/>
                    <a:lstStyle/>
                    <a:p>
                      <a:pPr marL="0" algn="ct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dic-14</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5,0%</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10,3%</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4,6%</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8,9%</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9,4%</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5183">
                <a:tc>
                  <a:txBody>
                    <a:bodyPr/>
                    <a:lstStyle/>
                    <a:p>
                      <a:pPr marL="0" algn="ct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dic-15</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5,5%</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12,4%</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6,3%</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a:solidFill>
                            <a:srgbClr val="000000"/>
                          </a:solidFill>
                          <a:effectLst/>
                          <a:latin typeface="Calibri Light" panose="020F0302020204030204" pitchFamily="34" charset="0"/>
                          <a:ea typeface="+mn-ea"/>
                          <a:cs typeface="+mn-cs"/>
                        </a:rPr>
                        <a:t>9,5%</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ctr" latinLnBrk="0" hangingPunct="1"/>
                      <a:r>
                        <a:rPr lang="es-EC" sz="1400" b="0" i="0" u="none" strike="noStrike" kern="1200" dirty="0">
                          <a:solidFill>
                            <a:srgbClr val="000000"/>
                          </a:solidFill>
                          <a:effectLst/>
                          <a:latin typeface="Calibri Light" panose="020F0302020204030204" pitchFamily="34" charset="0"/>
                          <a:ea typeface="+mn-ea"/>
                          <a:cs typeface="+mn-cs"/>
                        </a:rPr>
                        <a:t>10,7%</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5183">
                <a:tc>
                  <a:txBody>
                    <a:bodyPr/>
                    <a:lstStyle/>
                    <a:p>
                      <a:pPr algn="ctr" fontAlgn="ctr"/>
                      <a:r>
                        <a:rPr lang="es-EC" sz="1400" b="0" i="0" u="none" strike="noStrike" dirty="0">
                          <a:solidFill>
                            <a:srgbClr val="000000"/>
                          </a:solidFill>
                          <a:effectLst/>
                          <a:latin typeface="Calibri Light" panose="020F0302020204030204" pitchFamily="34" charset="0"/>
                        </a:rPr>
                        <a:t>mar-16</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10,4%</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18,4%</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8,9%</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12,4%</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16,7%</a:t>
                      </a: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5183">
                <a:tc>
                  <a:txBody>
                    <a:bodyPr/>
                    <a:lstStyle/>
                    <a:p>
                      <a:pPr algn="ctr" fontAlgn="ctr"/>
                      <a:r>
                        <a:rPr lang="es-EC" sz="1400" b="0" i="0" u="none" strike="noStrike" dirty="0" smtClean="0">
                          <a:solidFill>
                            <a:srgbClr val="000000"/>
                          </a:solidFill>
                          <a:effectLst/>
                          <a:latin typeface="Calibri Light" panose="020F0302020204030204" pitchFamily="34" charset="0"/>
                        </a:rPr>
                        <a:t>jun-16</a:t>
                      </a:r>
                      <a:endParaRPr lang="es-EC" sz="1400" b="0"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7,6%</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15,5%</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8,2%</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14,4%</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14,3%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5183">
                <a:tc>
                  <a:txBody>
                    <a:bodyPr/>
                    <a:lstStyle/>
                    <a:p>
                      <a:pPr algn="ctr" fontAlgn="ctr"/>
                      <a:r>
                        <a:rPr lang="es-EC" sz="1400" b="0" i="0" u="none" strike="noStrike" dirty="0">
                          <a:solidFill>
                            <a:srgbClr val="000000"/>
                          </a:solidFill>
                          <a:effectLst/>
                          <a:latin typeface="Calibri Light" panose="020F0302020204030204" pitchFamily="34" charset="0"/>
                        </a:rPr>
                        <a:t>sep-16</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8,7%</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19,9%</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12,2%</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16,5%</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18,1%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5183">
                <a:tc>
                  <a:txBody>
                    <a:bodyPr/>
                    <a:lstStyle/>
                    <a:p>
                      <a:pPr algn="ctr" fontAlgn="ctr"/>
                      <a:r>
                        <a:rPr lang="es-EC" sz="1400" b="1" i="0" u="none" strike="noStrike" dirty="0">
                          <a:solidFill>
                            <a:srgbClr val="000000"/>
                          </a:solidFill>
                          <a:effectLst/>
                          <a:latin typeface="Calibri Light" panose="020F0302020204030204" pitchFamily="34" charset="0"/>
                        </a:rPr>
                        <a:t>dic-16</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13,1%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20,2%</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11,0%</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13,0%</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1" i="0" u="none" strike="noStrike" dirty="0">
                          <a:solidFill>
                            <a:srgbClr val="000000"/>
                          </a:solidFill>
                          <a:effectLst/>
                          <a:latin typeface="Calibri Light" panose="020F0302020204030204" pitchFamily="34" charset="0"/>
                        </a:rPr>
                        <a:t>17,0%</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5183">
                <a:tc>
                  <a:txBody>
                    <a:bodyPr/>
                    <a:lstStyle/>
                    <a:p>
                      <a:pPr algn="ctr" fontAlgn="ctr"/>
                      <a:r>
                        <a:rPr lang="es-EC" sz="1400" b="0" i="0" u="none" strike="noStrike" dirty="0">
                          <a:solidFill>
                            <a:srgbClr val="000000"/>
                          </a:solidFill>
                          <a:effectLst/>
                          <a:latin typeface="Calibri Light" panose="020F0302020204030204" pitchFamily="34" charset="0"/>
                        </a:rPr>
                        <a:t>mar-17</a:t>
                      </a: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15,5%</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22,8%</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a:solidFill>
                            <a:srgbClr val="000000"/>
                          </a:solidFill>
                          <a:effectLst/>
                          <a:latin typeface="Calibri Light" panose="020F0302020204030204" pitchFamily="34" charset="0"/>
                        </a:rPr>
                        <a:t>9,6%</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12,9%</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dirty="0">
                          <a:solidFill>
                            <a:srgbClr val="000000"/>
                          </a:solidFill>
                          <a:effectLst/>
                          <a:latin typeface="Calibri Light" panose="020F0302020204030204" pitchFamily="34" charset="0"/>
                        </a:rPr>
                        <a:t>20,3%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5183">
                <a:tc>
                  <a:txBody>
                    <a:bodyPr/>
                    <a:lstStyle/>
                    <a:p>
                      <a:pPr algn="ctr" fontAlgn="ctr"/>
                      <a:r>
                        <a:rPr lang="es-EC" sz="1400" b="0" i="0" u="none" strike="noStrike" dirty="0" smtClean="0">
                          <a:solidFill>
                            <a:srgbClr val="000000"/>
                          </a:solidFill>
                          <a:effectLst/>
                          <a:latin typeface="Calibri Light" panose="020F0302020204030204" pitchFamily="34" charset="0"/>
                        </a:rPr>
                        <a:t>jun-17</a:t>
                      </a:r>
                      <a:endParaRPr lang="es-EC" sz="1400" b="0"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11,9%</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22,3%</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9,1%</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14,8%</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0" i="0" u="none" strike="noStrike" kern="1200" dirty="0">
                          <a:solidFill>
                            <a:srgbClr val="000000"/>
                          </a:solidFill>
                          <a:effectLst/>
                          <a:latin typeface="Calibri Light" panose="020F0302020204030204" pitchFamily="34" charset="0"/>
                          <a:ea typeface="+mn-ea"/>
                          <a:cs typeface="+mn-cs"/>
                        </a:rPr>
                        <a:t>16,9%</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5183">
                <a:tc>
                  <a:txBody>
                    <a:bodyPr/>
                    <a:lstStyle/>
                    <a:p>
                      <a:pPr algn="ctr" fontAlgn="ctr"/>
                      <a:r>
                        <a:rPr lang="es-EC" sz="1400" b="0" i="0" u="none" strike="noStrike" dirty="0" smtClean="0">
                          <a:solidFill>
                            <a:srgbClr val="000000"/>
                          </a:solidFill>
                          <a:effectLst/>
                          <a:latin typeface="Calibri Light" panose="020F0302020204030204" pitchFamily="34" charset="0"/>
                        </a:rPr>
                        <a:t>sep-17</a:t>
                      </a:r>
                      <a:endParaRPr lang="es-EC" sz="1400" b="0"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7,5%</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24,1%</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10,0%</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22,2%</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C" sz="1400" b="0" i="0" u="none" strike="noStrike" kern="1200" dirty="0">
                          <a:solidFill>
                            <a:srgbClr val="000000"/>
                          </a:solidFill>
                          <a:effectLst/>
                          <a:latin typeface="Calibri Light" panose="020F0302020204030204" pitchFamily="34" charset="0"/>
                          <a:ea typeface="+mn-ea"/>
                          <a:cs typeface="+mn-cs"/>
                        </a:rPr>
                        <a:t>15,0%</a:t>
                      </a:r>
                    </a:p>
                  </a:txBody>
                  <a:tcPr marL="7620" marR="7620" marT="7620"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51628">
                <a:tc>
                  <a:txBody>
                    <a:bodyPr/>
                    <a:lstStyle/>
                    <a:p>
                      <a:pPr algn="ctr" fontAlgn="ctr"/>
                      <a:r>
                        <a:rPr lang="es-EC" sz="1400" b="1" i="0" u="none" strike="noStrike" dirty="0" smtClean="0">
                          <a:solidFill>
                            <a:srgbClr val="000000"/>
                          </a:solidFill>
                          <a:effectLst/>
                          <a:latin typeface="Calibri Light" panose="020F0302020204030204" pitchFamily="34" charset="0"/>
                        </a:rPr>
                        <a:t>dic-17</a:t>
                      </a:r>
                      <a:endParaRPr lang="es-EC" sz="1400" b="1" i="0" u="none" strike="noStrike" dirty="0">
                        <a:solidFill>
                          <a:srgbClr val="000000"/>
                        </a:solidFill>
                        <a:effectLst/>
                        <a:latin typeface="Calibri Light" panose="020F030202020403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11,7%</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21,0%</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11,9%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15,9%</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r" defTabSz="570906" rtl="0" eaLnBrk="1" fontAlgn="b" latinLnBrk="0" hangingPunct="1"/>
                      <a:r>
                        <a:rPr lang="es-EC" sz="1400" b="1" i="0" u="none" strike="noStrike" kern="1200" dirty="0">
                          <a:solidFill>
                            <a:srgbClr val="000000"/>
                          </a:solidFill>
                          <a:effectLst/>
                          <a:latin typeface="Calibri Light" panose="020F0302020204030204" pitchFamily="34" charset="0"/>
                          <a:ea typeface="+mn-ea"/>
                          <a:cs typeface="+mn-cs"/>
                        </a:rPr>
                        <a:t>15,2%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929960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a:xfrm>
            <a:off x="3762499" y="1619920"/>
            <a:ext cx="7200900" cy="6969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765170">
              <a:defRPr/>
            </a:pPr>
            <a:r>
              <a:rPr lang="es-AR" sz="3200" dirty="0" smtClean="0">
                <a:solidFill>
                  <a:prstClr val="black"/>
                </a:solidFill>
                <a:latin typeface="Arial Rounded MT Bold" pitchFamily="34" charset="0"/>
              </a:rPr>
              <a:t> Contenido</a:t>
            </a:r>
            <a:endParaRPr lang="es-AR" sz="3200" dirty="0">
              <a:solidFill>
                <a:prstClr val="black"/>
              </a:solidFill>
              <a:latin typeface="Arial Rounded MT Bold" pitchFamily="34" charset="0"/>
            </a:endParaRPr>
          </a:p>
        </p:txBody>
      </p:sp>
      <p:sp>
        <p:nvSpPr>
          <p:cNvPr id="7" name="6 Rectángulo"/>
          <p:cNvSpPr/>
          <p:nvPr/>
        </p:nvSpPr>
        <p:spPr>
          <a:xfrm>
            <a:off x="954187" y="2712229"/>
            <a:ext cx="9721080" cy="2308324"/>
          </a:xfrm>
          <a:prstGeom prst="rect">
            <a:avLst/>
          </a:prstGeom>
        </p:spPr>
        <p:txBody>
          <a:bodyPr wrap="square">
            <a:spAutoFit/>
          </a:bodyPr>
          <a:lstStyle/>
          <a:p>
            <a:pPr marL="849313" lvl="1" indent="-514350" defTabSz="765170">
              <a:buFont typeface="+mj-lt"/>
              <a:buAutoNum type="arabicPeriod"/>
              <a:defRPr/>
            </a:pPr>
            <a:r>
              <a:rPr lang="es-EC" sz="2400" dirty="0" smtClean="0">
                <a:solidFill>
                  <a:srgbClr val="4F81BD">
                    <a:lumMod val="20000"/>
                    <a:lumOff val="80000"/>
                  </a:srgbClr>
                </a:solidFill>
              </a:rPr>
              <a:t>Aspectos Metodológicos</a:t>
            </a:r>
          </a:p>
          <a:p>
            <a:pPr marL="849313" lvl="1" indent="-514350" defTabSz="765170">
              <a:buFont typeface="+mj-lt"/>
              <a:buAutoNum type="arabicPeriod"/>
              <a:defRPr/>
            </a:pPr>
            <a:r>
              <a:rPr lang="es-EC" sz="2400" b="1" dirty="0" smtClean="0">
                <a:solidFill>
                  <a:srgbClr val="1F497D"/>
                </a:solidFill>
              </a:rPr>
              <a:t>Población y Empleo:</a:t>
            </a:r>
          </a:p>
          <a:p>
            <a:pPr marL="1249363" lvl="3" defTabSz="765170">
              <a:defRPr/>
            </a:pPr>
            <a:r>
              <a:rPr lang="es-EC" sz="2400" dirty="0" smtClean="0">
                <a:solidFill>
                  <a:srgbClr val="4F81BD">
                    <a:lumMod val="20000"/>
                    <a:lumOff val="80000"/>
                  </a:srgbClr>
                </a:solidFill>
              </a:rPr>
              <a:t>2.1.   Nacional</a:t>
            </a:r>
          </a:p>
          <a:p>
            <a:pPr marL="1249363" lvl="3" defTabSz="765170">
              <a:defRPr/>
            </a:pPr>
            <a:r>
              <a:rPr lang="es-EC" sz="2400" dirty="0" smtClean="0">
                <a:solidFill>
                  <a:srgbClr val="4F81BD">
                    <a:lumMod val="20000"/>
                    <a:lumOff val="80000"/>
                  </a:srgbClr>
                </a:solidFill>
              </a:rPr>
              <a:t>2.2.   Urbano</a:t>
            </a:r>
          </a:p>
          <a:p>
            <a:pPr marL="1249363" lvl="3" defTabSz="765170">
              <a:defRPr/>
            </a:pPr>
            <a:r>
              <a:rPr lang="es-EC" sz="2400" b="1" dirty="0" smtClean="0">
                <a:solidFill>
                  <a:srgbClr val="1F497D"/>
                </a:solidFill>
              </a:rPr>
              <a:t>2.3.   Rural</a:t>
            </a:r>
          </a:p>
          <a:p>
            <a:pPr marL="334963" lvl="1" defTabSz="765170">
              <a:defRPr/>
            </a:pPr>
            <a:endParaRPr lang="es-EC" sz="2400" dirty="0">
              <a:solidFill>
                <a:prstClr val="black"/>
              </a:solidFill>
            </a:endParaRPr>
          </a:p>
        </p:txBody>
      </p:sp>
    </p:spTree>
    <p:extLst>
      <p:ext uri="{BB962C8B-B14F-4D97-AF65-F5344CB8AC3E}">
        <p14:creationId xmlns:p14="http://schemas.microsoft.com/office/powerpoint/2010/main" val="2293213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26 Gráfico"/>
          <p:cNvGraphicFramePr/>
          <p:nvPr>
            <p:extLst>
              <p:ext uri="{D42A27DB-BD31-4B8C-83A1-F6EECF244321}">
                <p14:modId xmlns:p14="http://schemas.microsoft.com/office/powerpoint/2010/main" val="2126639260"/>
              </p:ext>
            </p:extLst>
          </p:nvPr>
        </p:nvGraphicFramePr>
        <p:xfrm>
          <a:off x="7650931" y="4572248"/>
          <a:ext cx="3826800" cy="2829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 name="24 Gráfico"/>
          <p:cNvGraphicFramePr/>
          <p:nvPr>
            <p:extLst>
              <p:ext uri="{D42A27DB-BD31-4B8C-83A1-F6EECF244321}">
                <p14:modId xmlns:p14="http://schemas.microsoft.com/office/powerpoint/2010/main" val="672173463"/>
              </p:ext>
            </p:extLst>
          </p:nvPr>
        </p:nvGraphicFramePr>
        <p:xfrm>
          <a:off x="3906515" y="4428232"/>
          <a:ext cx="3744000" cy="306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6" name="25 Gráfico"/>
          <p:cNvGraphicFramePr/>
          <p:nvPr>
            <p:extLst>
              <p:ext uri="{D42A27DB-BD31-4B8C-83A1-F6EECF244321}">
                <p14:modId xmlns:p14="http://schemas.microsoft.com/office/powerpoint/2010/main" val="2474644681"/>
              </p:ext>
            </p:extLst>
          </p:nvPr>
        </p:nvGraphicFramePr>
        <p:xfrm>
          <a:off x="522139" y="4500240"/>
          <a:ext cx="3384376" cy="2960365"/>
        </p:xfrm>
        <a:graphic>
          <a:graphicData uri="http://schemas.openxmlformats.org/drawingml/2006/chart">
            <c:chart xmlns:c="http://schemas.openxmlformats.org/drawingml/2006/chart" xmlns:r="http://schemas.openxmlformats.org/officeDocument/2006/relationships" r:id="rId5"/>
          </a:graphicData>
        </a:graphic>
      </p:graphicFrame>
      <p:sp>
        <p:nvSpPr>
          <p:cNvPr id="20" name="19 Rectángulo"/>
          <p:cNvSpPr/>
          <p:nvPr/>
        </p:nvSpPr>
        <p:spPr>
          <a:xfrm>
            <a:off x="522139" y="4068192"/>
            <a:ext cx="10873208" cy="720080"/>
          </a:xfrm>
          <a:prstGeom prst="rect">
            <a:avLst/>
          </a:prstGeom>
          <a:solidFill>
            <a:srgbClr val="005BA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endParaRPr>
          </a:p>
        </p:txBody>
      </p:sp>
      <p:sp>
        <p:nvSpPr>
          <p:cNvPr id="11" name="10 CuadroTexto"/>
          <p:cNvSpPr txBox="1"/>
          <p:nvPr/>
        </p:nvSpPr>
        <p:spPr>
          <a:xfrm>
            <a:off x="4194547" y="4140200"/>
            <a:ext cx="3240360" cy="646331"/>
          </a:xfrm>
          <a:prstGeom prst="rect">
            <a:avLst/>
          </a:prstGeom>
          <a:noFill/>
        </p:spPr>
        <p:txBody>
          <a:bodyPr wrap="square" rtlCol="0">
            <a:spAutoFit/>
          </a:bodyPr>
          <a:lstStyle/>
          <a:p>
            <a:pPr algn="ctr"/>
            <a:r>
              <a:rPr lang="es-EC" b="1" dirty="0" smtClean="0">
                <a:solidFill>
                  <a:prstClr val="white"/>
                </a:solidFill>
              </a:rPr>
              <a:t>Composición PET </a:t>
            </a:r>
          </a:p>
          <a:p>
            <a:pPr algn="ctr"/>
            <a:r>
              <a:rPr lang="es-EC" b="1" dirty="0">
                <a:solidFill>
                  <a:prstClr val="white"/>
                </a:solidFill>
              </a:rPr>
              <a:t>(dic-17</a:t>
            </a:r>
            <a:r>
              <a:rPr lang="es-EC" b="1" dirty="0" smtClean="0">
                <a:solidFill>
                  <a:prstClr val="white"/>
                </a:solidFill>
              </a:rPr>
              <a:t>)</a:t>
            </a:r>
            <a:endParaRPr lang="es-EC" b="1" dirty="0">
              <a:solidFill>
                <a:prstClr val="white"/>
              </a:solidFill>
            </a:endParaRPr>
          </a:p>
        </p:txBody>
      </p:sp>
      <p:sp>
        <p:nvSpPr>
          <p:cNvPr id="14" name="13 CuadroTexto"/>
          <p:cNvSpPr txBox="1"/>
          <p:nvPr/>
        </p:nvSpPr>
        <p:spPr>
          <a:xfrm>
            <a:off x="7866955" y="4141941"/>
            <a:ext cx="3240360" cy="646331"/>
          </a:xfrm>
          <a:prstGeom prst="rect">
            <a:avLst/>
          </a:prstGeom>
          <a:noFill/>
        </p:spPr>
        <p:txBody>
          <a:bodyPr wrap="square" rtlCol="0">
            <a:spAutoFit/>
          </a:bodyPr>
          <a:lstStyle/>
          <a:p>
            <a:pPr algn="ctr"/>
            <a:r>
              <a:rPr lang="es-EC" b="1" dirty="0" smtClean="0">
                <a:solidFill>
                  <a:prstClr val="white"/>
                </a:solidFill>
              </a:rPr>
              <a:t>Composición PEA </a:t>
            </a:r>
          </a:p>
          <a:p>
            <a:pPr algn="ctr"/>
            <a:r>
              <a:rPr lang="es-EC" b="1" dirty="0">
                <a:solidFill>
                  <a:prstClr val="white"/>
                </a:solidFill>
              </a:rPr>
              <a:t>(dic-17</a:t>
            </a:r>
            <a:r>
              <a:rPr lang="es-EC" b="1" dirty="0" smtClean="0">
                <a:solidFill>
                  <a:prstClr val="white"/>
                </a:solidFill>
              </a:rPr>
              <a:t>)</a:t>
            </a:r>
            <a:endParaRPr lang="es-EC" b="1" dirty="0">
              <a:solidFill>
                <a:prstClr val="white"/>
              </a:solidFill>
            </a:endParaRPr>
          </a:p>
        </p:txBody>
      </p:sp>
      <p:sp>
        <p:nvSpPr>
          <p:cNvPr id="16" name="15 Rectángulo"/>
          <p:cNvSpPr/>
          <p:nvPr/>
        </p:nvSpPr>
        <p:spPr>
          <a:xfrm>
            <a:off x="522139" y="4068192"/>
            <a:ext cx="10873208" cy="3384376"/>
          </a:xfrm>
          <a:prstGeom prst="rect">
            <a:avLst/>
          </a:prstGeom>
          <a:noFill/>
          <a:ln>
            <a:solidFill>
              <a:srgbClr val="005B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C" sz="2000" dirty="0">
              <a:solidFill>
                <a:prstClr val="black"/>
              </a:solidFill>
            </a:endParaRPr>
          </a:p>
        </p:txBody>
      </p:sp>
      <p:cxnSp>
        <p:nvCxnSpPr>
          <p:cNvPr id="18" name="17 Conector recto"/>
          <p:cNvCxnSpPr/>
          <p:nvPr/>
        </p:nvCxnSpPr>
        <p:spPr>
          <a:xfrm>
            <a:off x="3906515" y="4068192"/>
            <a:ext cx="0" cy="3420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18 Conector recto"/>
          <p:cNvCxnSpPr/>
          <p:nvPr/>
        </p:nvCxnSpPr>
        <p:spPr>
          <a:xfrm>
            <a:off x="7650931" y="4068192"/>
            <a:ext cx="0" cy="3384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23 CuadroTexto"/>
          <p:cNvSpPr txBox="1"/>
          <p:nvPr/>
        </p:nvSpPr>
        <p:spPr>
          <a:xfrm>
            <a:off x="666155" y="4140200"/>
            <a:ext cx="3240360" cy="646331"/>
          </a:xfrm>
          <a:prstGeom prst="rect">
            <a:avLst/>
          </a:prstGeom>
          <a:noFill/>
        </p:spPr>
        <p:txBody>
          <a:bodyPr wrap="square" rtlCol="0">
            <a:spAutoFit/>
          </a:bodyPr>
          <a:lstStyle/>
          <a:p>
            <a:pPr algn="ctr"/>
            <a:r>
              <a:rPr lang="es-EC" b="1" dirty="0" smtClean="0">
                <a:solidFill>
                  <a:prstClr val="white"/>
                </a:solidFill>
              </a:rPr>
              <a:t>Composición Población Total (dic-17)</a:t>
            </a:r>
            <a:endParaRPr lang="es-EC" b="1" dirty="0">
              <a:solidFill>
                <a:prstClr val="white"/>
              </a:solidFill>
            </a:endParaRPr>
          </a:p>
        </p:txBody>
      </p:sp>
      <p:sp>
        <p:nvSpPr>
          <p:cNvPr id="6" name="1 CuadroTexto"/>
          <p:cNvSpPr txBox="1">
            <a:spLocks noChangeArrowheads="1"/>
          </p:cNvSpPr>
          <p:nvPr/>
        </p:nvSpPr>
        <p:spPr bwMode="auto">
          <a:xfrm>
            <a:off x="1386235" y="1115864"/>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Composición de la población: </a:t>
            </a:r>
            <a:r>
              <a:rPr lang="es-EC" sz="3200" dirty="0">
                <a:solidFill>
                  <a:prstClr val="white">
                    <a:lumMod val="50000"/>
                  </a:prstClr>
                </a:solidFill>
                <a:latin typeface="Arial Rounded MT Bold" pitchFamily="34" charset="0"/>
                <a:cs typeface="Arial" pitchFamily="34" charset="0"/>
              </a:rPr>
              <a:t>Total rural</a:t>
            </a:r>
          </a:p>
        </p:txBody>
      </p:sp>
      <p:sp>
        <p:nvSpPr>
          <p:cNvPr id="1027" name="Rectangle 3"/>
          <p:cNvSpPr>
            <a:spLocks noChangeArrowheads="1"/>
          </p:cNvSpPr>
          <p:nvPr/>
        </p:nvSpPr>
        <p:spPr bwMode="auto">
          <a:xfrm>
            <a:off x="522139" y="2195109"/>
            <a:ext cx="10585176"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s-ES" sz="2200" dirty="0" smtClean="0">
                <a:solidFill>
                  <a:prstClr val="black"/>
                </a:solidFill>
                <a:latin typeface="Calibri"/>
                <a:ea typeface="Times New Roman" pitchFamily="18" charset="0"/>
                <a:cs typeface="Calibri" pitchFamily="34" charset="0"/>
              </a:rPr>
              <a:t>Durante </a:t>
            </a:r>
            <a:r>
              <a:rPr lang="es-ES" sz="2200" dirty="0" smtClean="0">
                <a:solidFill>
                  <a:prstClr val="black"/>
                </a:solidFill>
                <a:ea typeface="Times New Roman" pitchFamily="18" charset="0"/>
                <a:cs typeface="Calibri" pitchFamily="34" charset="0"/>
              </a:rPr>
              <a:t>diciembre 2017 </a:t>
            </a:r>
            <a:r>
              <a:rPr lang="es-ES" sz="2200" dirty="0" smtClean="0">
                <a:solidFill>
                  <a:prstClr val="black"/>
                </a:solidFill>
                <a:latin typeface="Calibri"/>
                <a:ea typeface="Times New Roman" pitchFamily="18" charset="0"/>
                <a:cs typeface="Calibri" pitchFamily="34" charset="0"/>
              </a:rPr>
              <a:t>a nivel rural se tiene:</a:t>
            </a:r>
          </a:p>
          <a:p>
            <a:pPr lvl="1" algn="just">
              <a:buFont typeface="Arial" pitchFamily="34" charset="0"/>
              <a:buChar char="•"/>
            </a:pPr>
            <a:r>
              <a:rPr lang="es-ES" sz="2200" dirty="0" smtClean="0">
                <a:solidFill>
                  <a:prstClr val="black"/>
                </a:solidFill>
                <a:latin typeface="Calibri"/>
                <a:ea typeface="Times New Roman" pitchFamily="18" charset="0"/>
                <a:cs typeface="Calibri" pitchFamily="34" charset="0"/>
              </a:rPr>
              <a:t>De la población total, el </a:t>
            </a:r>
            <a:r>
              <a:rPr lang="es-ES" sz="2200" b="1" dirty="0" smtClean="0">
                <a:solidFill>
                  <a:prstClr val="black"/>
                </a:solidFill>
                <a:latin typeface="Calibri"/>
                <a:ea typeface="Times New Roman" pitchFamily="18" charset="0"/>
                <a:cs typeface="Calibri" pitchFamily="34" charset="0"/>
              </a:rPr>
              <a:t>66,9% </a:t>
            </a:r>
            <a:r>
              <a:rPr lang="es-ES" sz="2200" dirty="0" smtClean="0">
                <a:solidFill>
                  <a:prstClr val="black"/>
                </a:solidFill>
                <a:latin typeface="Calibri"/>
                <a:ea typeface="Times New Roman" pitchFamily="18" charset="0"/>
                <a:cs typeface="Calibri" pitchFamily="34" charset="0"/>
              </a:rPr>
              <a:t>está en edad de trabajar.</a:t>
            </a:r>
          </a:p>
          <a:p>
            <a:pPr lvl="1" algn="just">
              <a:buFont typeface="Arial" pitchFamily="34" charset="0"/>
              <a:buChar char="•"/>
            </a:pPr>
            <a:r>
              <a:rPr lang="es-ES" sz="2200" dirty="0" smtClean="0">
                <a:solidFill>
                  <a:prstClr val="black"/>
                </a:solidFill>
                <a:latin typeface="Calibri"/>
                <a:ea typeface="Times New Roman" pitchFamily="18" charset="0"/>
                <a:cs typeface="Calibri" pitchFamily="34" charset="0"/>
              </a:rPr>
              <a:t>De la población en edad de trabajar, el </a:t>
            </a:r>
            <a:r>
              <a:rPr lang="es-ES" sz="2200" b="1" dirty="0" smtClean="0">
                <a:solidFill>
                  <a:prstClr val="black"/>
                </a:solidFill>
                <a:latin typeface="Calibri"/>
                <a:ea typeface="Times New Roman" pitchFamily="18" charset="0"/>
                <a:cs typeface="Calibri" pitchFamily="34" charset="0"/>
              </a:rPr>
              <a:t>72,1% </a:t>
            </a:r>
            <a:r>
              <a:rPr lang="es-ES" sz="2200" dirty="0" smtClean="0">
                <a:solidFill>
                  <a:prstClr val="black"/>
                </a:solidFill>
                <a:latin typeface="Calibri"/>
                <a:ea typeface="Times New Roman" pitchFamily="18" charset="0"/>
                <a:cs typeface="Calibri" pitchFamily="34" charset="0"/>
              </a:rPr>
              <a:t>se encuentra económicamente activa</a:t>
            </a:r>
          </a:p>
          <a:p>
            <a:pPr lvl="1" algn="just">
              <a:buFont typeface="Arial" pitchFamily="34" charset="0"/>
              <a:buChar char="•"/>
            </a:pPr>
            <a:r>
              <a:rPr lang="es-ES" sz="2200" dirty="0" smtClean="0">
                <a:solidFill>
                  <a:prstClr val="black"/>
                </a:solidFill>
                <a:latin typeface="Calibri"/>
                <a:ea typeface="Times New Roman" pitchFamily="18" charset="0"/>
                <a:cs typeface="Calibri" pitchFamily="34" charset="0"/>
              </a:rPr>
              <a:t>De la población económicamente activa, el </a:t>
            </a:r>
            <a:r>
              <a:rPr lang="es-ES" sz="2200" b="1" dirty="0" smtClean="0">
                <a:solidFill>
                  <a:prstClr val="black"/>
                </a:solidFill>
                <a:latin typeface="Calibri"/>
                <a:ea typeface="Times New Roman" pitchFamily="18" charset="0"/>
                <a:cs typeface="Calibri" pitchFamily="34" charset="0"/>
              </a:rPr>
              <a:t>97,9% </a:t>
            </a:r>
            <a:r>
              <a:rPr lang="es-ES" sz="2200" dirty="0" smtClean="0">
                <a:solidFill>
                  <a:prstClr val="black"/>
                </a:solidFill>
                <a:latin typeface="Calibri"/>
                <a:ea typeface="Times New Roman" pitchFamily="18" charset="0"/>
                <a:cs typeface="Calibri" pitchFamily="34" charset="0"/>
              </a:rPr>
              <a:t>tiene empleo.</a:t>
            </a:r>
          </a:p>
        </p:txBody>
      </p:sp>
      <p:sp>
        <p:nvSpPr>
          <p:cNvPr id="17" name="21 CuadroTexto"/>
          <p:cNvSpPr txBox="1"/>
          <p:nvPr/>
        </p:nvSpPr>
        <p:spPr>
          <a:xfrm>
            <a:off x="522139" y="7524576"/>
            <a:ext cx="10873208" cy="353943"/>
          </a:xfrm>
          <a:prstGeom prst="rect">
            <a:avLst/>
          </a:prstGeom>
          <a:noFill/>
        </p:spPr>
        <p:txBody>
          <a:bodyPr wrap="square" rtlCol="0">
            <a:spAutoFit/>
          </a:bodyPr>
          <a:lstStyle/>
          <a:p>
            <a:r>
              <a:rPr lang="es-EC" sz="1700" dirty="0" smtClean="0">
                <a:solidFill>
                  <a:prstClr val="black"/>
                </a:solidFill>
              </a:rPr>
              <a:t>PET= Población en edad de trabajar, PEA= Población económicamente activa, PEI= Población económicamente inactiva.</a:t>
            </a:r>
            <a:endParaRPr lang="es-EC" sz="1700" dirty="0">
              <a:solidFill>
                <a:prstClr val="black"/>
              </a:solidFill>
            </a:endParaRPr>
          </a:p>
        </p:txBody>
      </p:sp>
      <p:sp>
        <p:nvSpPr>
          <p:cNvPr id="5" name="4 Rectángulo"/>
          <p:cNvSpPr/>
          <p:nvPr/>
        </p:nvSpPr>
        <p:spPr>
          <a:xfrm>
            <a:off x="7146875" y="4932288"/>
            <a:ext cx="216024" cy="23762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prstClr val="white"/>
              </a:solidFill>
            </a:endParaRPr>
          </a:p>
        </p:txBody>
      </p:sp>
      <p:sp>
        <p:nvSpPr>
          <p:cNvPr id="21" name="Rectángulo 20"/>
          <p:cNvSpPr/>
          <p:nvPr/>
        </p:nvSpPr>
        <p:spPr>
          <a:xfrm>
            <a:off x="461316" y="7895649"/>
            <a:ext cx="7621663" cy="276999"/>
          </a:xfrm>
          <a:prstGeom prst="rect">
            <a:avLst/>
          </a:prstGeom>
        </p:spPr>
        <p:txBody>
          <a:bodyPr wrap="square">
            <a:spAutoFit/>
          </a:bodyPr>
          <a:lstStyle/>
          <a:p>
            <a:r>
              <a:rPr lang="es-EC" sz="1200" b="1" dirty="0">
                <a:solidFill>
                  <a:prstClr val="black"/>
                </a:solidFill>
              </a:rPr>
              <a:t>*</a:t>
            </a:r>
            <a:r>
              <a:rPr lang="es-EC" sz="1200" dirty="0">
                <a:solidFill>
                  <a:prstClr val="black"/>
                </a:solidFill>
              </a:rPr>
              <a:t>La categoría de empleo incluye a los asalariados e independientes</a:t>
            </a:r>
            <a:endParaRPr lang="es-EC" sz="1200" dirty="0"/>
          </a:p>
        </p:txBody>
      </p:sp>
    </p:spTree>
    <p:extLst>
      <p:ext uri="{BB962C8B-B14F-4D97-AF65-F5344CB8AC3E}">
        <p14:creationId xmlns:p14="http://schemas.microsoft.com/office/powerpoint/2010/main" val="2146703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CuadroTexto"/>
          <p:cNvSpPr txBox="1">
            <a:spLocks noChangeArrowheads="1"/>
          </p:cNvSpPr>
          <p:nvPr/>
        </p:nvSpPr>
        <p:spPr bwMode="auto">
          <a:xfrm>
            <a:off x="1638402" y="1115865"/>
            <a:ext cx="9308311" cy="572358"/>
          </a:xfrm>
          <a:prstGeom prst="rect">
            <a:avLst/>
          </a:prstGeom>
          <a:noFill/>
          <a:ln w="9525">
            <a:noFill/>
            <a:miter lim="800000"/>
            <a:headEnd/>
            <a:tailEnd/>
          </a:ln>
        </p:spPr>
        <p:txBody>
          <a:bodyPr wrap="square" lIns="88412" tIns="44207" rIns="88412" bIns="44207">
            <a:spAutoFit/>
          </a:bodyPr>
          <a:lstStyle/>
          <a:p>
            <a:pPr algn="r"/>
            <a:r>
              <a:rPr lang="es-EC" sz="3139" dirty="0">
                <a:solidFill>
                  <a:prstClr val="black"/>
                </a:solidFill>
                <a:latin typeface="Arial Rounded MT Bold" pitchFamily="34" charset="0"/>
                <a:cs typeface="Arial" pitchFamily="34" charset="0"/>
              </a:rPr>
              <a:t>Composición de la población: </a:t>
            </a:r>
            <a:r>
              <a:rPr lang="es-EC" sz="3139" dirty="0">
                <a:solidFill>
                  <a:prstClr val="white">
                    <a:lumMod val="50000"/>
                  </a:prstClr>
                </a:solidFill>
                <a:latin typeface="Arial Rounded MT Bold" pitchFamily="34" charset="0"/>
                <a:cs typeface="Arial" pitchFamily="34" charset="0"/>
              </a:rPr>
              <a:t>Total rural</a:t>
            </a:r>
          </a:p>
        </p:txBody>
      </p:sp>
      <p:sp>
        <p:nvSpPr>
          <p:cNvPr id="9" name="Rectangle 3"/>
          <p:cNvSpPr>
            <a:spLocks noChangeArrowheads="1"/>
          </p:cNvSpPr>
          <p:nvPr/>
        </p:nvSpPr>
        <p:spPr bwMode="auto">
          <a:xfrm>
            <a:off x="306115" y="1700911"/>
            <a:ext cx="10572235" cy="1443494"/>
          </a:xfrm>
          <a:prstGeom prst="rect">
            <a:avLst/>
          </a:prstGeom>
          <a:noFill/>
          <a:ln w="9525">
            <a:noFill/>
            <a:miter lim="800000"/>
            <a:headEnd/>
            <a:tailEnd/>
          </a:ln>
          <a:effectLst/>
        </p:spPr>
        <p:txBody>
          <a:bodyPr vert="horz" wrap="square" lIns="88412" tIns="44207" rIns="88412" bIns="44207" numCol="1" anchor="ctr" anchorCtr="0" compatLnSpc="1">
            <a:prstTxWarp prst="textNoShape">
              <a:avLst/>
            </a:prstTxWarp>
            <a:spAutoFit/>
          </a:bodyPr>
          <a:lstStyle/>
          <a:p>
            <a:pPr algn="just"/>
            <a:r>
              <a:rPr lang="es-ES" sz="2200" dirty="0">
                <a:solidFill>
                  <a:prstClr val="black"/>
                </a:solidFill>
                <a:latin typeface="Calibri"/>
                <a:ea typeface="Times New Roman" pitchFamily="18" charset="0"/>
                <a:cs typeface="Calibri" pitchFamily="34" charset="0"/>
              </a:rPr>
              <a:t>En el trimestre </a:t>
            </a:r>
            <a:r>
              <a:rPr lang="es-ES" sz="2200" dirty="0" smtClean="0">
                <a:solidFill>
                  <a:prstClr val="black"/>
                </a:solidFill>
                <a:ea typeface="Times New Roman" pitchFamily="18" charset="0"/>
                <a:cs typeface="Calibri" pitchFamily="34" charset="0"/>
              </a:rPr>
              <a:t>diciembre 2017 </a:t>
            </a:r>
            <a:r>
              <a:rPr lang="es-ES" sz="2200" dirty="0" smtClean="0">
                <a:solidFill>
                  <a:prstClr val="black"/>
                </a:solidFill>
                <a:latin typeface="Calibri"/>
                <a:ea typeface="Times New Roman" pitchFamily="18" charset="0"/>
                <a:cs typeface="Calibri" pitchFamily="34" charset="0"/>
              </a:rPr>
              <a:t>a </a:t>
            </a:r>
            <a:r>
              <a:rPr lang="es-ES" sz="2200" dirty="0">
                <a:solidFill>
                  <a:prstClr val="black"/>
                </a:solidFill>
                <a:latin typeface="Calibri"/>
                <a:ea typeface="Times New Roman" pitchFamily="18" charset="0"/>
                <a:cs typeface="Calibri" pitchFamily="34" charset="0"/>
              </a:rPr>
              <a:t>nivel rural:</a:t>
            </a:r>
          </a:p>
          <a:p>
            <a:pPr lvl="1" algn="just">
              <a:buFont typeface="Arial" pitchFamily="34" charset="0"/>
              <a:buChar char="•"/>
            </a:pPr>
            <a:r>
              <a:rPr lang="es-ES" sz="2200" dirty="0">
                <a:solidFill>
                  <a:prstClr val="black"/>
                </a:solidFill>
                <a:latin typeface="Calibri"/>
                <a:ea typeface="Times New Roman" pitchFamily="18" charset="0"/>
                <a:cs typeface="Calibri" pitchFamily="34" charset="0"/>
              </a:rPr>
              <a:t>La población en edad de trabajar (PET) es de </a:t>
            </a:r>
            <a:r>
              <a:rPr lang="es-ES" sz="2200" b="1" dirty="0" smtClean="0">
                <a:solidFill>
                  <a:prstClr val="black"/>
                </a:solidFill>
                <a:latin typeface="Calibri"/>
                <a:ea typeface="Times New Roman" pitchFamily="18" charset="0"/>
                <a:cs typeface="Calibri" pitchFamily="34" charset="0"/>
              </a:rPr>
              <a:t>3,6</a:t>
            </a:r>
            <a:r>
              <a:rPr lang="es-ES" sz="2200" dirty="0" smtClean="0">
                <a:solidFill>
                  <a:prstClr val="black"/>
                </a:solidFill>
                <a:latin typeface="Calibri"/>
                <a:ea typeface="Times New Roman" pitchFamily="18" charset="0"/>
                <a:cs typeface="Calibri" pitchFamily="34" charset="0"/>
              </a:rPr>
              <a:t> </a:t>
            </a:r>
            <a:r>
              <a:rPr lang="es-ES" sz="2200" dirty="0">
                <a:solidFill>
                  <a:prstClr val="black"/>
                </a:solidFill>
                <a:latin typeface="Calibri"/>
                <a:ea typeface="Times New Roman" pitchFamily="18" charset="0"/>
                <a:cs typeface="Calibri" pitchFamily="34" charset="0"/>
              </a:rPr>
              <a:t>millones de personas. </a:t>
            </a:r>
          </a:p>
          <a:p>
            <a:pPr lvl="1" algn="just">
              <a:buFont typeface="Arial" pitchFamily="34" charset="0"/>
              <a:buChar char="•"/>
            </a:pPr>
            <a:r>
              <a:rPr lang="es-ES" sz="2200" dirty="0">
                <a:solidFill>
                  <a:prstClr val="black"/>
                </a:solidFill>
                <a:latin typeface="Calibri"/>
                <a:ea typeface="Times New Roman" pitchFamily="18" charset="0"/>
                <a:cs typeface="Calibri" pitchFamily="34" charset="0"/>
              </a:rPr>
              <a:t>La población económicamente activa (PEA) es de </a:t>
            </a:r>
            <a:r>
              <a:rPr lang="es-ES" sz="2200" b="1" dirty="0" smtClean="0">
                <a:solidFill>
                  <a:prstClr val="black"/>
                </a:solidFill>
                <a:latin typeface="Calibri"/>
                <a:ea typeface="Times New Roman" pitchFamily="18" charset="0"/>
                <a:cs typeface="Calibri" pitchFamily="34" charset="0"/>
              </a:rPr>
              <a:t>2,6</a:t>
            </a:r>
            <a:r>
              <a:rPr lang="es-ES" sz="2200" dirty="0" smtClean="0">
                <a:solidFill>
                  <a:prstClr val="black"/>
                </a:solidFill>
                <a:latin typeface="Calibri"/>
                <a:ea typeface="Times New Roman" pitchFamily="18" charset="0"/>
                <a:cs typeface="Calibri" pitchFamily="34" charset="0"/>
              </a:rPr>
              <a:t> </a:t>
            </a:r>
            <a:r>
              <a:rPr lang="es-ES" sz="2200" dirty="0">
                <a:solidFill>
                  <a:prstClr val="black"/>
                </a:solidFill>
                <a:latin typeface="Calibri"/>
                <a:ea typeface="Times New Roman" pitchFamily="18" charset="0"/>
                <a:cs typeface="Calibri" pitchFamily="34" charset="0"/>
              </a:rPr>
              <a:t>millones de personas</a:t>
            </a:r>
          </a:p>
          <a:p>
            <a:pPr lvl="1" algn="just">
              <a:buFont typeface="Arial" pitchFamily="34" charset="0"/>
              <a:buChar char="•"/>
            </a:pPr>
            <a:r>
              <a:rPr lang="es-ES" sz="2200" dirty="0">
                <a:solidFill>
                  <a:prstClr val="black"/>
                </a:solidFill>
                <a:latin typeface="Calibri"/>
                <a:ea typeface="Times New Roman" pitchFamily="18" charset="0"/>
                <a:cs typeface="Calibri" pitchFamily="34" charset="0"/>
              </a:rPr>
              <a:t>La población económicamente inactiva (PEI) es de </a:t>
            </a:r>
            <a:r>
              <a:rPr lang="es-ES" sz="2200" b="1" dirty="0" smtClean="0">
                <a:solidFill>
                  <a:prstClr val="black"/>
                </a:solidFill>
                <a:latin typeface="Calibri"/>
                <a:ea typeface="Times New Roman" pitchFamily="18" charset="0"/>
                <a:cs typeface="Calibri" pitchFamily="34" charset="0"/>
              </a:rPr>
              <a:t>1,0</a:t>
            </a:r>
            <a:r>
              <a:rPr lang="es-ES" sz="2200" dirty="0" smtClean="0">
                <a:solidFill>
                  <a:prstClr val="black"/>
                </a:solidFill>
                <a:latin typeface="Calibri"/>
                <a:ea typeface="Times New Roman" pitchFamily="18" charset="0"/>
                <a:cs typeface="Calibri" pitchFamily="34" charset="0"/>
              </a:rPr>
              <a:t> </a:t>
            </a:r>
            <a:r>
              <a:rPr lang="es-ES" sz="2200" dirty="0">
                <a:solidFill>
                  <a:prstClr val="black"/>
                </a:solidFill>
                <a:latin typeface="Calibri"/>
                <a:ea typeface="Times New Roman" pitchFamily="18" charset="0"/>
                <a:cs typeface="Calibri" pitchFamily="34" charset="0"/>
              </a:rPr>
              <a:t>millones de personas.</a:t>
            </a:r>
          </a:p>
        </p:txBody>
      </p:sp>
      <p:sp>
        <p:nvSpPr>
          <p:cNvPr id="10" name="20 CuadroTexto"/>
          <p:cNvSpPr txBox="1">
            <a:spLocks noChangeArrowheads="1"/>
          </p:cNvSpPr>
          <p:nvPr/>
        </p:nvSpPr>
        <p:spPr bwMode="auto">
          <a:xfrm>
            <a:off x="415467" y="7147113"/>
            <a:ext cx="10802587" cy="111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412" tIns="44207" rIns="88412" bIns="44207">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lgn="just" eaLnBrk="1" hangingPunct="1"/>
            <a:r>
              <a:rPr lang="es-EC" sz="1328" b="1" dirty="0">
                <a:solidFill>
                  <a:prstClr val="black">
                    <a:lumMod val="85000"/>
                    <a:lumOff val="15000"/>
                  </a:prstClr>
                </a:solidFill>
              </a:rPr>
              <a:t>Nota: </a:t>
            </a:r>
            <a:r>
              <a:rPr lang="es-EC" sz="1328" dirty="0">
                <a:solidFill>
                  <a:prstClr val="black">
                    <a:lumMod val="85000"/>
                    <a:lumOff val="15000"/>
                  </a:prstClr>
                </a:solidFill>
              </a:rPr>
              <a:t>En el contexto de cambio del marco maestro de muestreo de las encuestas de hogares,</a:t>
            </a:r>
            <a:r>
              <a:rPr lang="es-EC" sz="1328" b="1" dirty="0">
                <a:solidFill>
                  <a:prstClr val="black">
                    <a:lumMod val="85000"/>
                    <a:lumOff val="15000"/>
                  </a:prstClr>
                </a:solidFill>
              </a:rPr>
              <a:t> </a:t>
            </a:r>
            <a:r>
              <a:rPr lang="es-EC" sz="1328" dirty="0">
                <a:solidFill>
                  <a:prstClr val="black">
                    <a:lumMod val="85000"/>
                    <a:lumOff val="15000"/>
                  </a:prstClr>
                </a:solidFill>
              </a:rPr>
              <a:t>desde diciembre 2013 se incluye estimaciones de población a partir de las proyecciones de población 2010. Los cambios en tendencias de crecimiento poblacional  entre diciembre 2013 y anteriores períodos responden a la inclusión de este ajuste de población. Antes de diciembre del 2013 se utilizaba para ponderar la población el ejercicio de proyecciones del población en base al Censo de Población 2001. Este procedimiento no afecta las estimaciones de los diferentes indicadores calculados del mercado laboral presentados en este documento ni sus series históricas.</a:t>
            </a:r>
          </a:p>
        </p:txBody>
      </p:sp>
      <p:graphicFrame>
        <p:nvGraphicFramePr>
          <p:cNvPr id="5" name="4 Tabla"/>
          <p:cNvGraphicFramePr>
            <a:graphicFrameLocks noGrp="1"/>
          </p:cNvGraphicFramePr>
          <p:nvPr>
            <p:extLst>
              <p:ext uri="{D42A27DB-BD31-4B8C-83A1-F6EECF244321}">
                <p14:modId xmlns:p14="http://schemas.microsoft.com/office/powerpoint/2010/main" val="3644173742"/>
              </p:ext>
            </p:extLst>
          </p:nvPr>
        </p:nvGraphicFramePr>
        <p:xfrm>
          <a:off x="172855" y="3348112"/>
          <a:ext cx="11366511" cy="3637694"/>
        </p:xfrm>
        <a:graphic>
          <a:graphicData uri="http://schemas.openxmlformats.org/drawingml/2006/table">
            <a:tbl>
              <a:tblPr/>
              <a:tblGrid>
                <a:gridCol w="1972701"/>
                <a:gridCol w="626254"/>
                <a:gridCol w="626254"/>
                <a:gridCol w="626254"/>
                <a:gridCol w="626254"/>
                <a:gridCol w="626254"/>
                <a:gridCol w="626254"/>
                <a:gridCol w="626254"/>
                <a:gridCol w="626254"/>
                <a:gridCol w="626254"/>
                <a:gridCol w="626254"/>
                <a:gridCol w="626254"/>
                <a:gridCol w="626254"/>
                <a:gridCol w="626254"/>
                <a:gridCol w="626254"/>
                <a:gridCol w="626254"/>
              </a:tblGrid>
              <a:tr h="276644">
                <a:tc>
                  <a:txBody>
                    <a:bodyPr/>
                    <a:lstStyle/>
                    <a:p>
                      <a:pPr algn="l" fontAlgn="ctr"/>
                      <a:endParaRPr lang="es-EC" sz="1050" b="0" i="0" u="none" strike="noStrike" dirty="0">
                        <a:solidFill>
                          <a:srgbClr val="000000"/>
                        </a:solidFill>
                        <a:effectLst/>
                        <a:latin typeface="Calibri Light" panose="020F0302020204030204" pitchFamily="34" charset="0"/>
                      </a:endParaRPr>
                    </a:p>
                  </a:txBody>
                  <a:tcPr marL="8777" marR="8777" marT="9302" marB="0" anchor="ctr">
                    <a:lnL>
                      <a:noFill/>
                    </a:lnL>
                    <a:lnR>
                      <a:noFill/>
                    </a:lnR>
                    <a:lnT>
                      <a:noFill/>
                    </a:lnT>
                    <a:lnB>
                      <a:noFill/>
                    </a:lnB>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dic-09</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dic-10</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dic-11</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dic-12</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dic-13</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dic-14</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a:solidFill>
                            <a:schemeClr val="bg1"/>
                          </a:solidFill>
                          <a:effectLst/>
                          <a:latin typeface="Calibri Light" panose="020F0302020204030204" pitchFamily="34" charset="0"/>
                          <a:ea typeface="+mn-ea"/>
                          <a:cs typeface="+mn-cs"/>
                        </a:rPr>
                        <a:t>dic-15</a:t>
                      </a: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a:solidFill>
                            <a:schemeClr val="bg1"/>
                          </a:solidFill>
                          <a:effectLst/>
                          <a:latin typeface="Calibri Light" panose="020F0302020204030204" pitchFamily="34" charset="0"/>
                          <a:ea typeface="+mn-ea"/>
                          <a:cs typeface="+mn-cs"/>
                        </a:rPr>
                        <a:t>mar-16</a:t>
                      </a: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jun-16</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sep-16</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dic-16</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mar-17</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jun-17</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sep-17</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c>
                  <a:txBody>
                    <a:bodyPr/>
                    <a:lstStyle/>
                    <a:p>
                      <a:pPr marL="0" algn="ctr" defTabSz="570906" rtl="0" eaLnBrk="1" fontAlgn="ctr" latinLnBrk="0" hangingPunct="1"/>
                      <a:r>
                        <a:rPr lang="es-EC" sz="1050" b="1" i="0" u="none" strike="noStrike" kern="1200" dirty="0" smtClean="0">
                          <a:solidFill>
                            <a:schemeClr val="bg1"/>
                          </a:solidFill>
                          <a:effectLst/>
                          <a:latin typeface="Calibri Light" panose="020F0302020204030204" pitchFamily="34" charset="0"/>
                          <a:ea typeface="+mn-ea"/>
                          <a:cs typeface="+mn-cs"/>
                        </a:rPr>
                        <a:t>dic-17</a:t>
                      </a:r>
                      <a:endParaRPr lang="es-EC" sz="1050" b="1" i="0" u="none" strike="noStrike" kern="1200" dirty="0">
                        <a:solidFill>
                          <a:schemeClr val="bg1"/>
                        </a:solidFill>
                        <a:effectLst/>
                        <a:latin typeface="Calibri Light" panose="020F0302020204030204" pitchFamily="34" charset="0"/>
                        <a:ea typeface="+mn-ea"/>
                        <a:cs typeface="+mn-cs"/>
                      </a:endParaRPr>
                    </a:p>
                  </a:txBody>
                  <a:tcPr marL="8777" marR="8777" marT="9302" marB="0" anchor="ctr">
                    <a:lnL>
                      <a:noFill/>
                    </a:lnL>
                    <a:lnR>
                      <a:noFill/>
                    </a:lnR>
                    <a:lnT>
                      <a:noFill/>
                    </a:lnT>
                    <a:lnB>
                      <a:noFill/>
                    </a:lnB>
                    <a:solidFill>
                      <a:srgbClr val="1F497D"/>
                    </a:solidFill>
                  </a:tcPr>
                </a:tc>
              </a:tr>
              <a:tr h="336105">
                <a:tc>
                  <a:txBody>
                    <a:bodyPr/>
                    <a:lstStyle/>
                    <a:p>
                      <a:pPr algn="l" rtl="0" fontAlgn="ctr"/>
                      <a:r>
                        <a:rPr lang="es-EC" sz="1000" b="0" i="0" u="none" strike="noStrike" dirty="0">
                          <a:solidFill>
                            <a:srgbClr val="000000"/>
                          </a:solidFill>
                          <a:effectLst/>
                          <a:latin typeface="Calibri Light" panose="020F0302020204030204" pitchFamily="34" charset="0"/>
                        </a:rPr>
                        <a:t>Población en Edad de Trabajar</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3.224.082</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3.314.567</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3.428.819</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3.541.598</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3.482.647</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3.435.185</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3.461.800</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3.504.256</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3.505.962</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3.547.931</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3.553.554</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3.566.842</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3.579.910</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3.601.305</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3.602.348</a:t>
                      </a:r>
                    </a:p>
                  </a:txBody>
                  <a:tcPr marL="9525" marR="9525" marT="9525" marB="0" anchor="ctr">
                    <a:lnL>
                      <a:noFill/>
                    </a:lnL>
                    <a:lnR>
                      <a:noFill/>
                    </a:lnR>
                    <a:lnT>
                      <a:noFill/>
                    </a:lnT>
                    <a:lnB>
                      <a:noFill/>
                    </a:lnB>
                    <a:solidFill>
                      <a:srgbClr val="F2DCDB"/>
                    </a:solidFill>
                  </a:tcPr>
                </a:tc>
              </a:tr>
              <a:tr h="336105">
                <a:tc>
                  <a:txBody>
                    <a:bodyPr/>
                    <a:lstStyle/>
                    <a:p>
                      <a:pPr algn="l" rtl="0" fontAlgn="ctr"/>
                      <a:r>
                        <a:rPr lang="es-EC" sz="1000" b="0" i="0" u="none" strike="noStrike">
                          <a:solidFill>
                            <a:srgbClr val="000000"/>
                          </a:solidFill>
                          <a:effectLst/>
                          <a:latin typeface="Calibri Light" panose="020F0302020204030204" pitchFamily="34" charset="0"/>
                        </a:rPr>
                        <a:t>  Población Económicamente Activa</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2.151.690</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2.117.320</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2.144.756</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smtClean="0">
                          <a:solidFill>
                            <a:srgbClr val="000000"/>
                          </a:solidFill>
                          <a:effectLst/>
                          <a:latin typeface="Calibri Light" panose="020F0302020204030204" pitchFamily="34" charset="0"/>
                          <a:ea typeface="+mn-ea"/>
                          <a:cs typeface="+mn-cs"/>
                        </a:rPr>
                        <a:t>2.196.658</a:t>
                      </a:r>
                      <a:endParaRPr lang="es-EC" sz="1000" b="0" i="0" u="none" strike="noStrike" kern="1200" dirty="0">
                        <a:solidFill>
                          <a:srgbClr val="000000"/>
                        </a:solidFill>
                        <a:effectLst/>
                        <a:latin typeface="Calibri Light" panose="020F0302020204030204" pitchFamily="34" charset="0"/>
                        <a:ea typeface="+mn-ea"/>
                        <a:cs typeface="+mn-cs"/>
                      </a:endParaRP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2.242.838</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2.325.820</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2.368.533</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2.591.208</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2.592.275</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2.693.330</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2.555.740</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2.733.953</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2.707.830</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2.713.668</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2.596.659</a:t>
                      </a:r>
                    </a:p>
                  </a:txBody>
                  <a:tcPr marL="9525" marR="9525" marT="9525" marB="0" anchor="ctr">
                    <a:lnL>
                      <a:noFill/>
                    </a:lnL>
                    <a:lnR>
                      <a:noFill/>
                    </a:lnR>
                    <a:lnT>
                      <a:noFill/>
                    </a:lnT>
                    <a:lnB>
                      <a:noFill/>
                    </a:lnB>
                    <a:solidFill>
                      <a:srgbClr val="F2DCDB"/>
                    </a:solidFill>
                  </a:tcPr>
                </a:tc>
              </a:tr>
              <a:tr h="336105">
                <a:tc>
                  <a:txBody>
                    <a:bodyPr/>
                    <a:lstStyle/>
                    <a:p>
                      <a:pPr algn="l" rtl="0" fontAlgn="ctr"/>
                      <a:r>
                        <a:rPr lang="es-EC" sz="1000" b="0" i="0" u="none" strike="noStrike" dirty="0">
                          <a:solidFill>
                            <a:srgbClr val="000000"/>
                          </a:solidFill>
                          <a:effectLst/>
                          <a:latin typeface="Calibri Light" panose="020F0302020204030204" pitchFamily="34" charset="0"/>
                        </a:rPr>
                        <a:t>        Población con Empleo</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2.074.956</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2.058.880</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2.092.646</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2.145.823</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2.183.111</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2.273.525</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2.300.322</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2.529.742</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2.525.203</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2.632.529</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2.491.910</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2.680.487</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2.656.114</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2.668.336</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2.542.236</a:t>
                      </a:r>
                    </a:p>
                  </a:txBody>
                  <a:tcPr marL="9525" marR="9525" marT="9525" marB="0" anchor="ctr">
                    <a:lnL>
                      <a:noFill/>
                    </a:lnL>
                    <a:lnR>
                      <a:noFill/>
                    </a:lnR>
                    <a:lnT>
                      <a:noFill/>
                    </a:lnT>
                    <a:lnB>
                      <a:noFill/>
                    </a:lnB>
                    <a:solidFill>
                      <a:srgbClr val="F2DCDB"/>
                    </a:solidFill>
                  </a:tcPr>
                </a:tc>
              </a:tr>
              <a:tr h="336105">
                <a:tc>
                  <a:txBody>
                    <a:bodyPr/>
                    <a:lstStyle/>
                    <a:p>
                      <a:pPr algn="l" rtl="0" fontAlgn="ctr"/>
                      <a:r>
                        <a:rPr lang="es-EC" sz="1000" b="0" i="0" u="none" strike="noStrike" dirty="0">
                          <a:solidFill>
                            <a:srgbClr val="000000"/>
                          </a:solidFill>
                          <a:effectLst/>
                          <a:latin typeface="Calibri Light" panose="020F0302020204030204" pitchFamily="34" charset="0"/>
                        </a:rPr>
                        <a:t>             Empleo Adecuado/Pleno</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465.180</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548.819</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536.215</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571.234</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647.060</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800.227</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714.823</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581.587</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592.789</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607.759</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709.542</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582.857</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603.020</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641.142</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652.768</a:t>
                      </a:r>
                    </a:p>
                  </a:txBody>
                  <a:tcPr marL="9525" marR="9525" marT="9525" marB="0" anchor="ctr">
                    <a:lnL>
                      <a:noFill/>
                    </a:lnL>
                    <a:lnR>
                      <a:noFill/>
                    </a:lnR>
                    <a:lnT>
                      <a:noFill/>
                    </a:lnT>
                    <a:lnB>
                      <a:noFill/>
                    </a:lnB>
                    <a:solidFill>
                      <a:srgbClr val="F2DCDB"/>
                    </a:solidFill>
                  </a:tcPr>
                </a:tc>
              </a:tr>
              <a:tr h="336105">
                <a:tc>
                  <a:txBody>
                    <a:bodyPr/>
                    <a:lstStyle/>
                    <a:p>
                      <a:pPr algn="l" rtl="0" fontAlgn="ctr"/>
                      <a:r>
                        <a:rPr lang="es-EC" sz="1000" b="0" i="0" u="none" strike="noStrike">
                          <a:solidFill>
                            <a:srgbClr val="000000"/>
                          </a:solidFill>
                          <a:effectLst/>
                          <a:latin typeface="Calibri Light" panose="020F0302020204030204" pitchFamily="34" charset="0"/>
                        </a:rPr>
                        <a:t>             Subempleo</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406.760</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330.106</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284.544</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258.607</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331.552</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355.791</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396.772</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445.897</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476.096</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596.421</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563.340</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606.894</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628.691</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625.199</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a:solidFill>
                            <a:srgbClr val="000000"/>
                          </a:solidFill>
                          <a:effectLst/>
                          <a:latin typeface="Calibri Light" panose="020F0302020204030204" pitchFamily="34" charset="0"/>
                          <a:ea typeface="+mn-ea"/>
                          <a:cs typeface="+mn-cs"/>
                        </a:rPr>
                        <a:t>593.239</a:t>
                      </a:r>
                    </a:p>
                  </a:txBody>
                  <a:tcPr marL="9525" marR="9525" marT="9525" marB="0" anchor="ctr">
                    <a:lnL>
                      <a:noFill/>
                    </a:lnL>
                    <a:lnR>
                      <a:noFill/>
                    </a:lnR>
                    <a:lnT>
                      <a:noFill/>
                    </a:lnT>
                    <a:lnB>
                      <a:noFill/>
                    </a:lnB>
                    <a:solidFill>
                      <a:srgbClr val="F2DCDB"/>
                    </a:solidFill>
                  </a:tcPr>
                </a:tc>
              </a:tr>
              <a:tr h="336105">
                <a:tc>
                  <a:txBody>
                    <a:bodyPr/>
                    <a:lstStyle/>
                    <a:p>
                      <a:pPr algn="l" rtl="0" fontAlgn="ctr"/>
                      <a:r>
                        <a:rPr lang="es-EC" sz="1000" b="0" i="0" u="none" strike="noStrike" dirty="0">
                          <a:solidFill>
                            <a:srgbClr val="000000"/>
                          </a:solidFill>
                          <a:effectLst/>
                          <a:latin typeface="Calibri Light" panose="020F0302020204030204" pitchFamily="34" charset="0"/>
                        </a:rPr>
                        <a:t>        Empleo no remunerado</a:t>
                      </a:r>
                    </a:p>
                  </a:txBody>
                  <a:tcPr marL="157978"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369.089</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350.206</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301.182</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324.916</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305.183</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306.418</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355.388</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525.089</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507.662</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541.884</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401.949</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590.269</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553.109</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537.218</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456.719</a:t>
                      </a:r>
                    </a:p>
                  </a:txBody>
                  <a:tcPr marL="9525" marR="9525" marT="9525" marB="0" anchor="ctr">
                    <a:lnL>
                      <a:noFill/>
                    </a:lnL>
                    <a:lnR>
                      <a:noFill/>
                    </a:lnR>
                    <a:lnT>
                      <a:noFill/>
                    </a:lnT>
                    <a:lnB>
                      <a:noFill/>
                    </a:lnB>
                    <a:solidFill>
                      <a:srgbClr val="F2DCDB"/>
                    </a:solidFill>
                  </a:tcPr>
                </a:tc>
              </a:tr>
              <a:tr h="336105">
                <a:tc>
                  <a:txBody>
                    <a:bodyPr/>
                    <a:lstStyle/>
                    <a:p>
                      <a:pPr algn="l" rtl="0" fontAlgn="ctr"/>
                      <a:r>
                        <a:rPr lang="es-EC" sz="1000" b="0" i="0" u="none" strike="noStrike" dirty="0">
                          <a:solidFill>
                            <a:srgbClr val="000000"/>
                          </a:solidFill>
                          <a:effectLst/>
                          <a:latin typeface="Calibri Light" panose="020F0302020204030204" pitchFamily="34" charset="0"/>
                        </a:rPr>
                        <a:t>             Otro empleo no pleno</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827.224</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825.786</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967.379</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982.889</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898.411</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808.428</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828.688</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976.056</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943.092</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881.202</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814.081</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899.117</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868.807</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864.190</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838.881</a:t>
                      </a:r>
                    </a:p>
                  </a:txBody>
                  <a:tcPr marL="9525" marR="9525" marT="9525" marB="0" anchor="ctr">
                    <a:lnL>
                      <a:noFill/>
                    </a:lnL>
                    <a:lnR>
                      <a:noFill/>
                    </a:lnR>
                    <a:lnT>
                      <a:noFill/>
                    </a:lnT>
                    <a:lnB>
                      <a:noFill/>
                    </a:lnB>
                    <a:solidFill>
                      <a:srgbClr val="F2DCDB"/>
                    </a:solidFill>
                  </a:tcPr>
                </a:tc>
              </a:tr>
              <a:tr h="336105">
                <a:tc>
                  <a:txBody>
                    <a:bodyPr/>
                    <a:lstStyle/>
                    <a:p>
                      <a:pPr algn="l" rtl="0" fontAlgn="ctr"/>
                      <a:r>
                        <a:rPr lang="es-EC" sz="1000" b="0" i="0" u="none" strike="noStrike" dirty="0">
                          <a:solidFill>
                            <a:srgbClr val="000000"/>
                          </a:solidFill>
                          <a:effectLst/>
                          <a:latin typeface="Calibri Light" panose="020F0302020204030204" pitchFamily="34" charset="0"/>
                        </a:rPr>
                        <a:t>        Empleo no clasificado</a:t>
                      </a:r>
                    </a:p>
                  </a:txBody>
                  <a:tcPr marL="157978"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6.703</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3.963</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3.326</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8.176</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905</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2.661</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4.650</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1.113</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5.564</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5.264</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2.999</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1.350</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2.488</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586</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630</a:t>
                      </a:r>
                    </a:p>
                  </a:txBody>
                  <a:tcPr marL="9525" marR="9525" marT="9525" marB="0" anchor="ctr">
                    <a:lnL>
                      <a:noFill/>
                    </a:lnL>
                    <a:lnR>
                      <a:noFill/>
                    </a:lnR>
                    <a:lnT>
                      <a:noFill/>
                    </a:lnT>
                    <a:lnB>
                      <a:noFill/>
                    </a:lnB>
                    <a:solidFill>
                      <a:srgbClr val="F2DCDB"/>
                    </a:solidFill>
                  </a:tcPr>
                </a:tc>
              </a:tr>
              <a:tr h="336105">
                <a:tc>
                  <a:txBody>
                    <a:bodyPr/>
                    <a:lstStyle/>
                    <a:p>
                      <a:pPr algn="l" rtl="0" fontAlgn="ctr"/>
                      <a:r>
                        <a:rPr lang="es-EC" sz="1000" b="0" i="0" u="none" strike="noStrike" dirty="0">
                          <a:solidFill>
                            <a:srgbClr val="000000"/>
                          </a:solidFill>
                          <a:effectLst/>
                          <a:latin typeface="Calibri Light" panose="020F0302020204030204" pitchFamily="34" charset="0"/>
                        </a:rPr>
                        <a:t>         Desempleo</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76.734</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58.440</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52.109</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50.835</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59.727</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52.295</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68.212</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61.466</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67.072</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60.802</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63.829</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53.466</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51.716</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45.333</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54.423</a:t>
                      </a:r>
                    </a:p>
                  </a:txBody>
                  <a:tcPr marL="9525" marR="9525" marT="9525" marB="0" anchor="ctr">
                    <a:lnL>
                      <a:noFill/>
                    </a:lnL>
                    <a:lnR>
                      <a:noFill/>
                    </a:lnR>
                    <a:lnT>
                      <a:noFill/>
                    </a:lnT>
                    <a:lnB>
                      <a:noFill/>
                    </a:lnB>
                    <a:solidFill>
                      <a:srgbClr val="F2DCDB"/>
                    </a:solidFill>
                  </a:tcPr>
                </a:tc>
              </a:tr>
              <a:tr h="336105">
                <a:tc>
                  <a:txBody>
                    <a:bodyPr/>
                    <a:lstStyle/>
                    <a:p>
                      <a:pPr algn="l" rtl="0" fontAlgn="ctr"/>
                      <a:r>
                        <a:rPr lang="es-EC" sz="1000" b="0" i="0" u="none" strike="noStrike" dirty="0">
                          <a:solidFill>
                            <a:srgbClr val="000000"/>
                          </a:solidFill>
                          <a:effectLst/>
                          <a:latin typeface="Calibri Light" panose="020F0302020204030204" pitchFamily="34" charset="0"/>
                        </a:rPr>
                        <a:t>Población Económicamente Inactiva      </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1.072.392</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1.197.247</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1.284.064</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1.344.691</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1.239.809</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1.109.365</a:t>
                      </a:r>
                    </a:p>
                  </a:txBody>
                  <a:tcPr marL="8987" marR="8987" marT="9525"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1.093.267</a:t>
                      </a:r>
                    </a:p>
                  </a:txBody>
                  <a:tcPr marL="8777" marR="8777" marT="9302" marB="0" anchor="ctr">
                    <a:lnL>
                      <a:noFill/>
                    </a:lnL>
                    <a:lnR>
                      <a:noFill/>
                    </a:lnR>
                    <a:lnT>
                      <a:noFill/>
                    </a:lnT>
                    <a:lnB>
                      <a:noFill/>
                    </a:lnB>
                    <a:solidFill>
                      <a:srgbClr val="DCE6F1"/>
                    </a:solidFill>
                  </a:tcPr>
                </a:tc>
                <a:tc>
                  <a:txBody>
                    <a:bodyPr/>
                    <a:lstStyle/>
                    <a:p>
                      <a:pPr marL="0" algn="r" defTabSz="570906" rtl="0" eaLnBrk="1" fontAlgn="ctr" latinLnBrk="0" hangingPunct="1"/>
                      <a:r>
                        <a:rPr lang="es-EC" sz="1000" b="0" i="0" u="none" strike="noStrike" kern="1200">
                          <a:solidFill>
                            <a:srgbClr val="000000"/>
                          </a:solidFill>
                          <a:effectLst/>
                          <a:latin typeface="Calibri Light" panose="020F0302020204030204" pitchFamily="34" charset="0"/>
                          <a:ea typeface="+mn-ea"/>
                          <a:cs typeface="+mn-cs"/>
                        </a:rPr>
                        <a:t>913.048</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913.687</a:t>
                      </a:r>
                    </a:p>
                  </a:txBody>
                  <a:tcPr marL="8777" marR="8777" marT="9302" marB="0" anchor="ctr">
                    <a:lnL>
                      <a:noFill/>
                    </a:lnL>
                    <a:lnR>
                      <a:noFill/>
                    </a:lnR>
                    <a:lnT>
                      <a:noFill/>
                    </a:lnT>
                    <a:lnB>
                      <a:noFill/>
                    </a:lnB>
                    <a:solidFill>
                      <a:srgbClr val="DCE6F2"/>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854.601</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997.814</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832.889</a:t>
                      </a:r>
                    </a:p>
                  </a:txBody>
                  <a:tcPr marL="8987" marR="8987" marT="9525" marB="0" anchor="ctr">
                    <a:lnL>
                      <a:noFill/>
                    </a:lnL>
                    <a:lnR>
                      <a:noFill/>
                    </a:lnR>
                    <a:lnT>
                      <a:noFill/>
                    </a:lnT>
                    <a:lnB>
                      <a:noFill/>
                    </a:lnB>
                    <a:solidFill>
                      <a:schemeClr val="accent1">
                        <a:lumMod val="20000"/>
                        <a:lumOff val="80000"/>
                      </a:schemeClr>
                    </a:solidFill>
                  </a:tcPr>
                </a:tc>
                <a:tc>
                  <a:txBody>
                    <a:bodyPr/>
                    <a:lstStyle/>
                    <a:p>
                      <a:pPr marL="0" algn="r" defTabSz="570906" rtl="0" eaLnBrk="1" fontAlgn="ctr" latinLnBrk="0" hangingPunct="1"/>
                      <a:r>
                        <a:rPr lang="es-EC" sz="1000" b="0" i="0" u="none" strike="noStrike" kern="1200" dirty="0">
                          <a:solidFill>
                            <a:srgbClr val="000000"/>
                          </a:solidFill>
                          <a:effectLst/>
                          <a:latin typeface="Calibri Light" panose="020F0302020204030204" pitchFamily="34" charset="0"/>
                          <a:ea typeface="+mn-ea"/>
                          <a:cs typeface="+mn-cs"/>
                        </a:rPr>
                        <a:t>872.079</a:t>
                      </a:r>
                    </a:p>
                  </a:txBody>
                  <a:tcPr marL="9525" marR="9525" marT="9525"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887.636</a:t>
                      </a:r>
                    </a:p>
                  </a:txBody>
                  <a:tcPr marL="7620" marR="7620" marT="7620" marB="0" anchor="ctr">
                    <a:lnL>
                      <a:noFill/>
                    </a:lnL>
                    <a:lnR>
                      <a:noFill/>
                    </a:lnR>
                    <a:lnT>
                      <a:noFill/>
                    </a:lnT>
                    <a:lnB>
                      <a:noFill/>
                    </a:lnB>
                    <a:solidFill>
                      <a:schemeClr val="accent1">
                        <a:lumMod val="20000"/>
                        <a:lumOff val="80000"/>
                      </a:schemeClr>
                    </a:solidFill>
                  </a:tcPr>
                </a:tc>
                <a:tc>
                  <a:txBody>
                    <a:bodyPr/>
                    <a:lstStyle/>
                    <a:p>
                      <a:pPr algn="r" fontAlgn="ctr"/>
                      <a:r>
                        <a:rPr lang="es-EC" sz="1000" b="0" i="0" u="none" strike="noStrike" kern="1200" dirty="0">
                          <a:solidFill>
                            <a:srgbClr val="000000"/>
                          </a:solidFill>
                          <a:effectLst/>
                          <a:latin typeface="Calibri Light" panose="020F0302020204030204" pitchFamily="34" charset="0"/>
                          <a:ea typeface="+mn-ea"/>
                          <a:cs typeface="+mn-cs"/>
                        </a:rPr>
                        <a:t>1.005.689</a:t>
                      </a:r>
                    </a:p>
                  </a:txBody>
                  <a:tcPr marL="9525" marR="9525" marT="9525" marB="0" anchor="ctr">
                    <a:lnL>
                      <a:noFill/>
                    </a:lnL>
                    <a:lnR>
                      <a:noFill/>
                    </a:lnR>
                    <a:lnT>
                      <a:noFill/>
                    </a:lnT>
                    <a:lnB>
                      <a:noFill/>
                    </a:lnB>
                    <a:solidFill>
                      <a:srgbClr val="F2DCDB"/>
                    </a:solidFill>
                  </a:tcPr>
                </a:tc>
              </a:tr>
            </a:tbl>
          </a:graphicData>
        </a:graphic>
      </p:graphicFrame>
    </p:spTree>
    <p:extLst>
      <p:ext uri="{BB962C8B-B14F-4D97-AF65-F5344CB8AC3E}">
        <p14:creationId xmlns:p14="http://schemas.microsoft.com/office/powerpoint/2010/main" val="4116169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9 Gráfico"/>
          <p:cNvGraphicFramePr/>
          <p:nvPr>
            <p:extLst>
              <p:ext uri="{D42A27DB-BD31-4B8C-83A1-F6EECF244321}">
                <p14:modId xmlns:p14="http://schemas.microsoft.com/office/powerpoint/2010/main" val="2297819480"/>
              </p:ext>
            </p:extLst>
          </p:nvPr>
        </p:nvGraphicFramePr>
        <p:xfrm>
          <a:off x="378346" y="3237858"/>
          <a:ext cx="10800754" cy="4284476"/>
        </p:xfrm>
        <a:graphic>
          <a:graphicData uri="http://schemas.openxmlformats.org/drawingml/2006/chart">
            <c:chart xmlns:c="http://schemas.openxmlformats.org/drawingml/2006/chart" xmlns:r="http://schemas.openxmlformats.org/officeDocument/2006/relationships" r:id="rId3"/>
          </a:graphicData>
        </a:graphic>
      </p:graphicFrame>
      <p:sp>
        <p:nvSpPr>
          <p:cNvPr id="13" name="1 CuadroTexto"/>
          <p:cNvSpPr txBox="1">
            <a:spLocks noChangeArrowheads="1"/>
          </p:cNvSpPr>
          <p:nvPr/>
        </p:nvSpPr>
        <p:spPr bwMode="auto">
          <a:xfrm>
            <a:off x="1170211" y="1115864"/>
            <a:ext cx="9865543" cy="1077218"/>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 la Participación Bruta y Global: </a:t>
            </a:r>
            <a:r>
              <a:rPr lang="es-EC" sz="3200" dirty="0" smtClean="0">
                <a:solidFill>
                  <a:prstClr val="white">
                    <a:lumMod val="50000"/>
                  </a:prstClr>
                </a:solidFill>
                <a:latin typeface="Arial Rounded MT Bold" pitchFamily="34" charset="0"/>
                <a:cs typeface="Arial" pitchFamily="34" charset="0"/>
              </a:rPr>
              <a:t>Total rural</a:t>
            </a:r>
          </a:p>
        </p:txBody>
      </p:sp>
      <p:sp>
        <p:nvSpPr>
          <p:cNvPr id="5" name="4 Rectángulo"/>
          <p:cNvSpPr/>
          <p:nvPr/>
        </p:nvSpPr>
        <p:spPr>
          <a:xfrm>
            <a:off x="594147" y="2219791"/>
            <a:ext cx="10369152" cy="769441"/>
          </a:xfrm>
          <a:prstGeom prst="rect">
            <a:avLst/>
          </a:prstGeom>
        </p:spPr>
        <p:txBody>
          <a:bodyPr wrap="square">
            <a:spAutoFit/>
          </a:bodyPr>
          <a:lstStyle/>
          <a:p>
            <a:pPr algn="just"/>
            <a:r>
              <a:rPr lang="es-EC" sz="2200" dirty="0" smtClean="0">
                <a:solidFill>
                  <a:prstClr val="black"/>
                </a:solidFill>
              </a:rPr>
              <a:t>En diciembre 2017, las tasas de participación global y participación bruta se ubicaron en </a:t>
            </a:r>
            <a:r>
              <a:rPr lang="es-EC" sz="2200" b="1" dirty="0" smtClean="0">
                <a:solidFill>
                  <a:prstClr val="black"/>
                </a:solidFill>
              </a:rPr>
              <a:t>72,1% </a:t>
            </a:r>
            <a:r>
              <a:rPr lang="es-EC" sz="2200" dirty="0" smtClean="0">
                <a:solidFill>
                  <a:prstClr val="black"/>
                </a:solidFill>
              </a:rPr>
              <a:t>y </a:t>
            </a:r>
            <a:r>
              <a:rPr lang="es-EC" sz="2200" b="1" dirty="0" smtClean="0">
                <a:solidFill>
                  <a:prstClr val="black"/>
                </a:solidFill>
              </a:rPr>
              <a:t>48,2%</a:t>
            </a:r>
            <a:r>
              <a:rPr lang="es-EC" sz="2200" dirty="0" smtClean="0">
                <a:solidFill>
                  <a:prstClr val="black"/>
                </a:solidFill>
              </a:rPr>
              <a:t> respectivamente.  </a:t>
            </a:r>
            <a:endParaRPr lang="es-EC" sz="2200" b="1" dirty="0">
              <a:solidFill>
                <a:prstClr val="black"/>
              </a:solidFill>
            </a:endParaRPr>
          </a:p>
        </p:txBody>
      </p:sp>
      <p:sp>
        <p:nvSpPr>
          <p:cNvPr id="6" name="21 CuadroTexto"/>
          <p:cNvSpPr txBox="1"/>
          <p:nvPr/>
        </p:nvSpPr>
        <p:spPr>
          <a:xfrm>
            <a:off x="522139" y="7524576"/>
            <a:ext cx="10873208" cy="523220"/>
          </a:xfrm>
          <a:prstGeom prst="rect">
            <a:avLst/>
          </a:prstGeom>
          <a:noFill/>
        </p:spPr>
        <p:txBody>
          <a:bodyPr wrap="square" rtlCol="0">
            <a:spAutoFit/>
          </a:bodyPr>
          <a:lstStyle/>
          <a:p>
            <a:r>
              <a:rPr lang="es-EC" sz="1400" dirty="0" smtClean="0">
                <a:solidFill>
                  <a:prstClr val="black"/>
                </a:solidFill>
              </a:rPr>
              <a:t>Tasa de Participación Bruta= Población Económicamente Activa(PEA) /Población Total(PT)</a:t>
            </a:r>
          </a:p>
          <a:p>
            <a:r>
              <a:rPr lang="es-EC" sz="1400" dirty="0">
                <a:solidFill>
                  <a:prstClr val="black"/>
                </a:solidFill>
              </a:rPr>
              <a:t>Tasa de Participación </a:t>
            </a:r>
            <a:r>
              <a:rPr lang="es-EC" sz="1400" dirty="0" smtClean="0">
                <a:solidFill>
                  <a:prstClr val="black"/>
                </a:solidFill>
              </a:rPr>
              <a:t>Global = </a:t>
            </a:r>
            <a:r>
              <a:rPr lang="es-EC" sz="1400" dirty="0">
                <a:solidFill>
                  <a:prstClr val="black"/>
                </a:solidFill>
              </a:rPr>
              <a:t>Población Económicamente Activa(PEA) </a:t>
            </a:r>
            <a:r>
              <a:rPr lang="es-EC" sz="1400" dirty="0" smtClean="0">
                <a:solidFill>
                  <a:prstClr val="black"/>
                </a:solidFill>
              </a:rPr>
              <a:t>/Población en Edad de Trabajar(PET</a:t>
            </a:r>
            <a:r>
              <a:rPr lang="es-EC" sz="1400" dirty="0">
                <a:solidFill>
                  <a:prstClr val="black"/>
                </a:solidFill>
              </a:rPr>
              <a:t>)</a:t>
            </a:r>
          </a:p>
        </p:txBody>
      </p:sp>
    </p:spTree>
    <p:extLst>
      <p:ext uri="{BB962C8B-B14F-4D97-AF65-F5344CB8AC3E}">
        <p14:creationId xmlns:p14="http://schemas.microsoft.com/office/powerpoint/2010/main" val="2284670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CuadroTexto"/>
          <p:cNvSpPr txBox="1">
            <a:spLocks noChangeArrowheads="1"/>
          </p:cNvSpPr>
          <p:nvPr/>
        </p:nvSpPr>
        <p:spPr bwMode="auto">
          <a:xfrm>
            <a:off x="1602259" y="1115864"/>
            <a:ext cx="9433495" cy="1077218"/>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del Empleo Bruto</a:t>
            </a:r>
            <a:r>
              <a:rPr lang="es-EC" sz="3200" dirty="0">
                <a:solidFill>
                  <a:prstClr val="black"/>
                </a:solidFill>
                <a:latin typeface="Arial Rounded MT Bold" pitchFamily="34" charset="0"/>
                <a:cs typeface="Arial" pitchFamily="34" charset="0"/>
              </a:rPr>
              <a:t>*</a:t>
            </a:r>
            <a:r>
              <a:rPr lang="es-EC" sz="3200" dirty="0" smtClean="0">
                <a:solidFill>
                  <a:prstClr val="black"/>
                </a:solidFill>
                <a:latin typeface="Arial Rounded MT Bold" pitchFamily="34" charset="0"/>
                <a:cs typeface="Arial" pitchFamily="34" charset="0"/>
              </a:rPr>
              <a:t>: </a:t>
            </a:r>
          </a:p>
          <a:p>
            <a:pPr algn="r"/>
            <a:r>
              <a:rPr lang="es-EC" sz="3200" dirty="0" smtClean="0">
                <a:solidFill>
                  <a:prstClr val="white">
                    <a:lumMod val="50000"/>
                  </a:prstClr>
                </a:solidFill>
                <a:latin typeface="Arial Rounded MT Bold" pitchFamily="34" charset="0"/>
                <a:cs typeface="Arial" pitchFamily="34" charset="0"/>
              </a:rPr>
              <a:t>Total Rural</a:t>
            </a:r>
          </a:p>
        </p:txBody>
      </p:sp>
      <p:sp>
        <p:nvSpPr>
          <p:cNvPr id="7" name="21 CuadroTexto"/>
          <p:cNvSpPr txBox="1"/>
          <p:nvPr/>
        </p:nvSpPr>
        <p:spPr>
          <a:xfrm>
            <a:off x="234107" y="7798745"/>
            <a:ext cx="10873208" cy="307777"/>
          </a:xfrm>
          <a:prstGeom prst="rect">
            <a:avLst/>
          </a:prstGeom>
          <a:noFill/>
        </p:spPr>
        <p:txBody>
          <a:bodyPr wrap="square" rtlCol="0">
            <a:spAutoFit/>
          </a:bodyPr>
          <a:lstStyle/>
          <a:p>
            <a:r>
              <a:rPr lang="es-EC" sz="1400" dirty="0" smtClean="0">
                <a:solidFill>
                  <a:prstClr val="black"/>
                </a:solidFill>
              </a:rPr>
              <a:t>Empleo Bruto= Población Ocupada</a:t>
            </a:r>
            <a:r>
              <a:rPr lang="es-EC" sz="1400" dirty="0">
                <a:solidFill>
                  <a:prstClr val="black"/>
                </a:solidFill>
              </a:rPr>
              <a:t> /Población en Edad de Trabajar(PET</a:t>
            </a:r>
            <a:r>
              <a:rPr lang="es-EC" sz="1400" dirty="0" smtClean="0">
                <a:solidFill>
                  <a:prstClr val="black"/>
                </a:solidFill>
              </a:rPr>
              <a:t>)</a:t>
            </a:r>
            <a:endParaRPr lang="es-EC" sz="1400" dirty="0">
              <a:solidFill>
                <a:prstClr val="black"/>
              </a:solidFill>
            </a:endParaRPr>
          </a:p>
        </p:txBody>
      </p:sp>
      <p:sp>
        <p:nvSpPr>
          <p:cNvPr id="14" name="11 Rectángulo"/>
          <p:cNvSpPr/>
          <p:nvPr/>
        </p:nvSpPr>
        <p:spPr>
          <a:xfrm>
            <a:off x="144654" y="7504831"/>
            <a:ext cx="10801200" cy="307777"/>
          </a:xfrm>
          <a:prstGeom prst="rect">
            <a:avLst/>
          </a:prstGeom>
        </p:spPr>
        <p:txBody>
          <a:bodyPr wrap="square">
            <a:spAutoFit/>
          </a:bodyPr>
          <a:lstStyle/>
          <a:p>
            <a:pPr algn="just"/>
            <a:r>
              <a:rPr lang="es-EC" sz="1400" b="1" dirty="0" smtClean="0">
                <a:solidFill>
                  <a:prstClr val="black"/>
                </a:solidFill>
              </a:rPr>
              <a:t>*</a:t>
            </a:r>
            <a:r>
              <a:rPr lang="es-EC" sz="1400" dirty="0" smtClean="0">
                <a:solidFill>
                  <a:prstClr val="black"/>
                </a:solidFill>
              </a:rPr>
              <a:t>La categoría de empleo incluye a los asalariados e independientes.</a:t>
            </a:r>
          </a:p>
        </p:txBody>
      </p:sp>
      <p:sp>
        <p:nvSpPr>
          <p:cNvPr id="15" name="11 Rectángulo"/>
          <p:cNvSpPr/>
          <p:nvPr/>
        </p:nvSpPr>
        <p:spPr>
          <a:xfrm>
            <a:off x="558974" y="2412008"/>
            <a:ext cx="10369152" cy="430887"/>
          </a:xfrm>
          <a:prstGeom prst="rect">
            <a:avLst/>
          </a:prstGeom>
        </p:spPr>
        <p:txBody>
          <a:bodyPr wrap="square">
            <a:spAutoFit/>
          </a:bodyPr>
          <a:lstStyle/>
          <a:p>
            <a:pPr algn="just"/>
            <a:r>
              <a:rPr lang="es-EC" sz="2200" dirty="0" smtClean="0">
                <a:solidFill>
                  <a:prstClr val="black"/>
                </a:solidFill>
              </a:rPr>
              <a:t>En diciembre 2017, la tasa de empleo bruto se ubicó en </a:t>
            </a:r>
            <a:r>
              <a:rPr lang="es-EC" sz="2200" b="1" dirty="0" smtClean="0">
                <a:solidFill>
                  <a:prstClr val="black"/>
                </a:solidFill>
              </a:rPr>
              <a:t>70,6% </a:t>
            </a:r>
            <a:r>
              <a:rPr lang="es-EC" sz="2200" dirty="0" smtClean="0">
                <a:solidFill>
                  <a:prstClr val="black"/>
                </a:solidFill>
              </a:rPr>
              <a:t>en el área rural.</a:t>
            </a:r>
            <a:endParaRPr lang="es-EC" sz="2200" dirty="0">
              <a:solidFill>
                <a:prstClr val="black"/>
              </a:solidFill>
            </a:endParaRPr>
          </a:p>
        </p:txBody>
      </p:sp>
      <p:graphicFrame>
        <p:nvGraphicFramePr>
          <p:cNvPr id="12" name="11 Gráfico"/>
          <p:cNvGraphicFramePr/>
          <p:nvPr>
            <p:extLst>
              <p:ext uri="{D42A27DB-BD31-4B8C-83A1-F6EECF244321}">
                <p14:modId xmlns:p14="http://schemas.microsoft.com/office/powerpoint/2010/main" val="2993461124"/>
              </p:ext>
            </p:extLst>
          </p:nvPr>
        </p:nvGraphicFramePr>
        <p:xfrm>
          <a:off x="378123" y="3132088"/>
          <a:ext cx="10958923" cy="41044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57958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1 CuadroTexto"/>
          <p:cNvSpPr txBox="1">
            <a:spLocks noChangeArrowheads="1"/>
          </p:cNvSpPr>
          <p:nvPr/>
        </p:nvSpPr>
        <p:spPr bwMode="auto">
          <a:xfrm>
            <a:off x="1242219" y="1095658"/>
            <a:ext cx="9865543" cy="584775"/>
          </a:xfrm>
          <a:prstGeom prst="rect">
            <a:avLst/>
          </a:prstGeom>
          <a:noFill/>
          <a:ln w="9525">
            <a:noFill/>
            <a:miter lim="800000"/>
            <a:headEnd/>
            <a:tailEnd/>
          </a:ln>
        </p:spPr>
        <p:txBody>
          <a:bodyPr wrap="square">
            <a:spAutoFit/>
          </a:bodyPr>
          <a:lstStyle/>
          <a:p>
            <a:pPr algn="r"/>
            <a:r>
              <a:rPr lang="es-EC" sz="3200" dirty="0" smtClean="0">
                <a:latin typeface="Arial Rounded MT Bold" pitchFamily="34" charset="0"/>
                <a:cs typeface="Arial" pitchFamily="34" charset="0"/>
              </a:rPr>
              <a:t>Cronología de la encuesta</a:t>
            </a:r>
          </a:p>
        </p:txBody>
      </p:sp>
      <p:sp>
        <p:nvSpPr>
          <p:cNvPr id="29" name="Text Box 55"/>
          <p:cNvSpPr txBox="1">
            <a:spLocks noChangeArrowheads="1"/>
          </p:cNvSpPr>
          <p:nvPr/>
        </p:nvSpPr>
        <p:spPr bwMode="auto">
          <a:xfrm>
            <a:off x="1026193" y="1818454"/>
            <a:ext cx="1079993" cy="369332"/>
          </a:xfrm>
          <a:prstGeom prst="rect">
            <a:avLst/>
          </a:prstGeom>
          <a:solidFill>
            <a:schemeClr val="bg1"/>
          </a:solidFill>
          <a:ln w="31750">
            <a:noFill/>
            <a:miter lim="800000"/>
            <a:headEnd/>
            <a:tailEnd/>
          </a:ln>
          <a:effectLst/>
        </p:spPr>
        <p:txBody>
          <a:bodyPr wrap="square">
            <a:spAutoFit/>
          </a:bodyPr>
          <a:lstStyle/>
          <a:p>
            <a:pPr eaLnBrk="1" hangingPunct="1">
              <a:defRPr/>
            </a:pPr>
            <a:r>
              <a:rPr lang="es-EC" b="1" i="0" dirty="0" smtClean="0">
                <a:latin typeface="+mj-lt"/>
              </a:rPr>
              <a:t>1987</a:t>
            </a:r>
            <a:endParaRPr lang="es-ES" b="1" i="0" dirty="0">
              <a:latin typeface="+mj-lt"/>
            </a:endParaRPr>
          </a:p>
        </p:txBody>
      </p:sp>
      <p:sp>
        <p:nvSpPr>
          <p:cNvPr id="53" name="Line 66"/>
          <p:cNvSpPr>
            <a:spLocks noChangeShapeType="1"/>
          </p:cNvSpPr>
          <p:nvPr/>
        </p:nvSpPr>
        <p:spPr bwMode="auto">
          <a:xfrm rot="5400000" flipV="1">
            <a:off x="-2237393" y="4667484"/>
            <a:ext cx="6095130" cy="2"/>
          </a:xfrm>
          <a:prstGeom prst="line">
            <a:avLst/>
          </a:prstGeom>
          <a:noFill/>
          <a:ln w="57150">
            <a:solidFill>
              <a:srgbClr val="005BA3"/>
            </a:solidFill>
            <a:round/>
            <a:headEnd type="diamond" w="med" len="sm"/>
            <a:tailEnd type="triangle" w="sm" len="sm"/>
          </a:ln>
        </p:spPr>
        <p:txBody>
          <a:bodyPr/>
          <a:lstStyle/>
          <a:p>
            <a:endParaRPr lang="es-EC" sz="1600" dirty="0"/>
          </a:p>
        </p:txBody>
      </p:sp>
      <p:sp>
        <p:nvSpPr>
          <p:cNvPr id="54" name="Text Box 55"/>
          <p:cNvSpPr txBox="1">
            <a:spLocks noChangeArrowheads="1"/>
          </p:cNvSpPr>
          <p:nvPr/>
        </p:nvSpPr>
        <p:spPr bwMode="auto">
          <a:xfrm>
            <a:off x="1035934" y="2623013"/>
            <a:ext cx="1079993" cy="369332"/>
          </a:xfrm>
          <a:prstGeom prst="rect">
            <a:avLst/>
          </a:prstGeom>
          <a:noFill/>
          <a:ln w="31750">
            <a:noFill/>
            <a:miter lim="800000"/>
            <a:headEnd/>
            <a:tailEnd/>
          </a:ln>
          <a:effectLst/>
        </p:spPr>
        <p:txBody>
          <a:bodyPr wrap="square">
            <a:spAutoFit/>
          </a:bodyPr>
          <a:lstStyle/>
          <a:p>
            <a:pPr eaLnBrk="1" hangingPunct="1">
              <a:defRPr/>
            </a:pPr>
            <a:r>
              <a:rPr lang="es-EC" b="1" i="0" dirty="0" smtClean="0">
                <a:latin typeface="+mj-lt"/>
              </a:rPr>
              <a:t>1990</a:t>
            </a:r>
            <a:endParaRPr lang="es-ES" b="1" i="0" dirty="0">
              <a:latin typeface="+mj-lt"/>
            </a:endParaRPr>
          </a:p>
        </p:txBody>
      </p:sp>
      <p:sp>
        <p:nvSpPr>
          <p:cNvPr id="55" name="Text Box 55"/>
          <p:cNvSpPr txBox="1">
            <a:spLocks noChangeArrowheads="1"/>
          </p:cNvSpPr>
          <p:nvPr/>
        </p:nvSpPr>
        <p:spPr bwMode="auto">
          <a:xfrm>
            <a:off x="1026193" y="3473530"/>
            <a:ext cx="1079993" cy="369332"/>
          </a:xfrm>
          <a:prstGeom prst="rect">
            <a:avLst/>
          </a:prstGeom>
          <a:noFill/>
          <a:ln w="31750">
            <a:noFill/>
            <a:miter lim="800000"/>
            <a:headEnd/>
            <a:tailEnd/>
          </a:ln>
          <a:effectLst/>
        </p:spPr>
        <p:txBody>
          <a:bodyPr wrap="square">
            <a:spAutoFit/>
          </a:bodyPr>
          <a:lstStyle/>
          <a:p>
            <a:pPr eaLnBrk="1" hangingPunct="1">
              <a:defRPr/>
            </a:pPr>
            <a:r>
              <a:rPr lang="es-EC" b="1" i="0" dirty="0" smtClean="0">
                <a:latin typeface="+mj-lt"/>
              </a:rPr>
              <a:t>1993  </a:t>
            </a:r>
            <a:endParaRPr lang="es-ES" b="1" i="0" dirty="0">
              <a:latin typeface="+mj-lt"/>
            </a:endParaRPr>
          </a:p>
        </p:txBody>
      </p:sp>
      <p:sp>
        <p:nvSpPr>
          <p:cNvPr id="57" name="Text Box 55"/>
          <p:cNvSpPr txBox="1">
            <a:spLocks noChangeArrowheads="1"/>
          </p:cNvSpPr>
          <p:nvPr/>
        </p:nvSpPr>
        <p:spPr bwMode="auto">
          <a:xfrm>
            <a:off x="1026194" y="4932288"/>
            <a:ext cx="1079993" cy="369332"/>
          </a:xfrm>
          <a:prstGeom prst="rect">
            <a:avLst/>
          </a:prstGeom>
          <a:noFill/>
          <a:ln w="31750">
            <a:noFill/>
            <a:miter lim="800000"/>
            <a:headEnd/>
            <a:tailEnd/>
          </a:ln>
          <a:effectLst/>
        </p:spPr>
        <p:txBody>
          <a:bodyPr wrap="square">
            <a:spAutoFit/>
          </a:bodyPr>
          <a:lstStyle/>
          <a:p>
            <a:pPr eaLnBrk="1" hangingPunct="1">
              <a:defRPr/>
            </a:pPr>
            <a:r>
              <a:rPr lang="es-EC" b="1" i="0" dirty="0" smtClean="0">
                <a:latin typeface="+mj-lt"/>
              </a:rPr>
              <a:t>Dic-07</a:t>
            </a:r>
            <a:endParaRPr lang="es-ES" b="1" i="0" dirty="0">
              <a:latin typeface="+mj-lt"/>
            </a:endParaRPr>
          </a:p>
        </p:txBody>
      </p:sp>
      <p:sp>
        <p:nvSpPr>
          <p:cNvPr id="58" name="Text Box 55"/>
          <p:cNvSpPr txBox="1">
            <a:spLocks noChangeArrowheads="1"/>
          </p:cNvSpPr>
          <p:nvPr/>
        </p:nvSpPr>
        <p:spPr bwMode="auto">
          <a:xfrm>
            <a:off x="1035934" y="6211699"/>
            <a:ext cx="1079993" cy="369332"/>
          </a:xfrm>
          <a:prstGeom prst="rect">
            <a:avLst/>
          </a:prstGeom>
          <a:noFill/>
          <a:ln w="31750">
            <a:noFill/>
            <a:miter lim="800000"/>
            <a:headEnd/>
            <a:tailEnd/>
          </a:ln>
          <a:effectLst/>
        </p:spPr>
        <p:txBody>
          <a:bodyPr wrap="square">
            <a:spAutoFit/>
          </a:bodyPr>
          <a:lstStyle/>
          <a:p>
            <a:pPr eaLnBrk="1" hangingPunct="1">
              <a:defRPr/>
            </a:pPr>
            <a:r>
              <a:rPr lang="es-EC" b="1" i="0" dirty="0" smtClean="0">
                <a:latin typeface="+mj-lt"/>
              </a:rPr>
              <a:t>Mar-14</a:t>
            </a:r>
            <a:endParaRPr lang="es-ES" b="1" i="0" dirty="0">
              <a:latin typeface="+mj-lt"/>
            </a:endParaRPr>
          </a:p>
        </p:txBody>
      </p:sp>
      <p:sp>
        <p:nvSpPr>
          <p:cNvPr id="59" name="7 Forma libre"/>
          <p:cNvSpPr/>
          <p:nvPr/>
        </p:nvSpPr>
        <p:spPr bwMode="auto">
          <a:xfrm>
            <a:off x="2322339" y="1691928"/>
            <a:ext cx="8640960" cy="597256"/>
          </a:xfrm>
          <a:custGeom>
            <a:avLst/>
            <a:gdLst>
              <a:gd name="connsiteX0" fmla="*/ 0 w 1888417"/>
              <a:gd name="connsiteY0" fmla="*/ 0 h 1224161"/>
              <a:gd name="connsiteX1" fmla="*/ 1888417 w 1888417"/>
              <a:gd name="connsiteY1" fmla="*/ 0 h 1224161"/>
              <a:gd name="connsiteX2" fmla="*/ 1888417 w 1888417"/>
              <a:gd name="connsiteY2" fmla="*/ 1224161 h 1224161"/>
              <a:gd name="connsiteX3" fmla="*/ 0 w 1888417"/>
              <a:gd name="connsiteY3" fmla="*/ 1224161 h 1224161"/>
              <a:gd name="connsiteX4" fmla="*/ 0 w 1888417"/>
              <a:gd name="connsiteY4" fmla="*/ 0 h 122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417" h="1224161">
                <a:moveTo>
                  <a:pt x="0" y="0"/>
                </a:moveTo>
                <a:lnTo>
                  <a:pt x="1888417" y="0"/>
                </a:lnTo>
                <a:lnTo>
                  <a:pt x="1888417" y="1224161"/>
                </a:lnTo>
                <a:lnTo>
                  <a:pt x="0" y="1224161"/>
                </a:lnTo>
                <a:lnTo>
                  <a:pt x="0" y="0"/>
                </a:lnTo>
                <a:close/>
              </a:path>
            </a:pathLst>
          </a:custGeom>
          <a:solidFill>
            <a:schemeClr val="bg1"/>
          </a:solidFill>
          <a:ln>
            <a:solidFill>
              <a:srgbClr val="005BA3"/>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44000" tIns="108000" rIns="0" bIns="108000" spcCol="1270"/>
          <a:lstStyle>
            <a:defPPr>
              <a:defRPr lang="es-E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just" defTabSz="711200">
              <a:lnSpc>
                <a:spcPct val="90000"/>
              </a:lnSpc>
              <a:spcAft>
                <a:spcPct val="35000"/>
              </a:spcAft>
              <a:defRPr/>
            </a:pPr>
            <a:r>
              <a:rPr lang="es-MX" dirty="0" smtClean="0">
                <a:solidFill>
                  <a:schemeClr val="tx1"/>
                </a:solidFill>
                <a:latin typeface="+mj-lt"/>
                <a:ea typeface="Calibri"/>
                <a:cs typeface="Times New Roman"/>
              </a:rPr>
              <a:t>Nace </a:t>
            </a:r>
            <a:r>
              <a:rPr lang="es-MX" dirty="0">
                <a:solidFill>
                  <a:schemeClr val="tx1"/>
                </a:solidFill>
                <a:latin typeface="+mj-lt"/>
                <a:ea typeface="Calibri"/>
                <a:cs typeface="Times New Roman"/>
              </a:rPr>
              <a:t>la ENEMDU, en el Instituto Nacional de Empleo, perteneciente al Ministerio </a:t>
            </a:r>
            <a:r>
              <a:rPr lang="es-MX">
                <a:solidFill>
                  <a:schemeClr val="tx1"/>
                </a:solidFill>
                <a:latin typeface="+mj-lt"/>
                <a:ea typeface="Calibri"/>
                <a:cs typeface="Times New Roman"/>
              </a:rPr>
              <a:t>de </a:t>
            </a:r>
            <a:r>
              <a:rPr lang="es-MX" smtClean="0">
                <a:solidFill>
                  <a:schemeClr val="tx1"/>
                </a:solidFill>
                <a:latin typeface="+mj-lt"/>
                <a:ea typeface="Calibri"/>
                <a:cs typeface="Times New Roman"/>
              </a:rPr>
              <a:t>Trabajo.</a:t>
            </a:r>
            <a:endParaRPr lang="es-ES" dirty="0">
              <a:solidFill>
                <a:schemeClr val="tx1"/>
              </a:solidFill>
              <a:latin typeface="+mj-lt"/>
              <a:ea typeface="Calibri"/>
              <a:cs typeface="Times New Roman"/>
            </a:endParaRPr>
          </a:p>
        </p:txBody>
      </p:sp>
      <p:sp>
        <p:nvSpPr>
          <p:cNvPr id="60" name="7 Forma libre"/>
          <p:cNvSpPr/>
          <p:nvPr/>
        </p:nvSpPr>
        <p:spPr bwMode="auto">
          <a:xfrm>
            <a:off x="2322339" y="2503513"/>
            <a:ext cx="8640960" cy="597256"/>
          </a:xfrm>
          <a:custGeom>
            <a:avLst/>
            <a:gdLst>
              <a:gd name="connsiteX0" fmla="*/ 0 w 1888417"/>
              <a:gd name="connsiteY0" fmla="*/ 0 h 1224161"/>
              <a:gd name="connsiteX1" fmla="*/ 1888417 w 1888417"/>
              <a:gd name="connsiteY1" fmla="*/ 0 h 1224161"/>
              <a:gd name="connsiteX2" fmla="*/ 1888417 w 1888417"/>
              <a:gd name="connsiteY2" fmla="*/ 1224161 h 1224161"/>
              <a:gd name="connsiteX3" fmla="*/ 0 w 1888417"/>
              <a:gd name="connsiteY3" fmla="*/ 1224161 h 1224161"/>
              <a:gd name="connsiteX4" fmla="*/ 0 w 1888417"/>
              <a:gd name="connsiteY4" fmla="*/ 0 h 122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417" h="1224161">
                <a:moveTo>
                  <a:pt x="0" y="0"/>
                </a:moveTo>
                <a:lnTo>
                  <a:pt x="1888417" y="0"/>
                </a:lnTo>
                <a:lnTo>
                  <a:pt x="1888417" y="1224161"/>
                </a:lnTo>
                <a:lnTo>
                  <a:pt x="0" y="1224161"/>
                </a:lnTo>
                <a:lnTo>
                  <a:pt x="0" y="0"/>
                </a:lnTo>
                <a:close/>
              </a:path>
            </a:pathLst>
          </a:custGeom>
          <a:solidFill>
            <a:schemeClr val="bg1"/>
          </a:solidFill>
          <a:ln>
            <a:solidFill>
              <a:srgbClr val="0093D0"/>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44000" tIns="108000" rIns="0" bIns="108000" spcCol="1270"/>
          <a:lstStyle>
            <a:defPPr>
              <a:defRPr lang="es-E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just" defTabSz="711200">
              <a:lnSpc>
                <a:spcPct val="90000"/>
              </a:lnSpc>
              <a:spcAft>
                <a:spcPct val="35000"/>
              </a:spcAft>
              <a:defRPr/>
            </a:pPr>
            <a:r>
              <a:rPr lang="es-EC" dirty="0" smtClean="0">
                <a:solidFill>
                  <a:schemeClr val="tx1"/>
                </a:solidFill>
                <a:ea typeface="Calibri"/>
                <a:cs typeface="Times New Roman"/>
              </a:rPr>
              <a:t>A partir de 1990 se realizan encuestas con periodicidad anual, y con </a:t>
            </a:r>
            <a:r>
              <a:rPr lang="es-EC" smtClean="0">
                <a:solidFill>
                  <a:schemeClr val="tx1"/>
                </a:solidFill>
                <a:ea typeface="Calibri"/>
                <a:cs typeface="Times New Roman"/>
              </a:rPr>
              <a:t>representatividad urbana</a:t>
            </a:r>
            <a:r>
              <a:rPr lang="es-MX" smtClean="0">
                <a:solidFill>
                  <a:schemeClr val="tx1"/>
                </a:solidFill>
                <a:ea typeface="Calibri"/>
                <a:cs typeface="Times New Roman"/>
              </a:rPr>
              <a:t>.</a:t>
            </a:r>
            <a:endParaRPr lang="es-ES" dirty="0">
              <a:solidFill>
                <a:schemeClr val="tx1"/>
              </a:solidFill>
              <a:ea typeface="Calibri"/>
              <a:cs typeface="Times New Roman"/>
            </a:endParaRPr>
          </a:p>
        </p:txBody>
      </p:sp>
      <p:sp>
        <p:nvSpPr>
          <p:cNvPr id="61" name="7 Forma libre"/>
          <p:cNvSpPr/>
          <p:nvPr/>
        </p:nvSpPr>
        <p:spPr bwMode="auto">
          <a:xfrm>
            <a:off x="2322339" y="3348112"/>
            <a:ext cx="8640960" cy="597256"/>
          </a:xfrm>
          <a:custGeom>
            <a:avLst/>
            <a:gdLst>
              <a:gd name="connsiteX0" fmla="*/ 0 w 1888417"/>
              <a:gd name="connsiteY0" fmla="*/ 0 h 1224161"/>
              <a:gd name="connsiteX1" fmla="*/ 1888417 w 1888417"/>
              <a:gd name="connsiteY1" fmla="*/ 0 h 1224161"/>
              <a:gd name="connsiteX2" fmla="*/ 1888417 w 1888417"/>
              <a:gd name="connsiteY2" fmla="*/ 1224161 h 1224161"/>
              <a:gd name="connsiteX3" fmla="*/ 0 w 1888417"/>
              <a:gd name="connsiteY3" fmla="*/ 1224161 h 1224161"/>
              <a:gd name="connsiteX4" fmla="*/ 0 w 1888417"/>
              <a:gd name="connsiteY4" fmla="*/ 0 h 122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417" h="1224161">
                <a:moveTo>
                  <a:pt x="0" y="0"/>
                </a:moveTo>
                <a:lnTo>
                  <a:pt x="1888417" y="0"/>
                </a:lnTo>
                <a:lnTo>
                  <a:pt x="1888417" y="1224161"/>
                </a:lnTo>
                <a:lnTo>
                  <a:pt x="0" y="1224161"/>
                </a:lnTo>
                <a:lnTo>
                  <a:pt x="0" y="0"/>
                </a:lnTo>
                <a:close/>
              </a:path>
            </a:pathLst>
          </a:custGeom>
          <a:solidFill>
            <a:schemeClr val="bg1"/>
          </a:solidFill>
          <a:ln>
            <a:solidFill>
              <a:srgbClr val="005BA3"/>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44000" tIns="108000" rIns="0" bIns="108000" spcCol="1270"/>
          <a:lstStyle>
            <a:defPPr>
              <a:defRPr lang="es-E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just" defTabSz="711200">
              <a:lnSpc>
                <a:spcPct val="90000"/>
              </a:lnSpc>
              <a:spcAft>
                <a:spcPct val="35000"/>
              </a:spcAft>
              <a:defRPr/>
            </a:pPr>
            <a:r>
              <a:rPr lang="es-EC" dirty="0" smtClean="0">
                <a:solidFill>
                  <a:schemeClr val="tx1"/>
                </a:solidFill>
                <a:latin typeface="+mj-lt"/>
                <a:ea typeface="Calibri"/>
                <a:cs typeface="Times New Roman"/>
              </a:rPr>
              <a:t>La ENEMDU llega al INEC con la misma metodología, periodicidad </a:t>
            </a:r>
            <a:r>
              <a:rPr lang="es-EC" smtClean="0">
                <a:solidFill>
                  <a:schemeClr val="tx1"/>
                </a:solidFill>
                <a:latin typeface="+mj-lt"/>
                <a:ea typeface="Calibri"/>
                <a:cs typeface="Times New Roman"/>
              </a:rPr>
              <a:t>y representatividad. </a:t>
            </a:r>
            <a:endParaRPr lang="es-EC" dirty="0" smtClean="0">
              <a:solidFill>
                <a:schemeClr val="tx1"/>
              </a:solidFill>
              <a:latin typeface="+mj-lt"/>
              <a:ea typeface="Calibri"/>
              <a:cs typeface="Times New Roman"/>
            </a:endParaRPr>
          </a:p>
        </p:txBody>
      </p:sp>
      <p:sp>
        <p:nvSpPr>
          <p:cNvPr id="62" name="7 Forma libre"/>
          <p:cNvSpPr/>
          <p:nvPr/>
        </p:nvSpPr>
        <p:spPr bwMode="auto">
          <a:xfrm>
            <a:off x="2322339" y="4140200"/>
            <a:ext cx="8640960" cy="477805"/>
          </a:xfrm>
          <a:custGeom>
            <a:avLst/>
            <a:gdLst>
              <a:gd name="connsiteX0" fmla="*/ 0 w 1888417"/>
              <a:gd name="connsiteY0" fmla="*/ 0 h 1224161"/>
              <a:gd name="connsiteX1" fmla="*/ 1888417 w 1888417"/>
              <a:gd name="connsiteY1" fmla="*/ 0 h 1224161"/>
              <a:gd name="connsiteX2" fmla="*/ 1888417 w 1888417"/>
              <a:gd name="connsiteY2" fmla="*/ 1224161 h 1224161"/>
              <a:gd name="connsiteX3" fmla="*/ 0 w 1888417"/>
              <a:gd name="connsiteY3" fmla="*/ 1224161 h 1224161"/>
              <a:gd name="connsiteX4" fmla="*/ 0 w 1888417"/>
              <a:gd name="connsiteY4" fmla="*/ 0 h 122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417" h="1224161">
                <a:moveTo>
                  <a:pt x="0" y="0"/>
                </a:moveTo>
                <a:lnTo>
                  <a:pt x="1888417" y="0"/>
                </a:lnTo>
                <a:lnTo>
                  <a:pt x="1888417" y="1224161"/>
                </a:lnTo>
                <a:lnTo>
                  <a:pt x="0" y="1224161"/>
                </a:lnTo>
                <a:lnTo>
                  <a:pt x="0" y="0"/>
                </a:lnTo>
                <a:close/>
              </a:path>
            </a:pathLst>
          </a:custGeom>
          <a:solidFill>
            <a:schemeClr val="bg1"/>
          </a:solidFill>
          <a:ln>
            <a:solidFill>
              <a:srgbClr val="0093D0"/>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44000" tIns="108000" rIns="0" bIns="108000" spcCol="1270"/>
          <a:lstStyle>
            <a:defPPr>
              <a:defRPr lang="es-E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just" defTabSz="711200">
              <a:lnSpc>
                <a:spcPct val="90000"/>
              </a:lnSpc>
              <a:spcAft>
                <a:spcPct val="35000"/>
              </a:spcAft>
              <a:defRPr/>
            </a:pPr>
            <a:r>
              <a:rPr lang="es-EC" dirty="0" smtClean="0">
                <a:solidFill>
                  <a:schemeClr val="tx1"/>
                </a:solidFill>
                <a:latin typeface="+mj-lt"/>
                <a:ea typeface="Calibri"/>
                <a:cs typeface="Times New Roman"/>
              </a:rPr>
              <a:t>Se realiza la intervención de </a:t>
            </a:r>
            <a:r>
              <a:rPr lang="es-EC" smtClean="0">
                <a:solidFill>
                  <a:schemeClr val="tx1"/>
                </a:solidFill>
                <a:latin typeface="+mj-lt"/>
                <a:ea typeface="Calibri"/>
                <a:cs typeface="Times New Roman"/>
              </a:rPr>
              <a:t>periodicidad trimestral.</a:t>
            </a:r>
            <a:endParaRPr lang="es-EC" dirty="0" smtClean="0">
              <a:solidFill>
                <a:schemeClr val="tx1"/>
              </a:solidFill>
              <a:latin typeface="+mj-lt"/>
              <a:ea typeface="Calibri"/>
              <a:cs typeface="Times New Roman"/>
            </a:endParaRPr>
          </a:p>
        </p:txBody>
      </p:sp>
      <p:sp>
        <p:nvSpPr>
          <p:cNvPr id="63" name="7 Forma libre"/>
          <p:cNvSpPr/>
          <p:nvPr/>
        </p:nvSpPr>
        <p:spPr bwMode="auto">
          <a:xfrm>
            <a:off x="2322339" y="4844311"/>
            <a:ext cx="8640960" cy="597256"/>
          </a:xfrm>
          <a:custGeom>
            <a:avLst/>
            <a:gdLst>
              <a:gd name="connsiteX0" fmla="*/ 0 w 1888417"/>
              <a:gd name="connsiteY0" fmla="*/ 0 h 1224161"/>
              <a:gd name="connsiteX1" fmla="*/ 1888417 w 1888417"/>
              <a:gd name="connsiteY1" fmla="*/ 0 h 1224161"/>
              <a:gd name="connsiteX2" fmla="*/ 1888417 w 1888417"/>
              <a:gd name="connsiteY2" fmla="*/ 1224161 h 1224161"/>
              <a:gd name="connsiteX3" fmla="*/ 0 w 1888417"/>
              <a:gd name="connsiteY3" fmla="*/ 1224161 h 1224161"/>
              <a:gd name="connsiteX4" fmla="*/ 0 w 1888417"/>
              <a:gd name="connsiteY4" fmla="*/ 0 h 122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417" h="1224161">
                <a:moveTo>
                  <a:pt x="0" y="0"/>
                </a:moveTo>
                <a:lnTo>
                  <a:pt x="1888417" y="0"/>
                </a:lnTo>
                <a:lnTo>
                  <a:pt x="1888417" y="1224161"/>
                </a:lnTo>
                <a:lnTo>
                  <a:pt x="0" y="1224161"/>
                </a:lnTo>
                <a:lnTo>
                  <a:pt x="0" y="0"/>
                </a:lnTo>
                <a:close/>
              </a:path>
            </a:pathLst>
          </a:custGeom>
          <a:solidFill>
            <a:schemeClr val="bg1"/>
          </a:solidFill>
          <a:ln>
            <a:solidFill>
              <a:srgbClr val="005BA3"/>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44000" tIns="108000" rIns="0" bIns="108000" spcCol="1270"/>
          <a:lstStyle>
            <a:defPPr>
              <a:defRPr lang="es-E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just" defTabSz="711200">
              <a:lnSpc>
                <a:spcPct val="90000"/>
              </a:lnSpc>
              <a:spcAft>
                <a:spcPct val="35000"/>
              </a:spcAft>
              <a:defRPr/>
            </a:pPr>
            <a:r>
              <a:rPr lang="es-EC" dirty="0" smtClean="0">
                <a:solidFill>
                  <a:schemeClr val="tx1"/>
                </a:solidFill>
                <a:latin typeface="+mj-lt"/>
                <a:ea typeface="Calibri"/>
                <a:cs typeface="Times New Roman"/>
              </a:rPr>
              <a:t>Se realiza una revisión  de la metodología vigente y se incorporan mejoras  a la misma.</a:t>
            </a:r>
          </a:p>
        </p:txBody>
      </p:sp>
      <p:sp>
        <p:nvSpPr>
          <p:cNvPr id="64" name="7 Forma libre"/>
          <p:cNvSpPr/>
          <p:nvPr/>
        </p:nvSpPr>
        <p:spPr bwMode="auto">
          <a:xfrm>
            <a:off x="2322339" y="6227969"/>
            <a:ext cx="8640960" cy="416542"/>
          </a:xfrm>
          <a:custGeom>
            <a:avLst/>
            <a:gdLst>
              <a:gd name="connsiteX0" fmla="*/ 0 w 1888417"/>
              <a:gd name="connsiteY0" fmla="*/ 0 h 1224161"/>
              <a:gd name="connsiteX1" fmla="*/ 1888417 w 1888417"/>
              <a:gd name="connsiteY1" fmla="*/ 0 h 1224161"/>
              <a:gd name="connsiteX2" fmla="*/ 1888417 w 1888417"/>
              <a:gd name="connsiteY2" fmla="*/ 1224161 h 1224161"/>
              <a:gd name="connsiteX3" fmla="*/ 0 w 1888417"/>
              <a:gd name="connsiteY3" fmla="*/ 1224161 h 1224161"/>
              <a:gd name="connsiteX4" fmla="*/ 0 w 1888417"/>
              <a:gd name="connsiteY4" fmla="*/ 0 h 122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417" h="1224161">
                <a:moveTo>
                  <a:pt x="0" y="0"/>
                </a:moveTo>
                <a:lnTo>
                  <a:pt x="1888417" y="0"/>
                </a:lnTo>
                <a:lnTo>
                  <a:pt x="1888417" y="1224161"/>
                </a:lnTo>
                <a:lnTo>
                  <a:pt x="0" y="1224161"/>
                </a:lnTo>
                <a:lnTo>
                  <a:pt x="0" y="0"/>
                </a:lnTo>
                <a:close/>
              </a:path>
            </a:pathLst>
          </a:custGeom>
          <a:solidFill>
            <a:schemeClr val="bg1"/>
          </a:solidFill>
          <a:ln>
            <a:solidFill>
              <a:srgbClr val="0093D0"/>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44000" tIns="108000" rIns="0" bIns="108000" spcCol="1270"/>
          <a:lstStyle>
            <a:defPPr>
              <a:defRPr lang="es-E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just" defTabSz="711200">
              <a:lnSpc>
                <a:spcPct val="90000"/>
              </a:lnSpc>
              <a:spcAft>
                <a:spcPct val="35000"/>
              </a:spcAft>
              <a:defRPr/>
            </a:pPr>
            <a:r>
              <a:rPr lang="es-EC" dirty="0" smtClean="0">
                <a:solidFill>
                  <a:schemeClr val="tx1"/>
                </a:solidFill>
                <a:latin typeface="+mj-lt"/>
                <a:ea typeface="Calibri"/>
                <a:cs typeface="Times New Roman"/>
              </a:rPr>
              <a:t>Incremento del tamaño de la muestra.</a:t>
            </a:r>
          </a:p>
        </p:txBody>
      </p:sp>
      <p:sp>
        <p:nvSpPr>
          <p:cNvPr id="19" name="7 Forma libre"/>
          <p:cNvSpPr/>
          <p:nvPr/>
        </p:nvSpPr>
        <p:spPr bwMode="auto">
          <a:xfrm>
            <a:off x="2322339" y="5564391"/>
            <a:ext cx="8640960" cy="402991"/>
          </a:xfrm>
          <a:custGeom>
            <a:avLst/>
            <a:gdLst>
              <a:gd name="connsiteX0" fmla="*/ 0 w 1888417"/>
              <a:gd name="connsiteY0" fmla="*/ 0 h 1224161"/>
              <a:gd name="connsiteX1" fmla="*/ 1888417 w 1888417"/>
              <a:gd name="connsiteY1" fmla="*/ 0 h 1224161"/>
              <a:gd name="connsiteX2" fmla="*/ 1888417 w 1888417"/>
              <a:gd name="connsiteY2" fmla="*/ 1224161 h 1224161"/>
              <a:gd name="connsiteX3" fmla="*/ 0 w 1888417"/>
              <a:gd name="connsiteY3" fmla="*/ 1224161 h 1224161"/>
              <a:gd name="connsiteX4" fmla="*/ 0 w 1888417"/>
              <a:gd name="connsiteY4" fmla="*/ 0 h 122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417" h="1224161">
                <a:moveTo>
                  <a:pt x="0" y="0"/>
                </a:moveTo>
                <a:lnTo>
                  <a:pt x="1888417" y="0"/>
                </a:lnTo>
                <a:lnTo>
                  <a:pt x="1888417" y="1224161"/>
                </a:lnTo>
                <a:lnTo>
                  <a:pt x="0" y="1224161"/>
                </a:lnTo>
                <a:lnTo>
                  <a:pt x="0" y="0"/>
                </a:lnTo>
                <a:close/>
              </a:path>
            </a:pathLst>
          </a:custGeom>
          <a:solidFill>
            <a:schemeClr val="bg1"/>
          </a:solidFill>
          <a:ln>
            <a:solidFill>
              <a:srgbClr val="0093D0"/>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44000" tIns="108000" rIns="0" bIns="108000" spcCol="1270"/>
          <a:lstStyle>
            <a:defPPr>
              <a:defRPr lang="es-E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just" defTabSz="711200">
              <a:lnSpc>
                <a:spcPct val="90000"/>
              </a:lnSpc>
              <a:spcAft>
                <a:spcPct val="35000"/>
              </a:spcAft>
              <a:defRPr/>
            </a:pPr>
            <a:r>
              <a:rPr lang="es-EC" dirty="0" smtClean="0">
                <a:solidFill>
                  <a:schemeClr val="tx1"/>
                </a:solidFill>
                <a:latin typeface="+mj-lt"/>
                <a:ea typeface="Calibri"/>
                <a:cs typeface="Times New Roman"/>
              </a:rPr>
              <a:t>Migración al marco de muestreo 2010.</a:t>
            </a:r>
          </a:p>
        </p:txBody>
      </p:sp>
      <p:sp>
        <p:nvSpPr>
          <p:cNvPr id="21" name="Text Box 55"/>
          <p:cNvSpPr txBox="1">
            <a:spLocks noChangeArrowheads="1"/>
          </p:cNvSpPr>
          <p:nvPr/>
        </p:nvSpPr>
        <p:spPr bwMode="auto">
          <a:xfrm>
            <a:off x="1035935" y="5639855"/>
            <a:ext cx="1079993" cy="369332"/>
          </a:xfrm>
          <a:prstGeom prst="rect">
            <a:avLst/>
          </a:prstGeom>
          <a:noFill/>
          <a:ln w="31750">
            <a:noFill/>
            <a:miter lim="800000"/>
            <a:headEnd/>
            <a:tailEnd/>
          </a:ln>
          <a:effectLst/>
        </p:spPr>
        <p:txBody>
          <a:bodyPr wrap="square">
            <a:spAutoFit/>
          </a:bodyPr>
          <a:lstStyle/>
          <a:p>
            <a:pPr eaLnBrk="1" hangingPunct="1">
              <a:defRPr/>
            </a:pPr>
            <a:r>
              <a:rPr lang="es-EC" b="1" i="0" dirty="0" smtClean="0">
                <a:latin typeface="+mj-lt"/>
              </a:rPr>
              <a:t>Dic-13</a:t>
            </a:r>
            <a:endParaRPr lang="es-ES" b="1" i="0" dirty="0">
              <a:latin typeface="+mj-lt"/>
            </a:endParaRPr>
          </a:p>
        </p:txBody>
      </p:sp>
      <p:sp>
        <p:nvSpPr>
          <p:cNvPr id="69" name="Text Box 55"/>
          <p:cNvSpPr txBox="1">
            <a:spLocks noChangeArrowheads="1"/>
          </p:cNvSpPr>
          <p:nvPr/>
        </p:nvSpPr>
        <p:spPr bwMode="auto">
          <a:xfrm>
            <a:off x="1026195" y="4214026"/>
            <a:ext cx="1079993" cy="369332"/>
          </a:xfrm>
          <a:prstGeom prst="rect">
            <a:avLst/>
          </a:prstGeom>
          <a:noFill/>
          <a:ln w="31750">
            <a:noFill/>
            <a:miter lim="800000"/>
            <a:headEnd/>
            <a:tailEnd/>
          </a:ln>
          <a:effectLst/>
        </p:spPr>
        <p:txBody>
          <a:bodyPr wrap="square">
            <a:spAutoFit/>
          </a:bodyPr>
          <a:lstStyle/>
          <a:p>
            <a:pPr eaLnBrk="1" hangingPunct="1">
              <a:defRPr/>
            </a:pPr>
            <a:r>
              <a:rPr lang="es-ES" b="1" i="0" dirty="0" smtClean="0">
                <a:latin typeface="+mj-lt"/>
              </a:rPr>
              <a:t>Dic-03</a:t>
            </a:r>
            <a:endParaRPr lang="es-ES" b="1" i="0" dirty="0">
              <a:latin typeface="+mj-lt"/>
            </a:endParaRPr>
          </a:p>
        </p:txBody>
      </p:sp>
      <p:sp>
        <p:nvSpPr>
          <p:cNvPr id="78" name="Text Box 55"/>
          <p:cNvSpPr txBox="1">
            <a:spLocks noChangeArrowheads="1"/>
          </p:cNvSpPr>
          <p:nvPr/>
        </p:nvSpPr>
        <p:spPr bwMode="auto">
          <a:xfrm>
            <a:off x="1026193" y="6864251"/>
            <a:ext cx="1079993" cy="369332"/>
          </a:xfrm>
          <a:prstGeom prst="rect">
            <a:avLst/>
          </a:prstGeom>
          <a:noFill/>
          <a:ln w="31750">
            <a:noFill/>
            <a:miter lim="800000"/>
            <a:headEnd/>
            <a:tailEnd/>
          </a:ln>
          <a:effectLst/>
        </p:spPr>
        <p:txBody>
          <a:bodyPr wrap="square">
            <a:spAutoFit/>
          </a:bodyPr>
          <a:lstStyle/>
          <a:p>
            <a:pPr eaLnBrk="1" hangingPunct="1">
              <a:defRPr/>
            </a:pPr>
            <a:r>
              <a:rPr lang="es-EC" b="1" i="0" dirty="0" smtClean="0">
                <a:latin typeface="+mj-lt"/>
              </a:rPr>
              <a:t>Sep-14</a:t>
            </a:r>
            <a:endParaRPr lang="es-ES" b="1" i="0" dirty="0">
              <a:latin typeface="+mj-lt"/>
            </a:endParaRPr>
          </a:p>
        </p:txBody>
      </p:sp>
      <p:sp>
        <p:nvSpPr>
          <p:cNvPr id="79" name="7 Forma libre"/>
          <p:cNvSpPr/>
          <p:nvPr/>
        </p:nvSpPr>
        <p:spPr bwMode="auto">
          <a:xfrm>
            <a:off x="2322212" y="6843546"/>
            <a:ext cx="8640960" cy="416542"/>
          </a:xfrm>
          <a:custGeom>
            <a:avLst/>
            <a:gdLst>
              <a:gd name="connsiteX0" fmla="*/ 0 w 1888417"/>
              <a:gd name="connsiteY0" fmla="*/ 0 h 1224161"/>
              <a:gd name="connsiteX1" fmla="*/ 1888417 w 1888417"/>
              <a:gd name="connsiteY1" fmla="*/ 0 h 1224161"/>
              <a:gd name="connsiteX2" fmla="*/ 1888417 w 1888417"/>
              <a:gd name="connsiteY2" fmla="*/ 1224161 h 1224161"/>
              <a:gd name="connsiteX3" fmla="*/ 0 w 1888417"/>
              <a:gd name="connsiteY3" fmla="*/ 1224161 h 1224161"/>
              <a:gd name="connsiteX4" fmla="*/ 0 w 1888417"/>
              <a:gd name="connsiteY4" fmla="*/ 0 h 122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417" h="1224161">
                <a:moveTo>
                  <a:pt x="0" y="0"/>
                </a:moveTo>
                <a:lnTo>
                  <a:pt x="1888417" y="0"/>
                </a:lnTo>
                <a:lnTo>
                  <a:pt x="1888417" y="1224161"/>
                </a:lnTo>
                <a:lnTo>
                  <a:pt x="0" y="1224161"/>
                </a:lnTo>
                <a:lnTo>
                  <a:pt x="0" y="0"/>
                </a:lnTo>
                <a:close/>
              </a:path>
            </a:pathLst>
          </a:custGeom>
          <a:solidFill>
            <a:schemeClr val="bg1"/>
          </a:solidFill>
          <a:ln>
            <a:solidFill>
              <a:srgbClr val="0093D0"/>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44000" tIns="108000" rIns="0" bIns="108000" spcCol="1270"/>
          <a:lstStyle>
            <a:defPPr>
              <a:defRPr lang="es-E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just" defTabSz="711200">
              <a:lnSpc>
                <a:spcPct val="90000"/>
              </a:lnSpc>
              <a:spcAft>
                <a:spcPct val="35000"/>
              </a:spcAft>
              <a:defRPr/>
            </a:pPr>
            <a:r>
              <a:rPr lang="es-EC" dirty="0" smtClean="0">
                <a:solidFill>
                  <a:schemeClr val="tx1"/>
                </a:solidFill>
                <a:latin typeface="+mj-lt"/>
                <a:ea typeface="Calibri"/>
                <a:cs typeface="Times New Roman"/>
              </a:rPr>
              <a:t>Actualización del marco conceptual de la Población Económicamente Activa.</a:t>
            </a:r>
          </a:p>
        </p:txBody>
      </p:sp>
      <p:sp>
        <p:nvSpPr>
          <p:cNvPr id="81" name="Text Box 55"/>
          <p:cNvSpPr txBox="1">
            <a:spLocks noChangeArrowheads="1"/>
          </p:cNvSpPr>
          <p:nvPr/>
        </p:nvSpPr>
        <p:spPr bwMode="auto">
          <a:xfrm>
            <a:off x="1035934" y="7523439"/>
            <a:ext cx="1079993" cy="369332"/>
          </a:xfrm>
          <a:prstGeom prst="rect">
            <a:avLst/>
          </a:prstGeom>
          <a:noFill/>
          <a:ln w="31750">
            <a:noFill/>
            <a:miter lim="800000"/>
            <a:headEnd/>
            <a:tailEnd/>
          </a:ln>
          <a:effectLst/>
        </p:spPr>
        <p:txBody>
          <a:bodyPr wrap="square">
            <a:spAutoFit/>
          </a:bodyPr>
          <a:lstStyle/>
          <a:p>
            <a:pPr eaLnBrk="1" hangingPunct="1">
              <a:defRPr/>
            </a:pPr>
            <a:r>
              <a:rPr lang="es-EC" b="1" i="0" smtClean="0">
                <a:latin typeface="+mj-lt"/>
              </a:rPr>
              <a:t>Jun-15</a:t>
            </a:r>
            <a:endParaRPr lang="es-ES" b="1" i="0" dirty="0">
              <a:latin typeface="+mj-lt"/>
            </a:endParaRPr>
          </a:p>
        </p:txBody>
      </p:sp>
      <p:sp>
        <p:nvSpPr>
          <p:cNvPr id="82" name="7 Forma libre"/>
          <p:cNvSpPr/>
          <p:nvPr/>
        </p:nvSpPr>
        <p:spPr bwMode="auto">
          <a:xfrm>
            <a:off x="2322212" y="7491618"/>
            <a:ext cx="8640960" cy="416542"/>
          </a:xfrm>
          <a:custGeom>
            <a:avLst/>
            <a:gdLst>
              <a:gd name="connsiteX0" fmla="*/ 0 w 1888417"/>
              <a:gd name="connsiteY0" fmla="*/ 0 h 1224161"/>
              <a:gd name="connsiteX1" fmla="*/ 1888417 w 1888417"/>
              <a:gd name="connsiteY1" fmla="*/ 0 h 1224161"/>
              <a:gd name="connsiteX2" fmla="*/ 1888417 w 1888417"/>
              <a:gd name="connsiteY2" fmla="*/ 1224161 h 1224161"/>
              <a:gd name="connsiteX3" fmla="*/ 0 w 1888417"/>
              <a:gd name="connsiteY3" fmla="*/ 1224161 h 1224161"/>
              <a:gd name="connsiteX4" fmla="*/ 0 w 1888417"/>
              <a:gd name="connsiteY4" fmla="*/ 0 h 122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8417" h="1224161">
                <a:moveTo>
                  <a:pt x="0" y="0"/>
                </a:moveTo>
                <a:lnTo>
                  <a:pt x="1888417" y="0"/>
                </a:lnTo>
                <a:lnTo>
                  <a:pt x="1888417" y="1224161"/>
                </a:lnTo>
                <a:lnTo>
                  <a:pt x="0" y="1224161"/>
                </a:lnTo>
                <a:lnTo>
                  <a:pt x="0" y="0"/>
                </a:lnTo>
                <a:close/>
              </a:path>
            </a:pathLst>
          </a:custGeom>
          <a:solidFill>
            <a:schemeClr val="bg1"/>
          </a:solidFill>
          <a:ln>
            <a:solidFill>
              <a:srgbClr val="0093D0"/>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44000" tIns="108000" rIns="0" bIns="108000" spcCol="1270"/>
          <a:lstStyle>
            <a:defPPr>
              <a:defRPr lang="es-E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algn="just" defTabSz="711200">
              <a:lnSpc>
                <a:spcPct val="90000"/>
              </a:lnSpc>
              <a:spcAft>
                <a:spcPct val="35000"/>
              </a:spcAft>
              <a:defRPr/>
            </a:pPr>
            <a:r>
              <a:rPr lang="es-EC" dirty="0">
                <a:solidFill>
                  <a:schemeClr val="tx1"/>
                </a:solidFill>
                <a:latin typeface="+mj-lt"/>
                <a:ea typeface="Calibri"/>
                <a:cs typeface="Times New Roman"/>
              </a:rPr>
              <a:t>Actualización metodológica de la medición del empleo en el sector </a:t>
            </a:r>
            <a:r>
              <a:rPr lang="es-EC" dirty="0" smtClean="0">
                <a:solidFill>
                  <a:schemeClr val="tx1"/>
                </a:solidFill>
                <a:latin typeface="+mj-lt"/>
                <a:ea typeface="Calibri"/>
                <a:cs typeface="Times New Roman"/>
              </a:rPr>
              <a:t>informal.</a:t>
            </a:r>
          </a:p>
        </p:txBody>
      </p:sp>
    </p:spTree>
    <p:extLst>
      <p:ext uri="{BB962C8B-B14F-4D97-AF65-F5344CB8AC3E}">
        <p14:creationId xmlns:p14="http://schemas.microsoft.com/office/powerpoint/2010/main" val="333082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Gráfico"/>
          <p:cNvGraphicFramePr/>
          <p:nvPr>
            <p:extLst>
              <p:ext uri="{D42A27DB-BD31-4B8C-83A1-F6EECF244321}">
                <p14:modId xmlns:p14="http://schemas.microsoft.com/office/powerpoint/2010/main" val="3142935956"/>
              </p:ext>
            </p:extLst>
          </p:nvPr>
        </p:nvGraphicFramePr>
        <p:xfrm>
          <a:off x="11991" y="2732886"/>
          <a:ext cx="11689472" cy="5547514"/>
        </p:xfrm>
        <a:graphic>
          <a:graphicData uri="http://schemas.openxmlformats.org/drawingml/2006/chart">
            <c:chart xmlns:c="http://schemas.openxmlformats.org/drawingml/2006/chart" xmlns:r="http://schemas.openxmlformats.org/officeDocument/2006/relationships" r:id="rId3"/>
          </a:graphicData>
        </a:graphic>
      </p:graphicFrame>
      <p:sp>
        <p:nvSpPr>
          <p:cNvPr id="6" name="1 CuadroTexto"/>
          <p:cNvSpPr txBox="1">
            <a:spLocks noChangeArrowheads="1"/>
          </p:cNvSpPr>
          <p:nvPr/>
        </p:nvSpPr>
        <p:spPr bwMode="auto">
          <a:xfrm>
            <a:off x="1026195" y="827832"/>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del Desempleo: </a:t>
            </a:r>
            <a:r>
              <a:rPr lang="es-EC" sz="3200" dirty="0">
                <a:solidFill>
                  <a:prstClr val="white">
                    <a:lumMod val="50000"/>
                  </a:prstClr>
                </a:solidFill>
                <a:latin typeface="Arial Rounded MT Bold" pitchFamily="34" charset="0"/>
                <a:cs typeface="Arial" pitchFamily="34" charset="0"/>
              </a:rPr>
              <a:t>Total rural</a:t>
            </a:r>
          </a:p>
        </p:txBody>
      </p:sp>
      <p:sp>
        <p:nvSpPr>
          <p:cNvPr id="5" name="Rectangle 3"/>
          <p:cNvSpPr>
            <a:spLocks noChangeArrowheads="1"/>
          </p:cNvSpPr>
          <p:nvPr/>
        </p:nvSpPr>
        <p:spPr bwMode="auto">
          <a:xfrm>
            <a:off x="234107" y="2213114"/>
            <a:ext cx="10801199"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s-ES" sz="2200" dirty="0">
                <a:solidFill>
                  <a:prstClr val="black"/>
                </a:solidFill>
                <a:ea typeface="Times New Roman" pitchFamily="18" charset="0"/>
                <a:cs typeface="Calibri" pitchFamily="34" charset="0"/>
              </a:rPr>
              <a:t>En </a:t>
            </a:r>
            <a:r>
              <a:rPr lang="es-ES" sz="2200" dirty="0" smtClean="0">
                <a:solidFill>
                  <a:prstClr val="black"/>
                </a:solidFill>
                <a:ea typeface="Times New Roman" pitchFamily="18" charset="0"/>
                <a:cs typeface="Calibri" pitchFamily="34" charset="0"/>
              </a:rPr>
              <a:t>diciembre 2017, </a:t>
            </a:r>
            <a:r>
              <a:rPr lang="es-ES" sz="2200" dirty="0">
                <a:solidFill>
                  <a:prstClr val="black"/>
                </a:solidFill>
                <a:ea typeface="Times New Roman" pitchFamily="18" charset="0"/>
                <a:cs typeface="Calibri" pitchFamily="34" charset="0"/>
              </a:rPr>
              <a:t>la tasa de desempleo alcanzó el </a:t>
            </a:r>
            <a:r>
              <a:rPr lang="es-ES" sz="2200" b="1" dirty="0" smtClean="0">
                <a:solidFill>
                  <a:prstClr val="black"/>
                </a:solidFill>
                <a:ea typeface="Times New Roman" pitchFamily="18" charset="0"/>
                <a:cs typeface="Calibri" pitchFamily="34" charset="0"/>
              </a:rPr>
              <a:t>2,1%</a:t>
            </a:r>
            <a:r>
              <a:rPr lang="es-ES" sz="2200" dirty="0" smtClean="0">
                <a:solidFill>
                  <a:prstClr val="black"/>
                </a:solidFill>
                <a:ea typeface="Times New Roman" pitchFamily="18" charset="0"/>
                <a:cs typeface="Calibri" pitchFamily="34" charset="0"/>
              </a:rPr>
              <a:t> </a:t>
            </a:r>
            <a:r>
              <a:rPr lang="es-ES" sz="2200" dirty="0">
                <a:solidFill>
                  <a:prstClr val="black"/>
                </a:solidFill>
                <a:ea typeface="Times New Roman" pitchFamily="18" charset="0"/>
                <a:cs typeface="Calibri" pitchFamily="34" charset="0"/>
              </a:rPr>
              <a:t>a nivel </a:t>
            </a:r>
            <a:r>
              <a:rPr lang="es-ES" sz="2200" dirty="0" smtClean="0">
                <a:solidFill>
                  <a:prstClr val="black"/>
                </a:solidFill>
                <a:ea typeface="Times New Roman" pitchFamily="18" charset="0"/>
                <a:cs typeface="Calibri" pitchFamily="34" charset="0"/>
              </a:rPr>
              <a:t>rural</a:t>
            </a:r>
            <a:r>
              <a:rPr lang="es-ES" sz="2400" dirty="0" smtClean="0">
                <a:solidFill>
                  <a:prstClr val="black"/>
                </a:solidFill>
                <a:ea typeface="Times New Roman" pitchFamily="18" charset="0"/>
                <a:cs typeface="Calibri" pitchFamily="34" charset="0"/>
              </a:rPr>
              <a:t>.</a:t>
            </a:r>
            <a:endParaRPr lang="es-ES" sz="2400" dirty="0">
              <a:solidFill>
                <a:srgbClr val="FF0000"/>
              </a:solidFill>
              <a:ea typeface="Times New Roman" pitchFamily="18" charset="0"/>
              <a:cs typeface="Calibri" pitchFamily="34" charset="0"/>
            </a:endParaRPr>
          </a:p>
        </p:txBody>
      </p:sp>
    </p:spTree>
    <p:extLst>
      <p:ext uri="{BB962C8B-B14F-4D97-AF65-F5344CB8AC3E}">
        <p14:creationId xmlns:p14="http://schemas.microsoft.com/office/powerpoint/2010/main" val="3861881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Gráfico"/>
          <p:cNvGraphicFramePr/>
          <p:nvPr>
            <p:extLst>
              <p:ext uri="{D42A27DB-BD31-4B8C-83A1-F6EECF244321}">
                <p14:modId xmlns:p14="http://schemas.microsoft.com/office/powerpoint/2010/main" val="2461435424"/>
              </p:ext>
            </p:extLst>
          </p:nvPr>
        </p:nvGraphicFramePr>
        <p:xfrm>
          <a:off x="234106" y="1907952"/>
          <a:ext cx="11233249" cy="5728119"/>
        </p:xfrm>
        <a:graphic>
          <a:graphicData uri="http://schemas.openxmlformats.org/drawingml/2006/chart">
            <c:chart xmlns:c="http://schemas.openxmlformats.org/drawingml/2006/chart" xmlns:r="http://schemas.openxmlformats.org/officeDocument/2006/relationships" r:id="rId3"/>
          </a:graphicData>
        </a:graphic>
      </p:graphicFrame>
      <p:sp>
        <p:nvSpPr>
          <p:cNvPr id="6" name="1 CuadroTexto"/>
          <p:cNvSpPr txBox="1">
            <a:spLocks noChangeArrowheads="1"/>
          </p:cNvSpPr>
          <p:nvPr/>
        </p:nvSpPr>
        <p:spPr bwMode="auto">
          <a:xfrm>
            <a:off x="954187" y="827832"/>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Evolución del Empleo*: </a:t>
            </a:r>
            <a:r>
              <a:rPr lang="es-EC" sz="3200" dirty="0" smtClean="0">
                <a:solidFill>
                  <a:prstClr val="white">
                    <a:lumMod val="50000"/>
                  </a:prstClr>
                </a:solidFill>
                <a:latin typeface="Arial Rounded MT Bold" pitchFamily="34" charset="0"/>
                <a:cs typeface="Arial" pitchFamily="34" charset="0"/>
              </a:rPr>
              <a:t>Total rural</a:t>
            </a:r>
          </a:p>
        </p:txBody>
      </p:sp>
      <p:sp>
        <p:nvSpPr>
          <p:cNvPr id="5" name="4 Rectángulo"/>
          <p:cNvSpPr/>
          <p:nvPr/>
        </p:nvSpPr>
        <p:spPr>
          <a:xfrm>
            <a:off x="144654" y="7649428"/>
            <a:ext cx="10801200" cy="523220"/>
          </a:xfrm>
          <a:prstGeom prst="rect">
            <a:avLst/>
          </a:prstGeom>
        </p:spPr>
        <p:txBody>
          <a:bodyPr wrap="square">
            <a:spAutoFit/>
          </a:bodyPr>
          <a:lstStyle/>
          <a:p>
            <a:pPr algn="just"/>
            <a:r>
              <a:rPr lang="es-EC" sz="1400" b="1" dirty="0" smtClean="0">
                <a:solidFill>
                  <a:prstClr val="black"/>
                </a:solidFill>
              </a:rPr>
              <a:t>*</a:t>
            </a:r>
            <a:r>
              <a:rPr lang="es-EC" sz="1400" dirty="0" smtClean="0">
                <a:solidFill>
                  <a:prstClr val="black"/>
                </a:solidFill>
              </a:rPr>
              <a:t>La categoría de empleo incluye a los asalariados e independientes.</a:t>
            </a:r>
          </a:p>
          <a:p>
            <a:pPr algn="just"/>
            <a:r>
              <a:rPr lang="es-EC" sz="1400" b="1" dirty="0">
                <a:solidFill>
                  <a:prstClr val="black"/>
                </a:solidFill>
              </a:rPr>
              <a:t>Nota: </a:t>
            </a:r>
            <a:r>
              <a:rPr lang="es-EC" sz="1400" dirty="0">
                <a:solidFill>
                  <a:prstClr val="black"/>
                </a:solidFill>
              </a:rPr>
              <a:t>Se excluye la categoría de ocupados no clasificados (</a:t>
            </a:r>
            <a:r>
              <a:rPr lang="es-EC" sz="1400" dirty="0" smtClean="0">
                <a:solidFill>
                  <a:prstClr val="black"/>
                </a:solidFill>
              </a:rPr>
              <a:t>0,02%).</a:t>
            </a:r>
            <a:endParaRPr lang="es-EC" sz="1400" dirty="0">
              <a:solidFill>
                <a:prstClr val="black"/>
              </a:solidFill>
            </a:endParaRPr>
          </a:p>
        </p:txBody>
      </p:sp>
      <p:sp>
        <p:nvSpPr>
          <p:cNvPr id="8" name="6 Rectángulo redondeado"/>
          <p:cNvSpPr/>
          <p:nvPr/>
        </p:nvSpPr>
        <p:spPr>
          <a:xfrm>
            <a:off x="54373" y="996543"/>
            <a:ext cx="1511595" cy="767393"/>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EC" sz="1400" dirty="0" smtClean="0">
                <a:solidFill>
                  <a:schemeClr val="tx1"/>
                </a:solidFill>
              </a:rPr>
              <a:t>Variación estadísticamente significativa</a:t>
            </a:r>
            <a:endParaRPr lang="es-EC" sz="1400" dirty="0">
              <a:solidFill>
                <a:schemeClr val="tx1"/>
              </a:solidFill>
            </a:endParaRPr>
          </a:p>
        </p:txBody>
      </p:sp>
      <p:sp>
        <p:nvSpPr>
          <p:cNvPr id="9" name="8 Rectángulo redondeado"/>
          <p:cNvSpPr/>
          <p:nvPr/>
        </p:nvSpPr>
        <p:spPr>
          <a:xfrm>
            <a:off x="8371011" y="5580360"/>
            <a:ext cx="324036" cy="619056"/>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
        <p:nvSpPr>
          <p:cNvPr id="10" name="9 Rectángulo redondeado"/>
          <p:cNvSpPr/>
          <p:nvPr/>
        </p:nvSpPr>
        <p:spPr>
          <a:xfrm>
            <a:off x="10963299" y="5609376"/>
            <a:ext cx="324036" cy="619056"/>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Tree>
    <p:extLst>
      <p:ext uri="{BB962C8B-B14F-4D97-AF65-F5344CB8AC3E}">
        <p14:creationId xmlns:p14="http://schemas.microsoft.com/office/powerpoint/2010/main" val="3594661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a:xfrm>
            <a:off x="3762499" y="1619920"/>
            <a:ext cx="7200900" cy="6969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765170">
              <a:defRPr/>
            </a:pPr>
            <a:r>
              <a:rPr lang="es-AR" sz="3200" dirty="0" smtClean="0">
                <a:solidFill>
                  <a:prstClr val="black"/>
                </a:solidFill>
                <a:latin typeface="Arial Rounded MT Bold" pitchFamily="34" charset="0"/>
              </a:rPr>
              <a:t> Contenido</a:t>
            </a:r>
            <a:endParaRPr lang="es-AR" sz="3200" dirty="0">
              <a:solidFill>
                <a:prstClr val="black"/>
              </a:solidFill>
              <a:latin typeface="Arial Rounded MT Bold" pitchFamily="34" charset="0"/>
            </a:endParaRPr>
          </a:p>
        </p:txBody>
      </p:sp>
      <p:sp>
        <p:nvSpPr>
          <p:cNvPr id="7" name="6 Rectángulo"/>
          <p:cNvSpPr/>
          <p:nvPr/>
        </p:nvSpPr>
        <p:spPr>
          <a:xfrm>
            <a:off x="954187" y="2700040"/>
            <a:ext cx="9721080" cy="4524315"/>
          </a:xfrm>
          <a:prstGeom prst="rect">
            <a:avLst/>
          </a:prstGeom>
        </p:spPr>
        <p:txBody>
          <a:bodyPr wrap="square">
            <a:spAutoFit/>
          </a:bodyPr>
          <a:lstStyle/>
          <a:p>
            <a:pPr marL="849313" lvl="1" indent="-514350" defTabSz="765170">
              <a:buFont typeface="+mj-lt"/>
              <a:buAutoNum type="arabicPeriod"/>
              <a:defRPr/>
            </a:pPr>
            <a:r>
              <a:rPr lang="es-EC" sz="2400" dirty="0" smtClean="0">
                <a:solidFill>
                  <a:srgbClr val="4F81BD">
                    <a:lumMod val="20000"/>
                    <a:lumOff val="80000"/>
                  </a:srgbClr>
                </a:solidFill>
              </a:rPr>
              <a:t>Aspectos Metodológicos</a:t>
            </a:r>
          </a:p>
          <a:p>
            <a:pPr marL="849313" lvl="1" indent="-514350" defTabSz="765170">
              <a:buFont typeface="+mj-lt"/>
              <a:buAutoNum type="arabicPeriod"/>
              <a:defRPr/>
            </a:pPr>
            <a:r>
              <a:rPr lang="es-EC" sz="2400" dirty="0" smtClean="0">
                <a:solidFill>
                  <a:srgbClr val="4F81BD">
                    <a:lumMod val="20000"/>
                    <a:lumOff val="80000"/>
                  </a:srgbClr>
                </a:solidFill>
              </a:rPr>
              <a:t>Población y Empleo:</a:t>
            </a:r>
          </a:p>
          <a:p>
            <a:pPr marL="1249363" lvl="3" defTabSz="765170">
              <a:defRPr/>
            </a:pPr>
            <a:r>
              <a:rPr lang="es-EC" sz="2400" dirty="0" smtClean="0">
                <a:solidFill>
                  <a:srgbClr val="4F81BD">
                    <a:lumMod val="20000"/>
                    <a:lumOff val="80000"/>
                  </a:srgbClr>
                </a:solidFill>
              </a:rPr>
              <a:t>2.1.   Nacional</a:t>
            </a:r>
          </a:p>
          <a:p>
            <a:pPr marL="1249363" lvl="3" defTabSz="765170">
              <a:defRPr/>
            </a:pPr>
            <a:r>
              <a:rPr lang="es-EC" sz="2400" dirty="0" smtClean="0">
                <a:solidFill>
                  <a:srgbClr val="4F81BD">
                    <a:lumMod val="20000"/>
                    <a:lumOff val="80000"/>
                  </a:srgbClr>
                </a:solidFill>
              </a:rPr>
              <a:t>2.2.   Urbano</a:t>
            </a:r>
          </a:p>
          <a:p>
            <a:pPr marL="1249363" lvl="3" defTabSz="765170">
              <a:defRPr/>
            </a:pPr>
            <a:r>
              <a:rPr lang="es-EC" sz="2400" dirty="0" smtClean="0">
                <a:solidFill>
                  <a:srgbClr val="4F81BD">
                    <a:lumMod val="20000"/>
                    <a:lumOff val="80000"/>
                  </a:srgbClr>
                </a:solidFill>
              </a:rPr>
              <a:t>2.3.   Rural</a:t>
            </a:r>
          </a:p>
          <a:p>
            <a:pPr marL="849313" lvl="1" indent="-514350" defTabSz="765170">
              <a:buFont typeface="+mj-lt"/>
              <a:buAutoNum type="arabicPeriod"/>
              <a:defRPr/>
            </a:pPr>
            <a:r>
              <a:rPr lang="es-EC" sz="2400" b="1" dirty="0">
                <a:solidFill>
                  <a:srgbClr val="1F497D"/>
                </a:solidFill>
              </a:rPr>
              <a:t>Caracterización de la Condición de </a:t>
            </a:r>
            <a:r>
              <a:rPr lang="es-EC" sz="2400" b="1" dirty="0" smtClean="0">
                <a:solidFill>
                  <a:srgbClr val="1F497D"/>
                </a:solidFill>
              </a:rPr>
              <a:t>Actividad Nacional</a:t>
            </a:r>
          </a:p>
          <a:p>
            <a:pPr marL="1249363" lvl="3" defTabSz="765170">
              <a:defRPr/>
            </a:pPr>
            <a:r>
              <a:rPr lang="es-EC" sz="2400" b="1" dirty="0" smtClean="0">
                <a:solidFill>
                  <a:srgbClr val="1F497D"/>
                </a:solidFill>
              </a:rPr>
              <a:t>3.1</a:t>
            </a:r>
            <a:r>
              <a:rPr lang="es-EC" sz="2400" b="1" dirty="0">
                <a:solidFill>
                  <a:srgbClr val="1F497D"/>
                </a:solidFill>
              </a:rPr>
              <a:t>.   </a:t>
            </a:r>
            <a:r>
              <a:rPr lang="es-EC" sz="2400" b="1" dirty="0" smtClean="0">
                <a:solidFill>
                  <a:srgbClr val="1F497D"/>
                </a:solidFill>
              </a:rPr>
              <a:t>Empleo</a:t>
            </a:r>
            <a:endParaRPr lang="es-EC" sz="2400" b="1" dirty="0">
              <a:solidFill>
                <a:srgbClr val="1F497D"/>
              </a:solidFill>
            </a:endParaRPr>
          </a:p>
          <a:p>
            <a:pPr marL="1249363" lvl="3" defTabSz="765170">
              <a:defRPr/>
            </a:pPr>
            <a:r>
              <a:rPr lang="es-EC" sz="2400" dirty="0" smtClean="0">
                <a:solidFill>
                  <a:srgbClr val="4F81BD">
                    <a:lumMod val="20000"/>
                    <a:lumOff val="80000"/>
                  </a:srgbClr>
                </a:solidFill>
              </a:rPr>
              <a:t>3.1.1.   Empleo Adecuado/Pleno</a:t>
            </a:r>
            <a:endParaRPr lang="es-EC" sz="2400" dirty="0">
              <a:solidFill>
                <a:srgbClr val="4F81BD">
                  <a:lumMod val="20000"/>
                  <a:lumOff val="80000"/>
                </a:srgbClr>
              </a:solidFill>
            </a:endParaRPr>
          </a:p>
          <a:p>
            <a:pPr marL="1249363" lvl="3" defTabSz="765170">
              <a:defRPr/>
            </a:pPr>
            <a:r>
              <a:rPr lang="es-EC" sz="2400" dirty="0" smtClean="0">
                <a:solidFill>
                  <a:srgbClr val="4F81BD">
                    <a:lumMod val="20000"/>
                    <a:lumOff val="80000"/>
                  </a:srgbClr>
                </a:solidFill>
              </a:rPr>
              <a:t>3.1.2.   Subempleo </a:t>
            </a:r>
            <a:endParaRPr lang="es-EC" sz="2400" dirty="0">
              <a:solidFill>
                <a:srgbClr val="4F81BD">
                  <a:lumMod val="20000"/>
                  <a:lumOff val="80000"/>
                </a:srgbClr>
              </a:solidFill>
            </a:endParaRPr>
          </a:p>
          <a:p>
            <a:pPr marL="1249363" lvl="3" defTabSz="765170">
              <a:defRPr/>
            </a:pPr>
            <a:r>
              <a:rPr lang="es-EC" sz="2400" dirty="0" smtClean="0">
                <a:solidFill>
                  <a:srgbClr val="4F81BD">
                    <a:lumMod val="20000"/>
                    <a:lumOff val="80000"/>
                  </a:srgbClr>
                </a:solidFill>
              </a:rPr>
              <a:t>3.2.   </a:t>
            </a:r>
            <a:r>
              <a:rPr lang="es-EC" sz="2400" dirty="0">
                <a:solidFill>
                  <a:srgbClr val="4F81BD">
                    <a:lumMod val="20000"/>
                    <a:lumOff val="80000"/>
                  </a:srgbClr>
                </a:solidFill>
              </a:rPr>
              <a:t>Desempleo</a:t>
            </a:r>
          </a:p>
          <a:p>
            <a:pPr marL="849313" lvl="1" indent="-514350" defTabSz="765170">
              <a:buFont typeface="+mj-lt"/>
              <a:buAutoNum type="arabicPeriod" startAt="4"/>
              <a:defRPr/>
            </a:pPr>
            <a:r>
              <a:rPr lang="es-EC" sz="2400" dirty="0" smtClean="0">
                <a:solidFill>
                  <a:srgbClr val="4F81BD">
                    <a:lumMod val="20000"/>
                    <a:lumOff val="80000"/>
                  </a:srgbClr>
                </a:solidFill>
              </a:rPr>
              <a:t>Condiciones del Empleo</a:t>
            </a:r>
            <a:endParaRPr lang="es-EC" sz="2400" dirty="0">
              <a:solidFill>
                <a:srgbClr val="4F81BD">
                  <a:lumMod val="20000"/>
                  <a:lumOff val="80000"/>
                </a:srgbClr>
              </a:solidFill>
            </a:endParaRPr>
          </a:p>
          <a:p>
            <a:pPr marL="849313" lvl="1" indent="-514350" defTabSz="765170">
              <a:buFont typeface="+mj-lt"/>
              <a:buAutoNum type="arabicPeriod"/>
              <a:defRPr/>
            </a:pPr>
            <a:endParaRPr lang="es-EC" sz="2400" dirty="0">
              <a:solidFill>
                <a:prstClr val="black"/>
              </a:solidFill>
            </a:endParaRPr>
          </a:p>
        </p:txBody>
      </p:sp>
    </p:spTree>
    <p:extLst>
      <p:ext uri="{BB962C8B-B14F-4D97-AF65-F5344CB8AC3E}">
        <p14:creationId xmlns:p14="http://schemas.microsoft.com/office/powerpoint/2010/main" val="347314601"/>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8143" y="4356224"/>
            <a:ext cx="504056" cy="954532"/>
          </a:xfrm>
          <a:prstGeom prst="rect">
            <a:avLst/>
          </a:prstGeom>
          <a:noFill/>
          <a:ln w="9525">
            <a:noFill/>
            <a:miter lim="800000"/>
            <a:headEnd/>
            <a:tailEnd/>
          </a:ln>
        </p:spPr>
      </p:pic>
      <p:pic>
        <p:nvPicPr>
          <p:cNvPr id="26628" name="Picture 4"/>
          <p:cNvPicPr>
            <a:picLocks noChangeAspect="1" noChangeArrowheads="1"/>
          </p:cNvPicPr>
          <p:nvPr/>
        </p:nvPicPr>
        <p:blipFill>
          <a:blip r:embed="rId4" cstate="print"/>
          <a:srcRect/>
          <a:stretch>
            <a:fillRect/>
          </a:stretch>
        </p:blipFill>
        <p:spPr bwMode="auto">
          <a:xfrm>
            <a:off x="594147" y="3132088"/>
            <a:ext cx="432048" cy="1016071"/>
          </a:xfrm>
          <a:prstGeom prst="rect">
            <a:avLst/>
          </a:prstGeom>
          <a:noFill/>
          <a:ln w="9525">
            <a:noFill/>
            <a:miter lim="800000"/>
            <a:headEnd/>
            <a:tailEnd/>
          </a:ln>
        </p:spPr>
      </p:pic>
      <p:sp>
        <p:nvSpPr>
          <p:cNvPr id="15" name="14 Cerrar llave"/>
          <p:cNvSpPr/>
          <p:nvPr/>
        </p:nvSpPr>
        <p:spPr>
          <a:xfrm>
            <a:off x="10891291" y="3473807"/>
            <a:ext cx="216289" cy="951152"/>
          </a:xfrm>
          <a:prstGeom prst="rightBrac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solidFill>
                <a:prstClr val="black"/>
              </a:solidFill>
            </a:endParaRPr>
          </a:p>
        </p:txBody>
      </p:sp>
      <p:sp>
        <p:nvSpPr>
          <p:cNvPr id="16" name="15 Rectángulo"/>
          <p:cNvSpPr/>
          <p:nvPr/>
        </p:nvSpPr>
        <p:spPr>
          <a:xfrm>
            <a:off x="11155106" y="3693606"/>
            <a:ext cx="575799" cy="461665"/>
          </a:xfrm>
          <a:prstGeom prst="rect">
            <a:avLst/>
          </a:prstGeom>
        </p:spPr>
        <p:txBody>
          <a:bodyPr wrap="none">
            <a:spAutoFit/>
          </a:bodyPr>
          <a:lstStyle/>
          <a:p>
            <a:r>
              <a:rPr lang="es-EC" sz="2400" b="1" dirty="0" smtClean="0">
                <a:solidFill>
                  <a:prstClr val="black"/>
                </a:solidFill>
              </a:rPr>
              <a:t>2,4</a:t>
            </a:r>
            <a:endParaRPr lang="es-EC" sz="2400" dirty="0">
              <a:solidFill>
                <a:prstClr val="black"/>
              </a:solidFill>
            </a:endParaRPr>
          </a:p>
        </p:txBody>
      </p:sp>
      <p:sp>
        <p:nvSpPr>
          <p:cNvPr id="11" name="10 CuadroTexto"/>
          <p:cNvSpPr txBox="1"/>
          <p:nvPr/>
        </p:nvSpPr>
        <p:spPr>
          <a:xfrm>
            <a:off x="594147" y="7053619"/>
            <a:ext cx="10657184" cy="707886"/>
          </a:xfrm>
          <a:prstGeom prst="rect">
            <a:avLst/>
          </a:prstGeom>
          <a:noFill/>
          <a:ln>
            <a:solidFill>
              <a:schemeClr val="bg1">
                <a:lumMod val="50000"/>
              </a:schemeClr>
            </a:solidFill>
          </a:ln>
        </p:spPr>
        <p:txBody>
          <a:bodyPr wrap="square" rtlCol="0">
            <a:spAutoFit/>
          </a:bodyPr>
          <a:lstStyle/>
          <a:p>
            <a:pPr algn="just"/>
            <a:r>
              <a:rPr lang="es-EC" sz="2000" dirty="0" smtClean="0">
                <a:solidFill>
                  <a:prstClr val="black"/>
                </a:solidFill>
              </a:rPr>
              <a:t>La tasa de empleo global para las mujeres es </a:t>
            </a:r>
            <a:r>
              <a:rPr lang="es-EC" sz="2000" b="1" dirty="0" smtClean="0">
                <a:solidFill>
                  <a:prstClr val="black"/>
                </a:solidFill>
              </a:rPr>
              <a:t>2,4 </a:t>
            </a:r>
            <a:r>
              <a:rPr lang="es-EC" sz="2000" dirty="0" smtClean="0">
                <a:solidFill>
                  <a:prstClr val="black"/>
                </a:solidFill>
              </a:rPr>
              <a:t>puntos porcentuales menor que la de los hombres. Esta diferencia</a:t>
            </a:r>
            <a:r>
              <a:rPr lang="es-EC" sz="2000" b="1" i="1" dirty="0" smtClean="0">
                <a:solidFill>
                  <a:prstClr val="black"/>
                </a:solidFill>
              </a:rPr>
              <a:t> SI </a:t>
            </a:r>
            <a:r>
              <a:rPr lang="es-EC" sz="2000" i="1" dirty="0" smtClean="0">
                <a:solidFill>
                  <a:prstClr val="black"/>
                </a:solidFill>
              </a:rPr>
              <a:t>es</a:t>
            </a:r>
            <a:r>
              <a:rPr lang="es-EC" sz="2000" b="1" i="1" dirty="0" smtClean="0">
                <a:solidFill>
                  <a:prstClr val="black"/>
                </a:solidFill>
              </a:rPr>
              <a:t> estadísticamente significativa</a:t>
            </a:r>
            <a:r>
              <a:rPr lang="es-EC" sz="2000" dirty="0" smtClean="0">
                <a:solidFill>
                  <a:prstClr val="black"/>
                </a:solidFill>
              </a:rPr>
              <a:t>.</a:t>
            </a:r>
            <a:endParaRPr lang="es-EC" sz="2000" dirty="0">
              <a:solidFill>
                <a:prstClr val="black"/>
              </a:solidFill>
            </a:endParaRPr>
          </a:p>
        </p:txBody>
      </p:sp>
      <p:sp>
        <p:nvSpPr>
          <p:cNvPr id="12" name="11 Rectángulo"/>
          <p:cNvSpPr/>
          <p:nvPr/>
        </p:nvSpPr>
        <p:spPr>
          <a:xfrm>
            <a:off x="522139" y="1763936"/>
            <a:ext cx="10369152" cy="830997"/>
          </a:xfrm>
          <a:prstGeom prst="rect">
            <a:avLst/>
          </a:prstGeom>
        </p:spPr>
        <p:txBody>
          <a:bodyPr wrap="square">
            <a:spAutoFit/>
          </a:bodyPr>
          <a:lstStyle/>
          <a:p>
            <a:pPr algn="just"/>
            <a:r>
              <a:rPr lang="es-EC" sz="2400" dirty="0" smtClean="0">
                <a:solidFill>
                  <a:prstClr val="black"/>
                </a:solidFill>
              </a:rPr>
              <a:t>En diciembre 2017, la tasa de empleo global se ubicó en </a:t>
            </a:r>
            <a:r>
              <a:rPr lang="es-EC" sz="2400" b="1" dirty="0" smtClean="0">
                <a:solidFill>
                  <a:prstClr val="black"/>
                </a:solidFill>
              </a:rPr>
              <a:t>96,4% </a:t>
            </a:r>
            <a:r>
              <a:rPr lang="es-EC" sz="2400" dirty="0" smtClean="0">
                <a:solidFill>
                  <a:prstClr val="black"/>
                </a:solidFill>
              </a:rPr>
              <a:t>para los hombres y  </a:t>
            </a:r>
            <a:r>
              <a:rPr lang="es-EC" sz="2400" b="1" dirty="0" smtClean="0">
                <a:solidFill>
                  <a:prstClr val="black"/>
                </a:solidFill>
              </a:rPr>
              <a:t>94,0%</a:t>
            </a:r>
            <a:r>
              <a:rPr lang="es-EC" sz="2400" dirty="0" smtClean="0">
                <a:solidFill>
                  <a:prstClr val="black"/>
                </a:solidFill>
              </a:rPr>
              <a:t> para las mujeres</a:t>
            </a:r>
            <a:r>
              <a:rPr lang="es-EC" sz="2400" dirty="0">
                <a:solidFill>
                  <a:prstClr val="black"/>
                </a:solidFill>
              </a:rPr>
              <a:t>.</a:t>
            </a:r>
            <a:endParaRPr lang="es-EC" sz="2400" b="1" dirty="0">
              <a:solidFill>
                <a:prstClr val="black"/>
              </a:solidFill>
            </a:endParaRPr>
          </a:p>
        </p:txBody>
      </p:sp>
      <p:sp>
        <p:nvSpPr>
          <p:cNvPr id="13" name="1 CuadroTexto"/>
          <p:cNvSpPr txBox="1">
            <a:spLocks noChangeArrowheads="1"/>
          </p:cNvSpPr>
          <p:nvPr/>
        </p:nvSpPr>
        <p:spPr bwMode="auto">
          <a:xfrm>
            <a:off x="1170211" y="1115864"/>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Población con Empleo* por sexo: </a:t>
            </a:r>
            <a:r>
              <a:rPr lang="es-EC" sz="3200" dirty="0" smtClean="0">
                <a:solidFill>
                  <a:prstClr val="white">
                    <a:lumMod val="50000"/>
                  </a:prstClr>
                </a:solidFill>
                <a:latin typeface="Arial Rounded MT Bold" pitchFamily="34" charset="0"/>
                <a:cs typeface="Arial" pitchFamily="34" charset="0"/>
              </a:rPr>
              <a:t>Total nacional</a:t>
            </a:r>
          </a:p>
        </p:txBody>
      </p:sp>
      <p:graphicFrame>
        <p:nvGraphicFramePr>
          <p:cNvPr id="10" name="9 Gráfico"/>
          <p:cNvGraphicFramePr/>
          <p:nvPr>
            <p:extLst>
              <p:ext uri="{D42A27DB-BD31-4B8C-83A1-F6EECF244321}">
                <p14:modId xmlns:p14="http://schemas.microsoft.com/office/powerpoint/2010/main" val="1575074567"/>
              </p:ext>
            </p:extLst>
          </p:nvPr>
        </p:nvGraphicFramePr>
        <p:xfrm>
          <a:off x="810171" y="2705187"/>
          <a:ext cx="9937104" cy="4348431"/>
        </p:xfrm>
        <a:graphic>
          <a:graphicData uri="http://schemas.openxmlformats.org/drawingml/2006/chart">
            <c:chart xmlns:c="http://schemas.openxmlformats.org/drawingml/2006/chart" xmlns:r="http://schemas.openxmlformats.org/officeDocument/2006/relationships" r:id="rId5"/>
          </a:graphicData>
        </a:graphic>
      </p:graphicFrame>
      <p:sp>
        <p:nvSpPr>
          <p:cNvPr id="14" name="13 Rectángulo"/>
          <p:cNvSpPr/>
          <p:nvPr/>
        </p:nvSpPr>
        <p:spPr>
          <a:xfrm>
            <a:off x="591186" y="7818734"/>
            <a:ext cx="10801200" cy="307777"/>
          </a:xfrm>
          <a:prstGeom prst="rect">
            <a:avLst/>
          </a:prstGeom>
        </p:spPr>
        <p:txBody>
          <a:bodyPr wrap="square">
            <a:spAutoFit/>
          </a:bodyPr>
          <a:lstStyle/>
          <a:p>
            <a:pPr algn="just"/>
            <a:r>
              <a:rPr lang="es-EC" sz="1400" b="1" dirty="0" smtClean="0">
                <a:solidFill>
                  <a:prstClr val="black"/>
                </a:solidFill>
              </a:rPr>
              <a:t>*</a:t>
            </a:r>
            <a:r>
              <a:rPr lang="es-EC" sz="1400" dirty="0" smtClean="0">
                <a:solidFill>
                  <a:prstClr val="black"/>
                </a:solidFill>
              </a:rPr>
              <a:t>La categoría de empleo incluye a los asalariados e independientes.</a:t>
            </a:r>
          </a:p>
        </p:txBody>
      </p:sp>
      <p:sp>
        <p:nvSpPr>
          <p:cNvPr id="17" name="6 Rectángulo redondeado"/>
          <p:cNvSpPr/>
          <p:nvPr/>
        </p:nvSpPr>
        <p:spPr>
          <a:xfrm>
            <a:off x="54373" y="996543"/>
            <a:ext cx="1511595" cy="767393"/>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EC" sz="1400" dirty="0" smtClean="0">
                <a:solidFill>
                  <a:schemeClr val="tx1"/>
                </a:solidFill>
              </a:rPr>
              <a:t>Variación estadísticamente significativa</a:t>
            </a:r>
            <a:endParaRPr lang="es-EC" sz="1400" dirty="0">
              <a:solidFill>
                <a:schemeClr val="tx1"/>
              </a:solidFill>
            </a:endParaRPr>
          </a:p>
        </p:txBody>
      </p:sp>
      <p:sp>
        <p:nvSpPr>
          <p:cNvPr id="18" name="8 Rectángulo redondeado"/>
          <p:cNvSpPr/>
          <p:nvPr/>
        </p:nvSpPr>
        <p:spPr>
          <a:xfrm>
            <a:off x="10207438" y="3503014"/>
            <a:ext cx="648072" cy="288032"/>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
        <p:nvSpPr>
          <p:cNvPr id="19" name="8 Rectángulo redondeado"/>
          <p:cNvSpPr/>
          <p:nvPr/>
        </p:nvSpPr>
        <p:spPr>
          <a:xfrm>
            <a:off x="10171211" y="4601264"/>
            <a:ext cx="648072" cy="219297"/>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Tree>
    <p:extLst>
      <p:ext uri="{BB962C8B-B14F-4D97-AF65-F5344CB8AC3E}">
        <p14:creationId xmlns:p14="http://schemas.microsoft.com/office/powerpoint/2010/main" val="2843135845"/>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8 Gráfico"/>
          <p:cNvGraphicFramePr/>
          <p:nvPr>
            <p:extLst>
              <p:ext uri="{D42A27DB-BD31-4B8C-83A1-F6EECF244321}">
                <p14:modId xmlns:p14="http://schemas.microsoft.com/office/powerpoint/2010/main" val="4087146025"/>
              </p:ext>
            </p:extLst>
          </p:nvPr>
        </p:nvGraphicFramePr>
        <p:xfrm>
          <a:off x="896856" y="3708152"/>
          <a:ext cx="10714515" cy="3741250"/>
        </p:xfrm>
        <a:graphic>
          <a:graphicData uri="http://schemas.openxmlformats.org/drawingml/2006/chart">
            <c:chart xmlns:c="http://schemas.openxmlformats.org/drawingml/2006/chart" xmlns:r="http://schemas.openxmlformats.org/officeDocument/2006/relationships" r:id="rId3"/>
          </a:graphicData>
        </a:graphic>
      </p:graphicFrame>
      <p:sp>
        <p:nvSpPr>
          <p:cNvPr id="5" name="1 CuadroTexto"/>
          <p:cNvSpPr txBox="1">
            <a:spLocks noChangeArrowheads="1"/>
          </p:cNvSpPr>
          <p:nvPr/>
        </p:nvSpPr>
        <p:spPr bwMode="auto">
          <a:xfrm>
            <a:off x="287585" y="1187872"/>
            <a:ext cx="11107762" cy="1077218"/>
          </a:xfrm>
          <a:prstGeom prst="rect">
            <a:avLst/>
          </a:prstGeom>
          <a:noFill/>
          <a:ln w="9525">
            <a:noFill/>
            <a:miter lim="800000"/>
            <a:headEnd/>
            <a:tailEnd/>
          </a:ln>
        </p:spPr>
        <p:txBody>
          <a:bodyPr wrap="square">
            <a:spAutoFit/>
          </a:bodyPr>
          <a:lstStyle/>
          <a:p>
            <a:pPr algn="r"/>
            <a:r>
              <a:rPr lang="es-EC" sz="3200" dirty="0">
                <a:solidFill>
                  <a:prstClr val="black"/>
                </a:solidFill>
                <a:latin typeface="Arial Rounded MT Bold" pitchFamily="34" charset="0"/>
                <a:cs typeface="Arial" pitchFamily="34" charset="0"/>
              </a:rPr>
              <a:t>Porcentaje de empleo público respecto al empleo total : </a:t>
            </a:r>
            <a:r>
              <a:rPr lang="es-EC" sz="3200" dirty="0" smtClean="0">
                <a:solidFill>
                  <a:prstClr val="white">
                    <a:lumMod val="50000"/>
                  </a:prstClr>
                </a:solidFill>
                <a:latin typeface="Arial Rounded MT Bold" pitchFamily="34" charset="0"/>
                <a:cs typeface="Arial" pitchFamily="34" charset="0"/>
              </a:rPr>
              <a:t>Total nacional</a:t>
            </a:r>
          </a:p>
        </p:txBody>
      </p:sp>
      <p:sp>
        <p:nvSpPr>
          <p:cNvPr id="6" name="5 Rectángulo"/>
          <p:cNvSpPr/>
          <p:nvPr/>
        </p:nvSpPr>
        <p:spPr>
          <a:xfrm>
            <a:off x="594147" y="2412008"/>
            <a:ext cx="10369152" cy="769441"/>
          </a:xfrm>
          <a:prstGeom prst="rect">
            <a:avLst/>
          </a:prstGeom>
        </p:spPr>
        <p:txBody>
          <a:bodyPr wrap="square">
            <a:spAutoFit/>
          </a:bodyPr>
          <a:lstStyle/>
          <a:p>
            <a:pPr algn="just"/>
            <a:r>
              <a:rPr lang="es-EC" sz="2200" dirty="0" smtClean="0">
                <a:solidFill>
                  <a:prstClr val="black"/>
                </a:solidFill>
              </a:rPr>
              <a:t>De cada 10 plazas de trabajo </a:t>
            </a:r>
            <a:r>
              <a:rPr lang="es-EC" sz="2200" b="1" dirty="0" smtClean="0">
                <a:solidFill>
                  <a:prstClr val="black"/>
                </a:solidFill>
              </a:rPr>
              <a:t>9</a:t>
            </a:r>
            <a:r>
              <a:rPr lang="es-EC" sz="2200" dirty="0" smtClean="0">
                <a:solidFill>
                  <a:prstClr val="black"/>
                </a:solidFill>
              </a:rPr>
              <a:t> son generadas por el sector privado, y </a:t>
            </a:r>
            <a:r>
              <a:rPr lang="es-EC" sz="2200" b="1" dirty="0" smtClean="0">
                <a:solidFill>
                  <a:prstClr val="black"/>
                </a:solidFill>
              </a:rPr>
              <a:t>1 </a:t>
            </a:r>
            <a:r>
              <a:rPr lang="es-EC" sz="2200" dirty="0" smtClean="0">
                <a:solidFill>
                  <a:prstClr val="black"/>
                </a:solidFill>
              </a:rPr>
              <a:t>plaza</a:t>
            </a:r>
            <a:r>
              <a:rPr lang="es-EC" sz="2200" b="1" dirty="0" smtClean="0">
                <a:solidFill>
                  <a:prstClr val="black"/>
                </a:solidFill>
              </a:rPr>
              <a:t> </a:t>
            </a:r>
            <a:r>
              <a:rPr lang="es-EC" sz="2200" dirty="0" smtClean="0">
                <a:solidFill>
                  <a:prstClr val="black"/>
                </a:solidFill>
              </a:rPr>
              <a:t>es generada por el sector público.</a:t>
            </a:r>
            <a:endParaRPr lang="es-EC" sz="2200" dirty="0">
              <a:solidFill>
                <a:prstClr val="black"/>
              </a:solidFill>
            </a:endParaRPr>
          </a:p>
        </p:txBody>
      </p:sp>
      <p:pic>
        <p:nvPicPr>
          <p:cNvPr id="1026" name="Picture 2" descr="http://www.clker.com/cliparts/e/e/2/5/11949858391332901534government_icon_-_symbo_01.svg.hi.png"/>
          <p:cNvPicPr>
            <a:picLocks noChangeAspect="1" noChangeArrowheads="1"/>
          </p:cNvPicPr>
          <p:nvPr/>
        </p:nvPicPr>
        <p:blipFill>
          <a:blip r:embed="rId4" cstate="print"/>
          <a:srcRect/>
          <a:stretch>
            <a:fillRect/>
          </a:stretch>
        </p:blipFill>
        <p:spPr bwMode="auto">
          <a:xfrm>
            <a:off x="162099" y="5775636"/>
            <a:ext cx="677426" cy="648072"/>
          </a:xfrm>
          <a:prstGeom prst="rect">
            <a:avLst/>
          </a:prstGeom>
          <a:noFill/>
        </p:spPr>
      </p:pic>
      <p:pic>
        <p:nvPicPr>
          <p:cNvPr id="1028" name="Picture 4" descr="http://www.flaticon.com/png/256/31495.png"/>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104768" y="3492128"/>
            <a:ext cx="792088" cy="792088"/>
          </a:xfrm>
          <a:prstGeom prst="rect">
            <a:avLst/>
          </a:prstGeom>
          <a:noFill/>
        </p:spPr>
      </p:pic>
      <p:sp>
        <p:nvSpPr>
          <p:cNvPr id="8" name="20 CuadroTexto"/>
          <p:cNvSpPr txBox="1">
            <a:spLocks noChangeArrowheads="1"/>
          </p:cNvSpPr>
          <p:nvPr/>
        </p:nvSpPr>
        <p:spPr bwMode="auto">
          <a:xfrm>
            <a:off x="288032" y="7452568"/>
            <a:ext cx="1125133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lgn="just" eaLnBrk="1" hangingPunct="1"/>
            <a:r>
              <a:rPr lang="es-EC" sz="1600" b="1" dirty="0" smtClean="0">
                <a:solidFill>
                  <a:prstClr val="black">
                    <a:lumMod val="85000"/>
                    <a:lumOff val="15000"/>
                  </a:prstClr>
                </a:solidFill>
                <a:cs typeface="Arial" charset="0"/>
              </a:rPr>
              <a:t>El empleado privado</a:t>
            </a:r>
            <a:r>
              <a:rPr lang="es-EC" sz="1600" dirty="0" smtClean="0">
                <a:solidFill>
                  <a:prstClr val="black">
                    <a:lumMod val="85000"/>
                    <a:lumOff val="15000"/>
                  </a:prstClr>
                </a:solidFill>
                <a:cs typeface="Arial" charset="0"/>
              </a:rPr>
              <a:t> </a:t>
            </a:r>
            <a:r>
              <a:rPr lang="es-EC" sz="1600" dirty="0">
                <a:solidFill>
                  <a:prstClr val="black">
                    <a:lumMod val="85000"/>
                    <a:lumOff val="15000"/>
                  </a:prstClr>
                </a:solidFill>
                <a:cs typeface="Arial" charset="0"/>
              </a:rPr>
              <a:t>está compuesta por: </a:t>
            </a:r>
            <a:r>
              <a:rPr lang="es-EC" sz="1600" dirty="0" smtClean="0">
                <a:solidFill>
                  <a:prstClr val="black">
                    <a:lumMod val="85000"/>
                    <a:lumOff val="15000"/>
                  </a:prstClr>
                </a:solidFill>
                <a:cs typeface="Arial" charset="0"/>
              </a:rPr>
              <a:t>Empleado/Obrero </a:t>
            </a:r>
            <a:r>
              <a:rPr lang="es-EC" sz="1600" dirty="0">
                <a:solidFill>
                  <a:prstClr val="black">
                    <a:lumMod val="85000"/>
                    <a:lumOff val="15000"/>
                  </a:prstClr>
                </a:solidFill>
                <a:cs typeface="Arial" charset="0"/>
              </a:rPr>
              <a:t>privado, Empleado/Obrero </a:t>
            </a:r>
            <a:r>
              <a:rPr lang="es-EC" sz="1600" dirty="0" err="1">
                <a:solidFill>
                  <a:prstClr val="black">
                    <a:lumMod val="85000"/>
                    <a:lumOff val="15000"/>
                  </a:prstClr>
                </a:solidFill>
                <a:cs typeface="Arial" charset="0"/>
              </a:rPr>
              <a:t>Tercerizado</a:t>
            </a:r>
            <a:r>
              <a:rPr lang="es-EC" sz="1600" dirty="0">
                <a:solidFill>
                  <a:prstClr val="black">
                    <a:lumMod val="85000"/>
                    <a:lumOff val="15000"/>
                  </a:prstClr>
                </a:solidFill>
                <a:cs typeface="Arial" charset="0"/>
              </a:rPr>
              <a:t>, Jornalero o Peón, Patrono, Cuenta propia, Trabajador del Hogar no Remunerado, Trabajador No Remunerado en otro Hogar, Ayudante no Remunerado de asalariados y Empleado(o) Doméstico(a).</a:t>
            </a:r>
          </a:p>
        </p:txBody>
      </p:sp>
    </p:spTree>
    <p:extLst>
      <p:ext uri="{BB962C8B-B14F-4D97-AF65-F5344CB8AC3E}">
        <p14:creationId xmlns:p14="http://schemas.microsoft.com/office/powerpoint/2010/main" val="3761852829"/>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Gráfico"/>
          <p:cNvGraphicFramePr/>
          <p:nvPr>
            <p:extLst>
              <p:ext uri="{D42A27DB-BD31-4B8C-83A1-F6EECF244321}">
                <p14:modId xmlns:p14="http://schemas.microsoft.com/office/powerpoint/2010/main" val="1681842245"/>
              </p:ext>
            </p:extLst>
          </p:nvPr>
        </p:nvGraphicFramePr>
        <p:xfrm>
          <a:off x="875529" y="3420120"/>
          <a:ext cx="10663834" cy="3816424"/>
        </p:xfrm>
        <a:graphic>
          <a:graphicData uri="http://schemas.openxmlformats.org/drawingml/2006/chart">
            <c:chart xmlns:c="http://schemas.openxmlformats.org/drawingml/2006/chart" xmlns:r="http://schemas.openxmlformats.org/officeDocument/2006/relationships" r:id="rId3"/>
          </a:graphicData>
        </a:graphic>
      </p:graphicFrame>
      <p:sp>
        <p:nvSpPr>
          <p:cNvPr id="5" name="1 CuadroTexto"/>
          <p:cNvSpPr txBox="1">
            <a:spLocks noChangeArrowheads="1"/>
          </p:cNvSpPr>
          <p:nvPr/>
        </p:nvSpPr>
        <p:spPr bwMode="auto">
          <a:xfrm>
            <a:off x="-679" y="1205002"/>
            <a:ext cx="11540041" cy="1077218"/>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 Porcentaje </a:t>
            </a:r>
            <a:r>
              <a:rPr lang="es-EC" sz="3200" dirty="0">
                <a:solidFill>
                  <a:prstClr val="black"/>
                </a:solidFill>
                <a:latin typeface="Arial Rounded MT Bold" pitchFamily="34" charset="0"/>
                <a:cs typeface="Arial" pitchFamily="34" charset="0"/>
              </a:rPr>
              <a:t>de empleo público respecto al empleo </a:t>
            </a:r>
            <a:r>
              <a:rPr lang="es-EC" sz="3200" dirty="0" smtClean="0">
                <a:solidFill>
                  <a:prstClr val="black"/>
                </a:solidFill>
                <a:latin typeface="Arial Rounded MT Bold" pitchFamily="34" charset="0"/>
                <a:cs typeface="Arial" pitchFamily="34" charset="0"/>
              </a:rPr>
              <a:t>   </a:t>
            </a:r>
          </a:p>
          <a:p>
            <a:pPr algn="r"/>
            <a:r>
              <a:rPr lang="es-EC" sz="3200" dirty="0">
                <a:solidFill>
                  <a:prstClr val="black"/>
                </a:solidFill>
                <a:latin typeface="Arial Rounded MT Bold" pitchFamily="34" charset="0"/>
                <a:cs typeface="Arial" pitchFamily="34" charset="0"/>
              </a:rPr>
              <a:t> </a:t>
            </a:r>
            <a:r>
              <a:rPr lang="es-EC" sz="3200" dirty="0" smtClean="0">
                <a:solidFill>
                  <a:prstClr val="black"/>
                </a:solidFill>
                <a:latin typeface="Arial Rounded MT Bold" pitchFamily="34" charset="0"/>
                <a:cs typeface="Arial" pitchFamily="34" charset="0"/>
              </a:rPr>
              <a:t>asalariado: </a:t>
            </a:r>
            <a:r>
              <a:rPr lang="es-EC" sz="3200" dirty="0" smtClean="0">
                <a:solidFill>
                  <a:prstClr val="white">
                    <a:lumMod val="50000"/>
                  </a:prstClr>
                </a:solidFill>
                <a:latin typeface="Arial Rounded MT Bold" pitchFamily="34" charset="0"/>
                <a:cs typeface="Arial" pitchFamily="34" charset="0"/>
              </a:rPr>
              <a:t>Total nacional</a:t>
            </a:r>
          </a:p>
        </p:txBody>
      </p:sp>
      <p:sp>
        <p:nvSpPr>
          <p:cNvPr id="6" name="5 Rectángulo"/>
          <p:cNvSpPr/>
          <p:nvPr/>
        </p:nvSpPr>
        <p:spPr>
          <a:xfrm>
            <a:off x="594147" y="2412008"/>
            <a:ext cx="10369152" cy="769441"/>
          </a:xfrm>
          <a:prstGeom prst="rect">
            <a:avLst/>
          </a:prstGeom>
        </p:spPr>
        <p:txBody>
          <a:bodyPr wrap="square">
            <a:spAutoFit/>
          </a:bodyPr>
          <a:lstStyle/>
          <a:p>
            <a:pPr algn="just"/>
            <a:r>
              <a:rPr lang="es-EC" sz="2200" dirty="0" smtClean="0">
                <a:solidFill>
                  <a:prstClr val="black"/>
                </a:solidFill>
              </a:rPr>
              <a:t>De cada 10 plazas de trabajo </a:t>
            </a:r>
            <a:r>
              <a:rPr lang="es-EC" sz="2200" b="1" dirty="0">
                <a:solidFill>
                  <a:prstClr val="black"/>
                </a:solidFill>
              </a:rPr>
              <a:t>8</a:t>
            </a:r>
            <a:r>
              <a:rPr lang="es-EC" sz="2200" dirty="0" smtClean="0">
                <a:solidFill>
                  <a:prstClr val="black"/>
                </a:solidFill>
              </a:rPr>
              <a:t> son generadas por el sector privado, y </a:t>
            </a:r>
            <a:r>
              <a:rPr lang="es-EC" sz="2200" b="1" dirty="0">
                <a:solidFill>
                  <a:prstClr val="black"/>
                </a:solidFill>
              </a:rPr>
              <a:t>2</a:t>
            </a:r>
            <a:r>
              <a:rPr lang="es-EC" sz="2200" b="1" dirty="0" smtClean="0">
                <a:solidFill>
                  <a:prstClr val="black"/>
                </a:solidFill>
              </a:rPr>
              <a:t> </a:t>
            </a:r>
            <a:r>
              <a:rPr lang="es-EC" sz="2200" dirty="0" smtClean="0">
                <a:solidFill>
                  <a:prstClr val="black"/>
                </a:solidFill>
              </a:rPr>
              <a:t>son generadas por el sector público.</a:t>
            </a:r>
            <a:endParaRPr lang="es-EC" sz="2200" dirty="0">
              <a:solidFill>
                <a:prstClr val="black"/>
              </a:solidFill>
            </a:endParaRPr>
          </a:p>
        </p:txBody>
      </p:sp>
      <p:pic>
        <p:nvPicPr>
          <p:cNvPr id="1026" name="Picture 2" descr="http://www.clker.com/cliparts/e/e/2/5/11949858391332901534government_icon_-_symbo_01.svg.hi.png"/>
          <p:cNvPicPr>
            <a:picLocks noChangeAspect="1" noChangeArrowheads="1"/>
          </p:cNvPicPr>
          <p:nvPr/>
        </p:nvPicPr>
        <p:blipFill>
          <a:blip r:embed="rId4" cstate="print"/>
          <a:srcRect/>
          <a:stretch>
            <a:fillRect/>
          </a:stretch>
        </p:blipFill>
        <p:spPr bwMode="auto">
          <a:xfrm>
            <a:off x="198103" y="5351155"/>
            <a:ext cx="677426" cy="648072"/>
          </a:xfrm>
          <a:prstGeom prst="rect">
            <a:avLst/>
          </a:prstGeom>
          <a:noFill/>
        </p:spPr>
      </p:pic>
      <p:pic>
        <p:nvPicPr>
          <p:cNvPr id="1028" name="Picture 4" descr="http://www.flaticon.com/png/256/31495.png"/>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auto">
          <a:xfrm>
            <a:off x="198103" y="3564136"/>
            <a:ext cx="792088" cy="792088"/>
          </a:xfrm>
          <a:prstGeom prst="rect">
            <a:avLst/>
          </a:prstGeom>
          <a:noFill/>
        </p:spPr>
      </p:pic>
      <p:sp>
        <p:nvSpPr>
          <p:cNvPr id="9" name="20 CuadroTexto"/>
          <p:cNvSpPr txBox="1">
            <a:spLocks noChangeArrowheads="1"/>
          </p:cNvSpPr>
          <p:nvPr/>
        </p:nvSpPr>
        <p:spPr bwMode="auto">
          <a:xfrm>
            <a:off x="288032" y="7596584"/>
            <a:ext cx="11251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lgn="just" eaLnBrk="1" hangingPunct="1"/>
            <a:r>
              <a:rPr lang="es-EC" sz="1600" b="1" dirty="0" smtClean="0">
                <a:solidFill>
                  <a:prstClr val="black">
                    <a:lumMod val="85000"/>
                    <a:lumOff val="15000"/>
                  </a:prstClr>
                </a:solidFill>
              </a:rPr>
              <a:t>En </a:t>
            </a:r>
            <a:r>
              <a:rPr lang="es-EC" sz="1600" b="1" dirty="0">
                <a:solidFill>
                  <a:prstClr val="black">
                    <a:lumMod val="85000"/>
                    <a:lumOff val="15000"/>
                  </a:prstClr>
                </a:solidFill>
              </a:rPr>
              <a:t>la distribución del 100 </a:t>
            </a:r>
            <a:r>
              <a:rPr lang="es-EC" sz="1600" b="1" dirty="0" smtClean="0">
                <a:solidFill>
                  <a:prstClr val="black">
                    <a:lumMod val="85000"/>
                    <a:lumOff val="15000"/>
                  </a:prstClr>
                </a:solidFill>
              </a:rPr>
              <a:t>% de la categoría de ocupación </a:t>
            </a:r>
            <a:r>
              <a:rPr lang="es-EC" sz="1600" b="1" dirty="0">
                <a:solidFill>
                  <a:prstClr val="black">
                    <a:lumMod val="85000"/>
                    <a:lumOff val="15000"/>
                  </a:prstClr>
                </a:solidFill>
              </a:rPr>
              <a:t>no está incluido</a:t>
            </a:r>
            <a:r>
              <a:rPr lang="es-EC" sz="1600" b="1" dirty="0" smtClean="0">
                <a:solidFill>
                  <a:prstClr val="black">
                    <a:lumMod val="85000"/>
                    <a:lumOff val="15000"/>
                  </a:prstClr>
                </a:solidFill>
              </a:rPr>
              <a:t>:</a:t>
            </a:r>
            <a:r>
              <a:rPr lang="es-EC" sz="1600" dirty="0">
                <a:solidFill>
                  <a:prstClr val="black">
                    <a:lumMod val="85000"/>
                    <a:lumOff val="15000"/>
                  </a:prstClr>
                </a:solidFill>
              </a:rPr>
              <a:t> </a:t>
            </a:r>
            <a:r>
              <a:rPr lang="es-EC" sz="1600" dirty="0" smtClean="0">
                <a:solidFill>
                  <a:prstClr val="black">
                    <a:lumMod val="85000"/>
                    <a:lumOff val="15000"/>
                  </a:prstClr>
                </a:solidFill>
              </a:rPr>
              <a:t>Patrono</a:t>
            </a:r>
            <a:r>
              <a:rPr lang="es-EC" sz="1600" dirty="0">
                <a:solidFill>
                  <a:prstClr val="black">
                    <a:lumMod val="85000"/>
                    <a:lumOff val="15000"/>
                  </a:prstClr>
                </a:solidFill>
              </a:rPr>
              <a:t>, </a:t>
            </a:r>
            <a:r>
              <a:rPr lang="es-EC" sz="1600" dirty="0" smtClean="0">
                <a:solidFill>
                  <a:prstClr val="black">
                    <a:lumMod val="85000"/>
                    <a:lumOff val="15000"/>
                  </a:prstClr>
                </a:solidFill>
                <a:cs typeface="Arial" charset="0"/>
              </a:rPr>
              <a:t>Cuenta </a:t>
            </a:r>
            <a:r>
              <a:rPr lang="es-EC" sz="1600" dirty="0">
                <a:solidFill>
                  <a:prstClr val="black">
                    <a:lumMod val="85000"/>
                    <a:lumOff val="15000"/>
                  </a:prstClr>
                </a:solidFill>
                <a:cs typeface="Arial" charset="0"/>
              </a:rPr>
              <a:t>propia,</a:t>
            </a:r>
            <a:r>
              <a:rPr lang="es-EC" sz="1600" b="1" dirty="0" smtClean="0">
                <a:solidFill>
                  <a:prstClr val="black">
                    <a:lumMod val="85000"/>
                    <a:lumOff val="15000"/>
                  </a:prstClr>
                </a:solidFill>
              </a:rPr>
              <a:t> </a:t>
            </a:r>
            <a:r>
              <a:rPr lang="es-EC" sz="1600" dirty="0">
                <a:solidFill>
                  <a:prstClr val="black">
                    <a:lumMod val="85000"/>
                    <a:lumOff val="15000"/>
                  </a:prstClr>
                </a:solidFill>
              </a:rPr>
              <a:t>trabajador del hogar no remunerado, trabajador no remunerado en otro hogar, ayudante no remunerado de asalariado/jornalero, </a:t>
            </a:r>
            <a:r>
              <a:rPr lang="es-EC" sz="1600" dirty="0" smtClean="0">
                <a:solidFill>
                  <a:prstClr val="black">
                    <a:lumMod val="85000"/>
                    <a:lumOff val="15000"/>
                  </a:prstClr>
                </a:solidFill>
                <a:cs typeface="Arial" charset="0"/>
              </a:rPr>
              <a:t>empleado(a) doméstico(a). </a:t>
            </a:r>
            <a:endParaRPr lang="es-EC" sz="1600" dirty="0">
              <a:solidFill>
                <a:prstClr val="black">
                  <a:lumMod val="85000"/>
                  <a:lumOff val="15000"/>
                </a:prstClr>
              </a:solidFill>
              <a:cs typeface="Arial" charset="0"/>
            </a:endParaRPr>
          </a:p>
        </p:txBody>
      </p:sp>
    </p:spTree>
    <p:extLst>
      <p:ext uri="{BB962C8B-B14F-4D97-AF65-F5344CB8AC3E}">
        <p14:creationId xmlns:p14="http://schemas.microsoft.com/office/powerpoint/2010/main" val="1684321617"/>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CuadroTexto"/>
          <p:cNvSpPr txBox="1">
            <a:spLocks noChangeArrowheads="1"/>
          </p:cNvSpPr>
          <p:nvPr/>
        </p:nvSpPr>
        <p:spPr bwMode="auto">
          <a:xfrm>
            <a:off x="305668" y="971848"/>
            <a:ext cx="10945663" cy="1077218"/>
          </a:xfrm>
          <a:prstGeom prst="rect">
            <a:avLst/>
          </a:prstGeom>
          <a:noFill/>
          <a:ln w="9525">
            <a:noFill/>
            <a:miter lim="800000"/>
            <a:headEnd/>
            <a:tailEnd/>
          </a:ln>
        </p:spPr>
        <p:txBody>
          <a:bodyPr wrap="square">
            <a:spAutoFit/>
          </a:bodyPr>
          <a:lstStyle/>
          <a:p>
            <a:pPr algn="r"/>
            <a:r>
              <a:rPr lang="es-EC" sz="3200" dirty="0" smtClean="0">
                <a:latin typeface="Arial Rounded MT Bold" pitchFamily="34" charset="0"/>
                <a:cs typeface="Arial" pitchFamily="34" charset="0"/>
              </a:rPr>
              <a:t>Composición de los empleados por rama de actividad: </a:t>
            </a:r>
            <a:r>
              <a:rPr lang="es-EC" sz="3200" dirty="0" smtClean="0">
                <a:solidFill>
                  <a:prstClr val="white">
                    <a:lumMod val="50000"/>
                  </a:prstClr>
                </a:solidFill>
                <a:latin typeface="Arial Rounded MT Bold" pitchFamily="34" charset="0"/>
                <a:cs typeface="Arial" pitchFamily="34" charset="0"/>
              </a:rPr>
              <a:t>Total nacional</a:t>
            </a:r>
          </a:p>
        </p:txBody>
      </p:sp>
      <p:sp>
        <p:nvSpPr>
          <p:cNvPr id="9" name="8 Rectángulo"/>
          <p:cNvSpPr/>
          <p:nvPr/>
        </p:nvSpPr>
        <p:spPr>
          <a:xfrm>
            <a:off x="450131" y="1907952"/>
            <a:ext cx="10729192" cy="769441"/>
          </a:xfrm>
          <a:prstGeom prst="rect">
            <a:avLst/>
          </a:prstGeom>
        </p:spPr>
        <p:txBody>
          <a:bodyPr wrap="square">
            <a:spAutoFit/>
          </a:bodyPr>
          <a:lstStyle/>
          <a:p>
            <a:pPr algn="just"/>
            <a:r>
              <a:rPr lang="es-EC" sz="2200" dirty="0" smtClean="0">
                <a:solidFill>
                  <a:prstClr val="black"/>
                </a:solidFill>
              </a:rPr>
              <a:t>La rama de actividad de </a:t>
            </a:r>
            <a:r>
              <a:rPr lang="es-EC" sz="2200" dirty="0" smtClean="0">
                <a:solidFill>
                  <a:prstClr val="black"/>
                </a:solidFill>
                <a:latin typeface="Calibri"/>
              </a:rPr>
              <a:t>Agricultura, ganadería, caza y silvicultura y pesca es la que concentra mayor participación en el empleo.</a:t>
            </a:r>
            <a:endParaRPr lang="es-EC" sz="2200" dirty="0">
              <a:solidFill>
                <a:prstClr val="black"/>
              </a:solidFill>
            </a:endParaRPr>
          </a:p>
        </p:txBody>
      </p:sp>
      <p:sp>
        <p:nvSpPr>
          <p:cNvPr id="7" name="20 CuadroTexto"/>
          <p:cNvSpPr txBox="1">
            <a:spLocks noChangeArrowheads="1"/>
          </p:cNvSpPr>
          <p:nvPr/>
        </p:nvSpPr>
        <p:spPr bwMode="auto">
          <a:xfrm>
            <a:off x="450131" y="7740600"/>
            <a:ext cx="107291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defRPr/>
            </a:pPr>
            <a:r>
              <a:rPr lang="es-EC" sz="1400" b="1" dirty="0" smtClean="0">
                <a:solidFill>
                  <a:prstClr val="black">
                    <a:lumMod val="85000"/>
                    <a:lumOff val="15000"/>
                  </a:prstClr>
                </a:solidFill>
              </a:rPr>
              <a:t>Nota: </a:t>
            </a:r>
            <a:r>
              <a:rPr lang="es-ES" sz="1400" dirty="0" smtClean="0">
                <a:solidFill>
                  <a:prstClr val="black">
                    <a:lumMod val="85000"/>
                    <a:lumOff val="15000"/>
                  </a:prstClr>
                </a:solidFill>
                <a:cs typeface="Arial" charset="0"/>
              </a:rPr>
              <a:t>La rama de actividad </a:t>
            </a:r>
            <a:r>
              <a:rPr lang="es-ES" sz="1400" b="1" dirty="0" smtClean="0">
                <a:solidFill>
                  <a:prstClr val="black">
                    <a:lumMod val="85000"/>
                    <a:lumOff val="15000"/>
                  </a:prstClr>
                </a:solidFill>
                <a:cs typeface="Arial" charset="0"/>
              </a:rPr>
              <a:t>Otros Servicios</a:t>
            </a:r>
            <a:r>
              <a:rPr lang="es-ES" sz="1400" dirty="0" smtClean="0">
                <a:solidFill>
                  <a:prstClr val="black">
                    <a:lumMod val="85000"/>
                    <a:lumOff val="15000"/>
                  </a:prstClr>
                </a:solidFill>
                <a:cs typeface="Arial" charset="0"/>
              </a:rPr>
              <a:t> incluye: </a:t>
            </a:r>
            <a:r>
              <a:rPr lang="es-EC" sz="1400" dirty="0" smtClean="0">
                <a:solidFill>
                  <a:prstClr val="black">
                    <a:lumMod val="85000"/>
                    <a:lumOff val="15000"/>
                  </a:prstClr>
                </a:solidFill>
                <a:cs typeface="Arial" charset="0"/>
              </a:rPr>
              <a:t>Actividades inmobiliarias - Artes, entretenimiento y recreación - Actividades de organizaciones extraterritoriales - Otras actividades de servicios - No especificado</a:t>
            </a:r>
            <a:endParaRPr lang="es-EC" sz="1400" dirty="0">
              <a:solidFill>
                <a:prstClr val="black">
                  <a:lumMod val="85000"/>
                  <a:lumOff val="15000"/>
                </a:prstClr>
              </a:solidFill>
            </a:endParaRPr>
          </a:p>
        </p:txBody>
      </p:sp>
      <p:graphicFrame>
        <p:nvGraphicFramePr>
          <p:cNvPr id="13" name="12 Tabla"/>
          <p:cNvGraphicFramePr>
            <a:graphicFrameLocks noGrp="1"/>
          </p:cNvGraphicFramePr>
          <p:nvPr>
            <p:extLst>
              <p:ext uri="{D42A27DB-BD31-4B8C-83A1-F6EECF244321}">
                <p14:modId xmlns:p14="http://schemas.microsoft.com/office/powerpoint/2010/main" val="200839680"/>
              </p:ext>
            </p:extLst>
          </p:nvPr>
        </p:nvGraphicFramePr>
        <p:xfrm>
          <a:off x="144007" y="2677393"/>
          <a:ext cx="11395359" cy="4509548"/>
        </p:xfrm>
        <a:graphic>
          <a:graphicData uri="http://schemas.openxmlformats.org/drawingml/2006/table">
            <a:tbl>
              <a:tblPr/>
              <a:tblGrid>
                <a:gridCol w="2429128"/>
                <a:gridCol w="594282"/>
                <a:gridCol w="594282"/>
                <a:gridCol w="594282"/>
                <a:gridCol w="594282"/>
                <a:gridCol w="594282"/>
                <a:gridCol w="594282"/>
                <a:gridCol w="594282"/>
                <a:gridCol w="594282"/>
                <a:gridCol w="594282"/>
                <a:gridCol w="594282"/>
                <a:gridCol w="594282"/>
                <a:gridCol w="594282"/>
                <a:gridCol w="594282"/>
                <a:gridCol w="594282"/>
                <a:gridCol w="646283"/>
              </a:tblGrid>
              <a:tr h="216079">
                <a:tc>
                  <a:txBody>
                    <a:bodyPr/>
                    <a:lstStyle/>
                    <a:p>
                      <a:pPr algn="ctr" rtl="0" fontAlgn="ctr"/>
                      <a:r>
                        <a:rPr lang="es-EC" sz="1200" b="1" i="0" u="none" strike="noStrike" dirty="0">
                          <a:solidFill>
                            <a:srgbClr val="000000"/>
                          </a:solidFill>
                          <a:effectLst/>
                          <a:latin typeface="Calibri Light"/>
                        </a:rPr>
                        <a:t>Rama de actividad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a:solidFill>
                            <a:srgbClr val="000000"/>
                          </a:solidFill>
                          <a:effectLst/>
                          <a:latin typeface="Calibri Light"/>
                        </a:rPr>
                        <a:t>dic-09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a:solidFill>
                            <a:srgbClr val="000000"/>
                          </a:solidFill>
                          <a:effectLst/>
                          <a:latin typeface="Calibri Light"/>
                        </a:rPr>
                        <a:t>dic-10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a:solidFill>
                            <a:srgbClr val="000000"/>
                          </a:solidFill>
                          <a:effectLst/>
                          <a:latin typeface="Calibri Light"/>
                        </a:rPr>
                        <a:t>dic-11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a:solidFill>
                            <a:srgbClr val="000000"/>
                          </a:solidFill>
                          <a:effectLst/>
                          <a:latin typeface="Calibri Light"/>
                        </a:rPr>
                        <a:t>dic-12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a:solidFill>
                            <a:srgbClr val="000000"/>
                          </a:solidFill>
                          <a:effectLst/>
                          <a:latin typeface="Calibri Light"/>
                        </a:rPr>
                        <a:t>dic-13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a:solidFill>
                            <a:srgbClr val="000000"/>
                          </a:solidFill>
                          <a:effectLst/>
                          <a:latin typeface="Calibri Light"/>
                        </a:rPr>
                        <a:t>dic-14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dirty="0">
                          <a:solidFill>
                            <a:srgbClr val="000000"/>
                          </a:solidFill>
                          <a:effectLst/>
                          <a:latin typeface="Calibri Light"/>
                        </a:rPr>
                        <a:t>dic-15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dirty="0">
                          <a:solidFill>
                            <a:srgbClr val="000000"/>
                          </a:solidFill>
                          <a:effectLst/>
                          <a:latin typeface="Calibri Light"/>
                        </a:rPr>
                        <a:t>mar-16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dirty="0">
                          <a:solidFill>
                            <a:srgbClr val="000000"/>
                          </a:solidFill>
                          <a:effectLst/>
                          <a:latin typeface="Calibri Light"/>
                        </a:rPr>
                        <a:t>jun-16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a:solidFill>
                            <a:srgbClr val="000000"/>
                          </a:solidFill>
                          <a:effectLst/>
                          <a:latin typeface="Calibri Light"/>
                        </a:rPr>
                        <a:t>sep-16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a:solidFill>
                            <a:srgbClr val="000000"/>
                          </a:solidFill>
                          <a:effectLst/>
                          <a:latin typeface="Calibri Light"/>
                        </a:rPr>
                        <a:t>dic-16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a:solidFill>
                            <a:srgbClr val="000000"/>
                          </a:solidFill>
                          <a:effectLst/>
                          <a:latin typeface="Calibri Light"/>
                        </a:rPr>
                        <a:t>mar-17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dirty="0">
                          <a:solidFill>
                            <a:srgbClr val="000000"/>
                          </a:solidFill>
                          <a:effectLst/>
                          <a:latin typeface="Calibri Light"/>
                        </a:rPr>
                        <a:t>jun-17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dirty="0">
                          <a:solidFill>
                            <a:srgbClr val="000000"/>
                          </a:solidFill>
                          <a:effectLst/>
                          <a:latin typeface="Calibri Light"/>
                        </a:rPr>
                        <a:t>sep-17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200" b="1" i="0" u="none" strike="noStrike" dirty="0" smtClean="0">
                          <a:solidFill>
                            <a:srgbClr val="000000"/>
                          </a:solidFill>
                          <a:effectLst/>
                          <a:latin typeface="Calibri Light"/>
                        </a:rPr>
                        <a:t>dic-17</a:t>
                      </a:r>
                      <a:endParaRPr lang="es-EC" sz="1200" b="1" i="0" u="none" strike="noStrike" dirty="0">
                        <a:solidFill>
                          <a:srgbClr val="000000"/>
                        </a:solidFill>
                        <a:effectLst/>
                        <a:latin typeface="Calibri Light"/>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rgbClr val="F2DCDB"/>
                    </a:solidFill>
                  </a:tcPr>
                </a:tc>
              </a:tr>
              <a:tr h="378414">
                <a:tc>
                  <a:txBody>
                    <a:bodyPr/>
                    <a:lstStyle/>
                    <a:p>
                      <a:pPr algn="l" rtl="0" fontAlgn="b"/>
                      <a:r>
                        <a:rPr lang="es-EC" sz="1200" b="0" i="0" u="none" strike="noStrike" dirty="0">
                          <a:solidFill>
                            <a:srgbClr val="000000"/>
                          </a:solidFill>
                          <a:effectLst/>
                          <a:latin typeface="Calibri Light"/>
                        </a:rPr>
                        <a:t>Agricultura, ganadería, caza y silvicultura y pesca</a:t>
                      </a:r>
                    </a:p>
                  </a:txBody>
                  <a:tcPr marL="9525" marR="9525" marT="9525" marB="0" anchor="b">
                    <a:lnL>
                      <a:noFill/>
                    </a:lnL>
                    <a:lnR>
                      <a:noFill/>
                    </a:lnR>
                    <a:lnT>
                      <a:noFill/>
                    </a:lnT>
                    <a:lnB>
                      <a:noFill/>
                    </a:lnB>
                  </a:tcPr>
                </a:tc>
                <a:tc>
                  <a:txBody>
                    <a:bodyPr/>
                    <a:lstStyle/>
                    <a:p>
                      <a:pPr algn="r" rtl="0" fontAlgn="ctr"/>
                      <a:r>
                        <a:rPr lang="es-EC" sz="1200" b="0" i="0" u="none" strike="noStrike" dirty="0">
                          <a:solidFill>
                            <a:srgbClr val="000000"/>
                          </a:solidFill>
                          <a:effectLst/>
                          <a:latin typeface="Calibri Light"/>
                        </a:rPr>
                        <a:t>28,5%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27,6%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27,9%</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27,4%</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24,8%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24,4%</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25,0%</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28,1%</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27,2%</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26,8%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25,6%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29,3%</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28,6%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26,8%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26,1%</a:t>
                      </a:r>
                    </a:p>
                  </a:txBody>
                  <a:tcPr marL="9525" marR="9525" marT="9525" marB="0" anchor="ctr">
                    <a:lnL>
                      <a:noFill/>
                    </a:lnL>
                    <a:lnR>
                      <a:noFill/>
                    </a:lnR>
                    <a:lnT>
                      <a:noFill/>
                    </a:lnT>
                    <a:lnB>
                      <a:noFill/>
                    </a:lnB>
                    <a:solidFill>
                      <a:srgbClr val="F2DCDB"/>
                    </a:solidFill>
                  </a:tcPr>
                </a:tc>
              </a:tr>
              <a:tr h="216079">
                <a:tc>
                  <a:txBody>
                    <a:bodyPr/>
                    <a:lstStyle/>
                    <a:p>
                      <a:pPr algn="l" rtl="0" fontAlgn="b"/>
                      <a:r>
                        <a:rPr lang="es-EC" sz="1200" b="0" i="0" u="none" strike="noStrike">
                          <a:solidFill>
                            <a:srgbClr val="000000"/>
                          </a:solidFill>
                          <a:effectLst/>
                          <a:latin typeface="Calibri Light"/>
                        </a:rPr>
                        <a:t>Comercio</a:t>
                      </a:r>
                    </a:p>
                  </a:txBody>
                  <a:tcPr marL="9525" marR="9525" marT="9525" marB="0" anchor="b">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19,5%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19,6%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20,4%</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19,9%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18,3%</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18,9%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18,8%</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17,8%</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18,3%</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18,7%</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19,0%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17,9%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17,9%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19,0%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19,1%</a:t>
                      </a:r>
                    </a:p>
                  </a:txBody>
                  <a:tcPr marL="9525" marR="9525" marT="9525" marB="0" anchor="ctr">
                    <a:lnL>
                      <a:noFill/>
                    </a:lnL>
                    <a:lnR>
                      <a:noFill/>
                    </a:lnR>
                    <a:lnT>
                      <a:noFill/>
                    </a:lnT>
                    <a:lnB>
                      <a:noFill/>
                    </a:lnB>
                    <a:solidFill>
                      <a:srgbClr val="F2DCDB"/>
                    </a:solidFill>
                  </a:tcPr>
                </a:tc>
              </a:tr>
              <a:tr h="378414">
                <a:tc>
                  <a:txBody>
                    <a:bodyPr/>
                    <a:lstStyle/>
                    <a:p>
                      <a:pPr algn="l" rtl="0" fontAlgn="b"/>
                      <a:r>
                        <a:rPr lang="es-EC" sz="1200" b="0" i="0" u="none" strike="noStrike">
                          <a:solidFill>
                            <a:srgbClr val="000000"/>
                          </a:solidFill>
                          <a:effectLst/>
                          <a:latin typeface="Calibri Light"/>
                        </a:rPr>
                        <a:t>Manufactura (incluida refinación de petróleo)</a:t>
                      </a:r>
                    </a:p>
                  </a:txBody>
                  <a:tcPr marL="9525" marR="9525" marT="9525" marB="0" anchor="b">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11,1%</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11,4%</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11,3%</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10,3%</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11,2%</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10,3%</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11,0%</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11,3%</a:t>
                      </a:r>
                    </a:p>
                  </a:txBody>
                  <a:tcPr marL="9525" marR="9525" marT="9525" marB="0" anchor="ctr">
                    <a:lnL>
                      <a:noFill/>
                    </a:lnL>
                    <a:lnR>
                      <a:noFill/>
                    </a:lnR>
                    <a:lnT>
                      <a:noFill/>
                    </a:lnT>
                    <a:lnB>
                      <a:noFill/>
                    </a:lnB>
                    <a:solidFill>
                      <a:srgbClr val="F2DCDB"/>
                    </a:solidFill>
                  </a:tcPr>
                </a:tc>
              </a:tr>
              <a:tr h="425053">
                <a:tc>
                  <a:txBody>
                    <a:bodyPr/>
                    <a:lstStyle/>
                    <a:p>
                      <a:pPr algn="l" rtl="0" fontAlgn="b"/>
                      <a:r>
                        <a:rPr lang="es-EC" sz="1200" b="0" i="0" u="none" strike="noStrike">
                          <a:solidFill>
                            <a:srgbClr val="000000"/>
                          </a:solidFill>
                          <a:effectLst/>
                          <a:latin typeface="Calibri Light"/>
                        </a:rPr>
                        <a:t>Enseñanza  y Servicios sociales y de salud</a:t>
                      </a:r>
                    </a:p>
                  </a:txBody>
                  <a:tcPr marL="9525" marR="9525" marT="9525" marB="0" anchor="b">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7,5%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8,3%</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7,9%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8,0%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7,6%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6,8%</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7,1%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7,2%</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6,8%</a:t>
                      </a:r>
                    </a:p>
                  </a:txBody>
                  <a:tcPr marL="9525" marR="9525" marT="9525" marB="0" anchor="ctr">
                    <a:lnL>
                      <a:noFill/>
                    </a:lnL>
                    <a:lnR>
                      <a:noFill/>
                    </a:lnR>
                    <a:lnT>
                      <a:noFill/>
                    </a:lnT>
                    <a:lnB>
                      <a:noFill/>
                    </a:lnB>
                    <a:solidFill>
                      <a:srgbClr val="F2DCDB"/>
                    </a:solidFill>
                  </a:tcPr>
                </a:tc>
              </a:tr>
              <a:tr h="216079">
                <a:tc>
                  <a:txBody>
                    <a:bodyPr/>
                    <a:lstStyle/>
                    <a:p>
                      <a:pPr algn="l" rtl="0" fontAlgn="b"/>
                      <a:r>
                        <a:rPr lang="es-EC" sz="1200" b="0" i="0" u="none" strike="noStrike">
                          <a:solidFill>
                            <a:srgbClr val="000000"/>
                          </a:solidFill>
                          <a:effectLst/>
                          <a:latin typeface="Calibri Light"/>
                        </a:rPr>
                        <a:t>Construcción</a:t>
                      </a:r>
                    </a:p>
                  </a:txBody>
                  <a:tcPr marL="9525" marR="9525" marT="9525" marB="0" anchor="b">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6,9%</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6,1%</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6,3%</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7,6%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7,4%</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7,3%</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6,2%</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7,1%</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6,3%</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6,4%</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6,7%</a:t>
                      </a:r>
                    </a:p>
                  </a:txBody>
                  <a:tcPr marL="9525" marR="9525" marT="9525" marB="0" anchor="ctr">
                    <a:lnL>
                      <a:noFill/>
                    </a:lnL>
                    <a:lnR>
                      <a:noFill/>
                    </a:lnR>
                    <a:lnT>
                      <a:noFill/>
                    </a:lnT>
                    <a:lnB>
                      <a:noFill/>
                    </a:lnB>
                    <a:solidFill>
                      <a:srgbClr val="F2DCDB"/>
                    </a:solidFill>
                  </a:tcPr>
                </a:tc>
              </a:tr>
              <a:tr h="216079">
                <a:tc>
                  <a:txBody>
                    <a:bodyPr/>
                    <a:lstStyle/>
                    <a:p>
                      <a:pPr algn="l" rtl="0" fontAlgn="b"/>
                      <a:r>
                        <a:rPr lang="es-EC" sz="1200" b="0" i="0" u="none" strike="noStrike">
                          <a:solidFill>
                            <a:srgbClr val="000000"/>
                          </a:solidFill>
                          <a:effectLst/>
                          <a:latin typeface="Calibri Light"/>
                        </a:rPr>
                        <a:t>Alojamiento y servicios de comida</a:t>
                      </a:r>
                    </a:p>
                  </a:txBody>
                  <a:tcPr marL="9525" marR="9525" marT="9525" marB="0" anchor="b">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4,4%</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5,1%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5,3%</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5,5%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6,4%</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6,4%</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6,4%</a:t>
                      </a:r>
                    </a:p>
                  </a:txBody>
                  <a:tcPr marL="9525" marR="9525" marT="9525" marB="0" anchor="ctr">
                    <a:lnL>
                      <a:noFill/>
                    </a:lnL>
                    <a:lnR>
                      <a:noFill/>
                    </a:lnR>
                    <a:lnT>
                      <a:noFill/>
                    </a:lnT>
                    <a:lnB>
                      <a:noFill/>
                    </a:lnB>
                    <a:solidFill>
                      <a:srgbClr val="F2DCDB"/>
                    </a:solidFill>
                  </a:tcPr>
                </a:tc>
              </a:tr>
              <a:tr h="216079">
                <a:tc>
                  <a:txBody>
                    <a:bodyPr/>
                    <a:lstStyle/>
                    <a:p>
                      <a:pPr algn="l" rtl="0" fontAlgn="b"/>
                      <a:r>
                        <a:rPr lang="es-EC" sz="1200" b="0" i="0" u="none" strike="noStrike">
                          <a:solidFill>
                            <a:srgbClr val="000000"/>
                          </a:solidFill>
                          <a:effectLst/>
                          <a:latin typeface="Calibri Light"/>
                        </a:rPr>
                        <a:t>Transporte</a:t>
                      </a:r>
                    </a:p>
                  </a:txBody>
                  <a:tcPr marL="9525" marR="9525" marT="9525" marB="0" anchor="b">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4,7%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5,1%</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5,9%</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6,2%</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6,0%</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5,9%</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5,9%</a:t>
                      </a:r>
                    </a:p>
                  </a:txBody>
                  <a:tcPr marL="9525" marR="9525" marT="9525" marB="0" anchor="ctr">
                    <a:lnL>
                      <a:noFill/>
                    </a:lnL>
                    <a:lnR>
                      <a:noFill/>
                    </a:lnR>
                    <a:lnT>
                      <a:noFill/>
                    </a:lnT>
                    <a:lnB>
                      <a:noFill/>
                    </a:lnB>
                    <a:solidFill>
                      <a:srgbClr val="F2DCDB"/>
                    </a:solidFill>
                  </a:tcPr>
                </a:tc>
              </a:tr>
              <a:tr h="352659">
                <a:tc>
                  <a:txBody>
                    <a:bodyPr/>
                    <a:lstStyle/>
                    <a:p>
                      <a:pPr algn="l" rtl="0" fontAlgn="b"/>
                      <a:r>
                        <a:rPr lang="es-EC" sz="1200" b="0" i="0" u="none" strike="noStrike" dirty="0">
                          <a:solidFill>
                            <a:srgbClr val="000000"/>
                          </a:solidFill>
                          <a:effectLst/>
                          <a:latin typeface="Calibri Light"/>
                        </a:rPr>
                        <a:t>Actividades profesionales, técnicas y administrativas</a:t>
                      </a:r>
                    </a:p>
                  </a:txBody>
                  <a:tcPr marL="9525" marR="9525" marT="9525" marB="0" anchor="b">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3,7%</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4,4%</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4,3%</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4,4%</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4,8%</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4,2%</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4,2%</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4,3%</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4,5%</a:t>
                      </a:r>
                    </a:p>
                  </a:txBody>
                  <a:tcPr marL="9525" marR="9525" marT="9525" marB="0" anchor="ctr">
                    <a:lnL>
                      <a:noFill/>
                    </a:lnL>
                    <a:lnR>
                      <a:noFill/>
                    </a:lnR>
                    <a:lnT>
                      <a:noFill/>
                    </a:lnT>
                    <a:lnB>
                      <a:noFill/>
                    </a:lnB>
                    <a:solidFill>
                      <a:srgbClr val="F2DCDB"/>
                    </a:solidFill>
                  </a:tcPr>
                </a:tc>
              </a:tr>
              <a:tr h="215638">
                <a:tc>
                  <a:txBody>
                    <a:bodyPr/>
                    <a:lstStyle/>
                    <a:p>
                      <a:pPr algn="l" rtl="0" fontAlgn="b"/>
                      <a:r>
                        <a:rPr lang="es-EC" sz="1200" b="0" i="0" u="none" strike="noStrike" dirty="0">
                          <a:solidFill>
                            <a:srgbClr val="000000"/>
                          </a:solidFill>
                          <a:effectLst/>
                          <a:latin typeface="Calibri Light"/>
                        </a:rPr>
                        <a:t>Administración pública, defensa; planes de seguridad social obligatoria</a:t>
                      </a:r>
                    </a:p>
                  </a:txBody>
                  <a:tcPr marL="9525" marR="9525" marT="9525" marB="0" anchor="b">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3,1%</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4,0%</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4,4%</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4,4%</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4,2%</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4,0%</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4,2%</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4,0%</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3,9%</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4,3%</a:t>
                      </a:r>
                    </a:p>
                  </a:txBody>
                  <a:tcPr marL="9525" marR="9525" marT="9525" marB="0" anchor="ctr">
                    <a:lnL>
                      <a:noFill/>
                    </a:lnL>
                    <a:lnR>
                      <a:noFill/>
                    </a:lnR>
                    <a:lnT>
                      <a:noFill/>
                    </a:lnT>
                    <a:lnB>
                      <a:noFill/>
                    </a:lnB>
                    <a:solidFill>
                      <a:srgbClr val="F2DCDB"/>
                    </a:solidFill>
                  </a:tcPr>
                </a:tc>
              </a:tr>
              <a:tr h="200393">
                <a:tc>
                  <a:txBody>
                    <a:bodyPr/>
                    <a:lstStyle/>
                    <a:p>
                      <a:pPr algn="l" rtl="0" fontAlgn="b"/>
                      <a:r>
                        <a:rPr lang="es-EC" sz="1200" b="0" i="0" u="none" strike="noStrike" dirty="0">
                          <a:solidFill>
                            <a:srgbClr val="000000"/>
                          </a:solidFill>
                          <a:effectLst/>
                          <a:latin typeface="Calibri Light"/>
                        </a:rPr>
                        <a:t>Otros Servicios</a:t>
                      </a:r>
                    </a:p>
                  </a:txBody>
                  <a:tcPr marL="9525" marR="9525" marT="9525" marB="0" anchor="b">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4,2%</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3,8%</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4,2%</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3,7%</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4,0%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3,6%</a:t>
                      </a:r>
                    </a:p>
                  </a:txBody>
                  <a:tcPr marL="9525" marR="9525" marT="9525" marB="0" anchor="ctr">
                    <a:lnL>
                      <a:noFill/>
                    </a:lnL>
                    <a:lnR>
                      <a:noFill/>
                    </a:lnR>
                    <a:lnT>
                      <a:noFill/>
                    </a:lnT>
                    <a:lnB>
                      <a:noFill/>
                    </a:lnB>
                    <a:solidFill>
                      <a:srgbClr val="F2DCDB"/>
                    </a:solidFill>
                  </a:tcPr>
                </a:tc>
              </a:tr>
              <a:tr h="216079">
                <a:tc>
                  <a:txBody>
                    <a:bodyPr/>
                    <a:lstStyle/>
                    <a:p>
                      <a:pPr algn="l" rtl="0" fontAlgn="b"/>
                      <a:r>
                        <a:rPr lang="es-EC" sz="1200" b="0" i="0" u="none" strike="noStrike" dirty="0">
                          <a:solidFill>
                            <a:srgbClr val="000000"/>
                          </a:solidFill>
                          <a:effectLst/>
                          <a:latin typeface="Calibri Light"/>
                        </a:rPr>
                        <a:t>Servicio doméstico</a:t>
                      </a:r>
                    </a:p>
                  </a:txBody>
                  <a:tcPr marL="9525" marR="9525" marT="9525" marB="0" anchor="b">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3,4%</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2,9%</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2,3%</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3,1%</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3,3%</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2,5%</a:t>
                      </a:r>
                    </a:p>
                  </a:txBody>
                  <a:tcPr marL="9525" marR="9525" marT="9525" marB="0" anchor="ctr">
                    <a:lnL>
                      <a:noFill/>
                    </a:lnL>
                    <a:lnR>
                      <a:noFill/>
                    </a:lnR>
                    <a:lnT>
                      <a:noFill/>
                    </a:lnT>
                    <a:lnB>
                      <a:noFill/>
                    </a:lnB>
                    <a:solidFill>
                      <a:srgbClr val="F2DCDB"/>
                    </a:solidFill>
                  </a:tcPr>
                </a:tc>
              </a:tr>
              <a:tr h="216079">
                <a:tc>
                  <a:txBody>
                    <a:bodyPr/>
                    <a:lstStyle/>
                    <a:p>
                      <a:pPr algn="l" rtl="0" fontAlgn="b"/>
                      <a:r>
                        <a:rPr lang="es-EC" sz="1200" b="0" i="0" u="none" strike="noStrike" dirty="0">
                          <a:solidFill>
                            <a:srgbClr val="000000"/>
                          </a:solidFill>
                          <a:effectLst/>
                          <a:latin typeface="Calibri Light"/>
                        </a:rPr>
                        <a:t>Correo y Comunicaciones</a:t>
                      </a:r>
                    </a:p>
                  </a:txBody>
                  <a:tcPr marL="9525" marR="9525" marT="9525" marB="0" anchor="b">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1,3%</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0,9%</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F2DCDB"/>
                    </a:solidFill>
                  </a:tcPr>
                </a:tc>
              </a:tr>
              <a:tr h="215914">
                <a:tc>
                  <a:txBody>
                    <a:bodyPr/>
                    <a:lstStyle/>
                    <a:p>
                      <a:pPr algn="l" rtl="0" fontAlgn="b"/>
                      <a:r>
                        <a:rPr lang="es-EC" sz="1200" b="0" i="0" u="none" strike="noStrike" dirty="0">
                          <a:solidFill>
                            <a:srgbClr val="000000"/>
                          </a:solidFill>
                          <a:effectLst/>
                          <a:latin typeface="Calibri Light"/>
                        </a:rPr>
                        <a:t>Actividades de servicios financieros</a:t>
                      </a:r>
                    </a:p>
                  </a:txBody>
                  <a:tcPr marL="9525" marR="9525" marT="9525" marB="0" anchor="b">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0,9%</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solidFill>
                      <a:srgbClr val="F2DCDB"/>
                    </a:solidFill>
                  </a:tcPr>
                </a:tc>
              </a:tr>
              <a:tr h="216079">
                <a:tc>
                  <a:txBody>
                    <a:bodyPr/>
                    <a:lstStyle/>
                    <a:p>
                      <a:pPr algn="l" rtl="0" fontAlgn="b"/>
                      <a:r>
                        <a:rPr lang="es-EC" sz="1200" b="0" i="0" u="none" strike="noStrike" dirty="0">
                          <a:solidFill>
                            <a:srgbClr val="000000"/>
                          </a:solidFill>
                          <a:effectLst/>
                          <a:latin typeface="Calibri Light"/>
                        </a:rPr>
                        <a:t>Suministro de electricidad y agua</a:t>
                      </a:r>
                    </a:p>
                  </a:txBody>
                  <a:tcPr marL="9525" marR="9525" marT="9525" marB="0" anchor="b">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0,8%</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0,5%</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solidFill>
                      <a:srgbClr val="DBE5F1"/>
                    </a:solidFill>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solidFill>
                      <a:srgbClr val="F2DCDB"/>
                    </a:solidFill>
                  </a:tcPr>
                </a:tc>
              </a:tr>
              <a:tr h="216079">
                <a:tc>
                  <a:txBody>
                    <a:bodyPr/>
                    <a:lstStyle/>
                    <a:p>
                      <a:pPr algn="l" rtl="0" fontAlgn="b"/>
                      <a:r>
                        <a:rPr lang="es-EC" sz="1200" b="0" i="0" u="none" strike="noStrike" dirty="0">
                          <a:solidFill>
                            <a:srgbClr val="000000"/>
                          </a:solidFill>
                          <a:effectLst/>
                          <a:latin typeface="Calibri Light"/>
                        </a:rPr>
                        <a:t>Petróleo y minas</a:t>
                      </a:r>
                    </a:p>
                  </a:txBody>
                  <a:tcPr marL="9525" marR="9525" marT="9525" marB="0" anchor="b">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0,5%</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0,8%</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0,4%</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0,7%</a:t>
                      </a:r>
                    </a:p>
                  </a:txBody>
                  <a:tcPr marL="9525" marR="9525" marT="9525" marB="0" anchor="ctr">
                    <a:lnL>
                      <a:noFill/>
                    </a:lnL>
                    <a:lnR>
                      <a:noFill/>
                    </a:lnR>
                    <a:lnT>
                      <a:noFill/>
                    </a:lnT>
                    <a:lnB>
                      <a:noFill/>
                    </a:lnB>
                  </a:tcPr>
                </a:tc>
                <a:tc>
                  <a:txBody>
                    <a:bodyPr/>
                    <a:lstStyle/>
                    <a:p>
                      <a:pPr algn="r" rtl="0" fontAlgn="ctr"/>
                      <a:r>
                        <a:rPr lang="es-EC" sz="1200" b="0" i="0" u="none" strike="noStrike">
                          <a:solidFill>
                            <a:srgbClr val="000000"/>
                          </a:solidFill>
                          <a:effectLst/>
                          <a:latin typeface="Calibri Light"/>
                        </a:rPr>
                        <a:t>0,6%</a:t>
                      </a:r>
                    </a:p>
                  </a:txBody>
                  <a:tcPr marL="9525" marR="9525" marT="9525" marB="0" anchor="ctr">
                    <a:lnL>
                      <a:noFill/>
                    </a:lnL>
                    <a:lnR>
                      <a:noFill/>
                    </a:lnR>
                    <a:lnT>
                      <a:noFill/>
                    </a:lnT>
                    <a:lnB>
                      <a:noFill/>
                    </a:lnB>
                  </a:tcPr>
                </a:tc>
                <a:tc>
                  <a:txBody>
                    <a:bodyPr/>
                    <a:lstStyle/>
                    <a:p>
                      <a:pPr algn="r" rtl="0" fontAlgn="ctr"/>
                      <a:r>
                        <a:rPr lang="es-EC" sz="1200" b="0" i="0" u="none" strike="noStrike" dirty="0">
                          <a:solidFill>
                            <a:srgbClr val="000000"/>
                          </a:solidFill>
                          <a:effectLst/>
                          <a:latin typeface="Calibri Light"/>
                        </a:rPr>
                        <a:t>0,4%</a:t>
                      </a:r>
                    </a:p>
                  </a:txBody>
                  <a:tcPr marL="9525" marR="9525" marT="9525" marB="0" anchor="ctr">
                    <a:lnL>
                      <a:noFill/>
                    </a:lnL>
                    <a:lnR>
                      <a:noFill/>
                    </a:lnR>
                    <a:lnT>
                      <a:noFill/>
                    </a:lnT>
                    <a:lnB>
                      <a:noFill/>
                    </a:lnB>
                    <a:solidFill>
                      <a:srgbClr val="F2DCDB"/>
                    </a:solidFill>
                  </a:tcPr>
                </a:tc>
              </a:tr>
              <a:tr h="216079">
                <a:tc>
                  <a:txBody>
                    <a:bodyPr/>
                    <a:lstStyle/>
                    <a:p>
                      <a:pPr algn="l" rtl="0" fontAlgn="b"/>
                      <a:r>
                        <a:rPr lang="es-EC" sz="1200" b="1" i="0" u="none" strike="noStrike" dirty="0">
                          <a:solidFill>
                            <a:srgbClr val="000000"/>
                          </a:solidFill>
                          <a:effectLst/>
                          <a:latin typeface="Calibri Light"/>
                        </a:rPr>
                        <a:t>Total</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dirty="0">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algn="r" rtl="0" fontAlgn="ctr"/>
                      <a:r>
                        <a:rPr lang="es-EC" sz="1200" b="0" i="0" u="none" strike="noStrike" dirty="0">
                          <a:solidFill>
                            <a:srgbClr val="000000"/>
                          </a:solidFill>
                          <a:effectLst/>
                          <a:latin typeface="Calibri Light"/>
                        </a:rPr>
                        <a:t>100,0%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BE5F1"/>
                    </a:solidFill>
                  </a:tcPr>
                </a:tc>
                <a:tc>
                  <a:txBody>
                    <a:bodyPr/>
                    <a:lstStyle/>
                    <a:p>
                      <a:pPr marL="0" marR="0" indent="0" algn="r" defTabSz="570906" rtl="0" eaLnBrk="1" fontAlgn="ctr" latinLnBrk="0" hangingPunct="1">
                        <a:lnSpc>
                          <a:spcPct val="100000"/>
                        </a:lnSpc>
                        <a:spcBef>
                          <a:spcPts val="0"/>
                        </a:spcBef>
                        <a:spcAft>
                          <a:spcPts val="0"/>
                        </a:spcAft>
                        <a:buClrTx/>
                        <a:buSzTx/>
                        <a:buFontTx/>
                        <a:buNone/>
                        <a:tabLst/>
                        <a:defRPr/>
                      </a:pPr>
                      <a:r>
                        <a:rPr lang="es-EC" sz="1200" b="0" i="0" u="none" strike="noStrike" dirty="0" smtClean="0">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2DCDB"/>
                    </a:solidFill>
                  </a:tcPr>
                </a:tc>
              </a:tr>
            </a:tbl>
          </a:graphicData>
        </a:graphic>
      </p:graphicFrame>
    </p:spTree>
    <p:extLst>
      <p:ext uri="{BB962C8B-B14F-4D97-AF65-F5344CB8AC3E}">
        <p14:creationId xmlns:p14="http://schemas.microsoft.com/office/powerpoint/2010/main" val="695798214"/>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a:xfrm>
            <a:off x="3762499" y="1619920"/>
            <a:ext cx="7200900" cy="6969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765170">
              <a:defRPr/>
            </a:pPr>
            <a:r>
              <a:rPr lang="es-AR" sz="3200" dirty="0" smtClean="0">
                <a:solidFill>
                  <a:prstClr val="black"/>
                </a:solidFill>
                <a:latin typeface="Arial Rounded MT Bold" pitchFamily="34" charset="0"/>
              </a:rPr>
              <a:t> Contenido</a:t>
            </a:r>
            <a:endParaRPr lang="es-AR" sz="3200" dirty="0">
              <a:solidFill>
                <a:prstClr val="black"/>
              </a:solidFill>
              <a:latin typeface="Arial Rounded MT Bold" pitchFamily="34" charset="0"/>
            </a:endParaRPr>
          </a:p>
        </p:txBody>
      </p:sp>
      <p:sp>
        <p:nvSpPr>
          <p:cNvPr id="7" name="6 Rectángulo"/>
          <p:cNvSpPr/>
          <p:nvPr/>
        </p:nvSpPr>
        <p:spPr>
          <a:xfrm>
            <a:off x="1026195" y="2700040"/>
            <a:ext cx="9721080" cy="4524315"/>
          </a:xfrm>
          <a:prstGeom prst="rect">
            <a:avLst/>
          </a:prstGeom>
        </p:spPr>
        <p:txBody>
          <a:bodyPr wrap="square">
            <a:spAutoFit/>
          </a:bodyPr>
          <a:lstStyle/>
          <a:p>
            <a:pPr marL="849313" lvl="1" indent="-514350" defTabSz="765170">
              <a:buFont typeface="+mj-lt"/>
              <a:buAutoNum type="arabicPeriod"/>
              <a:defRPr/>
            </a:pPr>
            <a:r>
              <a:rPr lang="es-EC" sz="2400" dirty="0" smtClean="0">
                <a:solidFill>
                  <a:srgbClr val="4F81BD">
                    <a:lumMod val="20000"/>
                    <a:lumOff val="80000"/>
                  </a:srgbClr>
                </a:solidFill>
              </a:rPr>
              <a:t>Aspectos Metodológicos</a:t>
            </a:r>
          </a:p>
          <a:p>
            <a:pPr marL="849313" lvl="1" indent="-514350" defTabSz="765170">
              <a:buFont typeface="+mj-lt"/>
              <a:buAutoNum type="arabicPeriod"/>
              <a:defRPr/>
            </a:pPr>
            <a:r>
              <a:rPr lang="es-EC" sz="2400" dirty="0" smtClean="0">
                <a:solidFill>
                  <a:srgbClr val="4F81BD">
                    <a:lumMod val="20000"/>
                    <a:lumOff val="80000"/>
                  </a:srgbClr>
                </a:solidFill>
              </a:rPr>
              <a:t>Población y Empleo:</a:t>
            </a:r>
          </a:p>
          <a:p>
            <a:pPr marL="1249363" lvl="3" defTabSz="765170">
              <a:defRPr/>
            </a:pPr>
            <a:r>
              <a:rPr lang="es-EC" sz="2400" dirty="0" smtClean="0">
                <a:solidFill>
                  <a:srgbClr val="4F81BD">
                    <a:lumMod val="20000"/>
                    <a:lumOff val="80000"/>
                  </a:srgbClr>
                </a:solidFill>
              </a:rPr>
              <a:t>2.1.   Nacional</a:t>
            </a:r>
          </a:p>
          <a:p>
            <a:pPr marL="1249363" lvl="3" defTabSz="765170">
              <a:defRPr/>
            </a:pPr>
            <a:r>
              <a:rPr lang="es-EC" sz="2400" dirty="0" smtClean="0">
                <a:solidFill>
                  <a:srgbClr val="4F81BD">
                    <a:lumMod val="20000"/>
                    <a:lumOff val="80000"/>
                  </a:srgbClr>
                </a:solidFill>
              </a:rPr>
              <a:t>2.2.   Urbano</a:t>
            </a:r>
          </a:p>
          <a:p>
            <a:pPr marL="1249363" lvl="3" defTabSz="765170">
              <a:defRPr/>
            </a:pPr>
            <a:r>
              <a:rPr lang="es-EC" sz="2400" dirty="0" smtClean="0">
                <a:solidFill>
                  <a:srgbClr val="4F81BD">
                    <a:lumMod val="20000"/>
                    <a:lumOff val="80000"/>
                  </a:srgbClr>
                </a:solidFill>
              </a:rPr>
              <a:t>2.3.   Rural</a:t>
            </a:r>
          </a:p>
          <a:p>
            <a:pPr marL="849313" lvl="1" indent="-514350" defTabSz="765170">
              <a:buFont typeface="+mj-lt"/>
              <a:buAutoNum type="arabicPeriod"/>
              <a:defRPr/>
            </a:pPr>
            <a:r>
              <a:rPr lang="es-EC" sz="2400" b="1" dirty="0">
                <a:solidFill>
                  <a:srgbClr val="1F497D"/>
                </a:solidFill>
              </a:rPr>
              <a:t>Caracterización de la Condición de </a:t>
            </a:r>
            <a:r>
              <a:rPr lang="es-EC" sz="2400" b="1" dirty="0" smtClean="0">
                <a:solidFill>
                  <a:srgbClr val="1F497D"/>
                </a:solidFill>
              </a:rPr>
              <a:t>Actividad Nacional</a:t>
            </a:r>
          </a:p>
          <a:p>
            <a:pPr marL="1249363" lvl="3" defTabSz="765170">
              <a:defRPr/>
            </a:pPr>
            <a:r>
              <a:rPr lang="es-EC" sz="2400" dirty="0" smtClean="0">
                <a:solidFill>
                  <a:srgbClr val="4F81BD">
                    <a:lumMod val="20000"/>
                    <a:lumOff val="80000"/>
                  </a:srgbClr>
                </a:solidFill>
              </a:rPr>
              <a:t>3.1</a:t>
            </a:r>
            <a:r>
              <a:rPr lang="es-EC" sz="2400" dirty="0">
                <a:solidFill>
                  <a:srgbClr val="4F81BD">
                    <a:lumMod val="20000"/>
                    <a:lumOff val="80000"/>
                  </a:srgbClr>
                </a:solidFill>
              </a:rPr>
              <a:t>.   </a:t>
            </a:r>
            <a:r>
              <a:rPr lang="es-EC" sz="2400" dirty="0" smtClean="0">
                <a:solidFill>
                  <a:srgbClr val="4F81BD">
                    <a:lumMod val="20000"/>
                    <a:lumOff val="80000"/>
                  </a:srgbClr>
                </a:solidFill>
              </a:rPr>
              <a:t>Empleo</a:t>
            </a:r>
            <a:endParaRPr lang="es-EC" sz="2400" dirty="0">
              <a:solidFill>
                <a:srgbClr val="4F81BD">
                  <a:lumMod val="20000"/>
                  <a:lumOff val="80000"/>
                </a:srgbClr>
              </a:solidFill>
            </a:endParaRPr>
          </a:p>
          <a:p>
            <a:pPr marL="1249363" lvl="3" defTabSz="765170">
              <a:defRPr/>
            </a:pPr>
            <a:r>
              <a:rPr lang="es-EC" sz="2400" b="1" dirty="0" smtClean="0">
                <a:solidFill>
                  <a:srgbClr val="1F497D"/>
                </a:solidFill>
              </a:rPr>
              <a:t>3.1.1.   Empleo Adecuado/Pleno</a:t>
            </a:r>
            <a:endParaRPr lang="es-EC" sz="2400" b="1" dirty="0">
              <a:solidFill>
                <a:srgbClr val="1F497D"/>
              </a:solidFill>
            </a:endParaRPr>
          </a:p>
          <a:p>
            <a:pPr marL="1249363" lvl="3" defTabSz="765170">
              <a:defRPr/>
            </a:pPr>
            <a:r>
              <a:rPr lang="es-EC" sz="2400" dirty="0" smtClean="0">
                <a:solidFill>
                  <a:srgbClr val="4F81BD">
                    <a:lumMod val="20000"/>
                    <a:lumOff val="80000"/>
                  </a:srgbClr>
                </a:solidFill>
              </a:rPr>
              <a:t>3.1.2.   Subempleo</a:t>
            </a:r>
            <a:endParaRPr lang="es-EC" sz="2400" dirty="0">
              <a:solidFill>
                <a:srgbClr val="4F81BD">
                  <a:lumMod val="20000"/>
                  <a:lumOff val="80000"/>
                </a:srgbClr>
              </a:solidFill>
            </a:endParaRPr>
          </a:p>
          <a:p>
            <a:pPr marL="1249363" lvl="3" defTabSz="765170">
              <a:defRPr/>
            </a:pPr>
            <a:r>
              <a:rPr lang="es-EC" sz="2400" dirty="0" smtClean="0">
                <a:solidFill>
                  <a:srgbClr val="4F81BD">
                    <a:lumMod val="20000"/>
                    <a:lumOff val="80000"/>
                  </a:srgbClr>
                </a:solidFill>
              </a:rPr>
              <a:t>3.2.   </a:t>
            </a:r>
            <a:r>
              <a:rPr lang="es-EC" sz="2400" dirty="0">
                <a:solidFill>
                  <a:srgbClr val="4F81BD">
                    <a:lumMod val="20000"/>
                    <a:lumOff val="80000"/>
                  </a:srgbClr>
                </a:solidFill>
              </a:rPr>
              <a:t>Desempleo</a:t>
            </a:r>
          </a:p>
          <a:p>
            <a:pPr marL="849313" lvl="1" indent="-514350" defTabSz="765170">
              <a:buFont typeface="+mj-lt"/>
              <a:buAutoNum type="arabicPeriod" startAt="4"/>
              <a:defRPr/>
            </a:pPr>
            <a:r>
              <a:rPr lang="es-EC" sz="2400" dirty="0" smtClean="0">
                <a:solidFill>
                  <a:srgbClr val="4F81BD">
                    <a:lumMod val="20000"/>
                    <a:lumOff val="80000"/>
                  </a:srgbClr>
                </a:solidFill>
              </a:rPr>
              <a:t>Condiciones del Empleo</a:t>
            </a:r>
            <a:endParaRPr lang="es-EC" sz="2400" dirty="0">
              <a:solidFill>
                <a:srgbClr val="4F81BD">
                  <a:lumMod val="20000"/>
                  <a:lumOff val="80000"/>
                </a:srgbClr>
              </a:solidFill>
            </a:endParaRPr>
          </a:p>
          <a:p>
            <a:pPr marL="849313" lvl="1" indent="-514350" defTabSz="765170">
              <a:buFont typeface="+mj-lt"/>
              <a:buAutoNum type="arabicPeriod"/>
              <a:defRPr/>
            </a:pPr>
            <a:endParaRPr lang="es-EC" sz="2400" dirty="0">
              <a:solidFill>
                <a:prstClr val="black"/>
              </a:solidFill>
            </a:endParaRPr>
          </a:p>
        </p:txBody>
      </p:sp>
    </p:spTree>
    <p:extLst>
      <p:ext uri="{BB962C8B-B14F-4D97-AF65-F5344CB8AC3E}">
        <p14:creationId xmlns:p14="http://schemas.microsoft.com/office/powerpoint/2010/main" val="3275160978"/>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13 Gráfico"/>
          <p:cNvGraphicFramePr/>
          <p:nvPr>
            <p:extLst>
              <p:ext uri="{D42A27DB-BD31-4B8C-83A1-F6EECF244321}">
                <p14:modId xmlns:p14="http://schemas.microsoft.com/office/powerpoint/2010/main" val="4225038899"/>
              </p:ext>
            </p:extLst>
          </p:nvPr>
        </p:nvGraphicFramePr>
        <p:xfrm>
          <a:off x="1068893" y="3132088"/>
          <a:ext cx="9864000" cy="3790800"/>
        </p:xfrm>
        <a:graphic>
          <a:graphicData uri="http://schemas.openxmlformats.org/drawingml/2006/chart">
            <c:chart xmlns:c="http://schemas.openxmlformats.org/drawingml/2006/chart" xmlns:r="http://schemas.openxmlformats.org/officeDocument/2006/relationships" r:id="rId3"/>
          </a:graphicData>
        </a:graphic>
      </p:graphicFrame>
      <p:sp>
        <p:nvSpPr>
          <p:cNvPr id="3" name="1 CuadroTexto"/>
          <p:cNvSpPr txBox="1">
            <a:spLocks noChangeArrowheads="1"/>
          </p:cNvSpPr>
          <p:nvPr/>
        </p:nvSpPr>
        <p:spPr bwMode="auto">
          <a:xfrm>
            <a:off x="1386235" y="1106799"/>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Empleo adecuado/pleno por sexo: </a:t>
            </a:r>
            <a:r>
              <a:rPr lang="es-EC" sz="3200" dirty="0" smtClean="0">
                <a:solidFill>
                  <a:prstClr val="white">
                    <a:lumMod val="50000"/>
                  </a:prstClr>
                </a:solidFill>
                <a:latin typeface="Arial Rounded MT Bold" pitchFamily="34" charset="0"/>
                <a:cs typeface="Arial" pitchFamily="34" charset="0"/>
              </a:rPr>
              <a:t>Total nacional </a:t>
            </a:r>
            <a:r>
              <a:rPr lang="es-EC" sz="3200" dirty="0" smtClean="0">
                <a:solidFill>
                  <a:prstClr val="black"/>
                </a:solidFill>
                <a:latin typeface="Arial Rounded MT Bold" pitchFamily="34" charset="0"/>
                <a:cs typeface="Arial" pitchFamily="34" charset="0"/>
              </a:rPr>
              <a:t> </a:t>
            </a:r>
          </a:p>
        </p:txBody>
      </p:sp>
      <p:sp>
        <p:nvSpPr>
          <p:cNvPr id="7" name="6 Rectángulo"/>
          <p:cNvSpPr/>
          <p:nvPr/>
        </p:nvSpPr>
        <p:spPr>
          <a:xfrm>
            <a:off x="666155" y="1835944"/>
            <a:ext cx="10369152" cy="769441"/>
          </a:xfrm>
          <a:prstGeom prst="rect">
            <a:avLst/>
          </a:prstGeom>
        </p:spPr>
        <p:txBody>
          <a:bodyPr wrap="square">
            <a:spAutoFit/>
          </a:bodyPr>
          <a:lstStyle/>
          <a:p>
            <a:pPr algn="just"/>
            <a:r>
              <a:rPr lang="es-EC" sz="2200" dirty="0" smtClean="0">
                <a:solidFill>
                  <a:prstClr val="black"/>
                </a:solidFill>
              </a:rPr>
              <a:t>En diciembre 2017, la tasa de empleo adecuado/pleno se ubica en </a:t>
            </a:r>
            <a:r>
              <a:rPr lang="es-EC" sz="2200" b="1" dirty="0" smtClean="0">
                <a:solidFill>
                  <a:prstClr val="black"/>
                </a:solidFill>
              </a:rPr>
              <a:t>49,5%</a:t>
            </a:r>
            <a:r>
              <a:rPr lang="es-EC" sz="2200" dirty="0" smtClean="0">
                <a:solidFill>
                  <a:prstClr val="black"/>
                </a:solidFill>
              </a:rPr>
              <a:t> para los hombres y </a:t>
            </a:r>
            <a:r>
              <a:rPr lang="es-EC" sz="2200" b="1" dirty="0" smtClean="0">
                <a:solidFill>
                  <a:prstClr val="black"/>
                </a:solidFill>
              </a:rPr>
              <a:t>32,4%</a:t>
            </a:r>
            <a:r>
              <a:rPr lang="es-EC" sz="2200" dirty="0" smtClean="0">
                <a:solidFill>
                  <a:prstClr val="black"/>
                </a:solidFill>
              </a:rPr>
              <a:t> para las mujeres</a:t>
            </a:r>
            <a:r>
              <a:rPr lang="es-EC" sz="2200" dirty="0">
                <a:solidFill>
                  <a:prstClr val="black"/>
                </a:solidFill>
              </a:rPr>
              <a:t>.</a:t>
            </a:r>
            <a:endParaRPr lang="es-EC" sz="2200" b="1" dirty="0">
              <a:solidFill>
                <a:prstClr val="black"/>
              </a:solidFill>
            </a:endParaRPr>
          </a:p>
        </p:txBody>
      </p:sp>
      <p:pic>
        <p:nvPicPr>
          <p:cNvPr id="26627"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22139" y="4409804"/>
            <a:ext cx="504056" cy="954532"/>
          </a:xfrm>
          <a:prstGeom prst="rect">
            <a:avLst/>
          </a:prstGeom>
          <a:noFill/>
          <a:ln w="9525">
            <a:noFill/>
            <a:miter lim="800000"/>
            <a:headEnd/>
            <a:tailEnd/>
          </a:ln>
        </p:spPr>
      </p:pic>
      <p:pic>
        <p:nvPicPr>
          <p:cNvPr id="26628" name="Picture 4"/>
          <p:cNvPicPr>
            <a:picLocks noChangeAspect="1" noChangeArrowheads="1"/>
          </p:cNvPicPr>
          <p:nvPr/>
        </p:nvPicPr>
        <p:blipFill>
          <a:blip r:embed="rId5" cstate="print"/>
          <a:srcRect/>
          <a:stretch>
            <a:fillRect/>
          </a:stretch>
        </p:blipFill>
        <p:spPr bwMode="auto">
          <a:xfrm>
            <a:off x="594147" y="3268145"/>
            <a:ext cx="432048" cy="1016071"/>
          </a:xfrm>
          <a:prstGeom prst="rect">
            <a:avLst/>
          </a:prstGeom>
          <a:noFill/>
          <a:ln w="9525">
            <a:noFill/>
            <a:miter lim="800000"/>
            <a:headEnd/>
            <a:tailEnd/>
          </a:ln>
        </p:spPr>
      </p:pic>
      <p:sp>
        <p:nvSpPr>
          <p:cNvPr id="8" name="7 CuadroTexto"/>
          <p:cNvSpPr txBox="1"/>
          <p:nvPr/>
        </p:nvSpPr>
        <p:spPr>
          <a:xfrm>
            <a:off x="522139" y="7053619"/>
            <a:ext cx="10657184" cy="769441"/>
          </a:xfrm>
          <a:prstGeom prst="rect">
            <a:avLst/>
          </a:prstGeom>
          <a:noFill/>
          <a:ln>
            <a:solidFill>
              <a:schemeClr val="bg1">
                <a:lumMod val="50000"/>
              </a:schemeClr>
            </a:solidFill>
          </a:ln>
        </p:spPr>
        <p:txBody>
          <a:bodyPr wrap="square" rtlCol="0">
            <a:spAutoFit/>
          </a:bodyPr>
          <a:lstStyle/>
          <a:p>
            <a:pPr algn="just"/>
            <a:r>
              <a:rPr lang="es-EC" sz="2200" dirty="0" smtClean="0">
                <a:solidFill>
                  <a:prstClr val="black"/>
                </a:solidFill>
              </a:rPr>
              <a:t>La tasa de empleo Adecuado/Pleno para los hombres es </a:t>
            </a:r>
            <a:r>
              <a:rPr lang="es-EC" sz="2200" b="1" dirty="0" smtClean="0">
                <a:solidFill>
                  <a:prstClr val="black"/>
                </a:solidFill>
              </a:rPr>
              <a:t>17,1 </a:t>
            </a:r>
            <a:r>
              <a:rPr lang="es-EC" sz="2200" dirty="0" smtClean="0">
                <a:solidFill>
                  <a:prstClr val="black"/>
                </a:solidFill>
              </a:rPr>
              <a:t>puntos porcentual mayor que de las mujeres. Esta diferencia </a:t>
            </a:r>
            <a:r>
              <a:rPr lang="es-EC" sz="2200" b="1" dirty="0" smtClean="0">
                <a:solidFill>
                  <a:prstClr val="black"/>
                </a:solidFill>
              </a:rPr>
              <a:t>SI</a:t>
            </a:r>
            <a:r>
              <a:rPr lang="es-EC" sz="2200" dirty="0" smtClean="0">
                <a:solidFill>
                  <a:prstClr val="black"/>
                </a:solidFill>
              </a:rPr>
              <a:t> es </a:t>
            </a:r>
            <a:r>
              <a:rPr lang="es-EC" sz="2200" b="1" i="1" dirty="0" smtClean="0">
                <a:solidFill>
                  <a:prstClr val="black"/>
                </a:solidFill>
              </a:rPr>
              <a:t>estadísticamente significativa</a:t>
            </a:r>
            <a:r>
              <a:rPr lang="es-EC" sz="2200" dirty="0" smtClean="0">
                <a:solidFill>
                  <a:prstClr val="black"/>
                </a:solidFill>
              </a:rPr>
              <a:t>.</a:t>
            </a:r>
            <a:endParaRPr lang="es-EC" sz="2200" dirty="0">
              <a:solidFill>
                <a:prstClr val="black"/>
              </a:solidFill>
            </a:endParaRPr>
          </a:p>
        </p:txBody>
      </p:sp>
      <p:sp>
        <p:nvSpPr>
          <p:cNvPr id="11" name="10 Cerrar llave"/>
          <p:cNvSpPr/>
          <p:nvPr/>
        </p:nvSpPr>
        <p:spPr>
          <a:xfrm>
            <a:off x="10891291" y="3708152"/>
            <a:ext cx="216024" cy="986916"/>
          </a:xfrm>
          <a:prstGeom prst="rightBrac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solidFill>
                <a:prstClr val="black"/>
              </a:solidFill>
            </a:endParaRPr>
          </a:p>
        </p:txBody>
      </p:sp>
      <p:sp>
        <p:nvSpPr>
          <p:cNvPr id="12" name="11 Rectángulo"/>
          <p:cNvSpPr/>
          <p:nvPr/>
        </p:nvSpPr>
        <p:spPr>
          <a:xfrm>
            <a:off x="10963299" y="3957383"/>
            <a:ext cx="720069" cy="461665"/>
          </a:xfrm>
          <a:prstGeom prst="rect">
            <a:avLst/>
          </a:prstGeom>
        </p:spPr>
        <p:txBody>
          <a:bodyPr wrap="none">
            <a:spAutoFit/>
          </a:bodyPr>
          <a:lstStyle/>
          <a:p>
            <a:r>
              <a:rPr lang="es-EC" sz="2300" b="1" dirty="0" smtClean="0">
                <a:solidFill>
                  <a:prstClr val="black"/>
                </a:solidFill>
                <a:latin typeface="Calibri Light" panose="020F0302020204030204" pitchFamily="34" charset="0"/>
              </a:rPr>
              <a:t>17,1</a:t>
            </a:r>
            <a:endParaRPr lang="es-EC" sz="2300" b="1" dirty="0">
              <a:solidFill>
                <a:prstClr val="black"/>
              </a:solidFill>
              <a:latin typeface="Calibri Light" panose="020F0302020204030204" pitchFamily="34" charset="0"/>
            </a:endParaRPr>
          </a:p>
        </p:txBody>
      </p:sp>
      <p:sp>
        <p:nvSpPr>
          <p:cNvPr id="13" name="6 Rectángulo redondeado"/>
          <p:cNvSpPr/>
          <p:nvPr/>
        </p:nvSpPr>
        <p:spPr>
          <a:xfrm>
            <a:off x="18083" y="996543"/>
            <a:ext cx="1511595" cy="767393"/>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EC" sz="1400" dirty="0" smtClean="0">
                <a:solidFill>
                  <a:schemeClr val="tx1"/>
                </a:solidFill>
              </a:rPr>
              <a:t>Variación estadísticamente significativa</a:t>
            </a:r>
            <a:endParaRPr lang="es-EC" sz="1400" dirty="0">
              <a:solidFill>
                <a:schemeClr val="tx1"/>
              </a:solidFill>
            </a:endParaRPr>
          </a:p>
        </p:txBody>
      </p:sp>
      <p:sp>
        <p:nvSpPr>
          <p:cNvPr id="15" name="8 Rectángulo redondeado"/>
          <p:cNvSpPr/>
          <p:nvPr/>
        </p:nvSpPr>
        <p:spPr>
          <a:xfrm>
            <a:off x="10243219" y="3420120"/>
            <a:ext cx="504056" cy="288032"/>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
        <p:nvSpPr>
          <p:cNvPr id="16" name="8 Rectángulo redondeado"/>
          <p:cNvSpPr/>
          <p:nvPr/>
        </p:nvSpPr>
        <p:spPr>
          <a:xfrm>
            <a:off x="10243219" y="4551052"/>
            <a:ext cx="504056" cy="288032"/>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Tree>
    <p:extLst>
      <p:ext uri="{BB962C8B-B14F-4D97-AF65-F5344CB8AC3E}">
        <p14:creationId xmlns:p14="http://schemas.microsoft.com/office/powerpoint/2010/main" val="1475968770"/>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CuadroTexto"/>
          <p:cNvSpPr txBox="1">
            <a:spLocks noChangeArrowheads="1"/>
          </p:cNvSpPr>
          <p:nvPr/>
        </p:nvSpPr>
        <p:spPr bwMode="auto">
          <a:xfrm>
            <a:off x="287585" y="1058372"/>
            <a:ext cx="11107762" cy="1569660"/>
          </a:xfrm>
          <a:prstGeom prst="rect">
            <a:avLst/>
          </a:prstGeom>
          <a:noFill/>
          <a:ln w="9525">
            <a:noFill/>
            <a:miter lim="800000"/>
            <a:headEnd/>
            <a:tailEnd/>
          </a:ln>
        </p:spPr>
        <p:txBody>
          <a:bodyPr wrap="square">
            <a:spAutoFit/>
          </a:bodyPr>
          <a:lstStyle/>
          <a:p>
            <a:pPr algn="r"/>
            <a:r>
              <a:rPr lang="es-EC" sz="3200" dirty="0" smtClean="0">
                <a:latin typeface="Arial Rounded MT Bold" pitchFamily="34" charset="0"/>
                <a:cs typeface="Arial" pitchFamily="34" charset="0"/>
              </a:rPr>
              <a:t>Composición del empleo adecuado/pleno por rama de actividad</a:t>
            </a:r>
            <a:r>
              <a:rPr lang="es-EC" sz="3200" dirty="0" smtClean="0">
                <a:solidFill>
                  <a:prstClr val="black"/>
                </a:solidFill>
                <a:latin typeface="Arial Rounded MT Bold" pitchFamily="34" charset="0"/>
                <a:cs typeface="Arial" pitchFamily="34" charset="0"/>
              </a:rPr>
              <a:t>: </a:t>
            </a:r>
            <a:r>
              <a:rPr lang="es-EC" sz="3200" dirty="0" smtClean="0">
                <a:solidFill>
                  <a:prstClr val="white">
                    <a:lumMod val="50000"/>
                  </a:prstClr>
                </a:solidFill>
                <a:latin typeface="Arial Rounded MT Bold" pitchFamily="34" charset="0"/>
                <a:cs typeface="Arial" pitchFamily="34" charset="0"/>
              </a:rPr>
              <a:t>Total nacional </a:t>
            </a:r>
          </a:p>
          <a:p>
            <a:pPr algn="r"/>
            <a:endParaRPr lang="es-EC" sz="3200" dirty="0" smtClean="0">
              <a:solidFill>
                <a:prstClr val="black"/>
              </a:solidFill>
              <a:latin typeface="Arial Rounded MT Bold" pitchFamily="34" charset="0"/>
              <a:cs typeface="Arial" pitchFamily="34" charset="0"/>
            </a:endParaRPr>
          </a:p>
        </p:txBody>
      </p:sp>
      <p:sp>
        <p:nvSpPr>
          <p:cNvPr id="8" name="20 CuadroTexto"/>
          <p:cNvSpPr txBox="1">
            <a:spLocks noChangeArrowheads="1"/>
          </p:cNvSpPr>
          <p:nvPr/>
        </p:nvSpPr>
        <p:spPr bwMode="auto">
          <a:xfrm>
            <a:off x="450131" y="7757180"/>
            <a:ext cx="107291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defRPr/>
            </a:pPr>
            <a:r>
              <a:rPr lang="es-EC" sz="1400" b="1" dirty="0" smtClean="0">
                <a:solidFill>
                  <a:prstClr val="black">
                    <a:lumMod val="85000"/>
                    <a:lumOff val="15000"/>
                  </a:prstClr>
                </a:solidFill>
              </a:rPr>
              <a:t>Nota: </a:t>
            </a:r>
            <a:r>
              <a:rPr lang="es-ES" sz="1400" dirty="0" smtClean="0">
                <a:solidFill>
                  <a:prstClr val="black">
                    <a:lumMod val="85000"/>
                    <a:lumOff val="15000"/>
                  </a:prstClr>
                </a:solidFill>
                <a:cs typeface="Arial" charset="0"/>
              </a:rPr>
              <a:t>La rama de actividad </a:t>
            </a:r>
            <a:r>
              <a:rPr lang="es-ES" sz="1400" b="1" dirty="0" smtClean="0">
                <a:solidFill>
                  <a:prstClr val="black">
                    <a:lumMod val="85000"/>
                    <a:lumOff val="15000"/>
                  </a:prstClr>
                </a:solidFill>
                <a:cs typeface="Arial" charset="0"/>
              </a:rPr>
              <a:t>Otros Servicios</a:t>
            </a:r>
            <a:r>
              <a:rPr lang="es-ES" sz="1400" dirty="0" smtClean="0">
                <a:solidFill>
                  <a:prstClr val="black">
                    <a:lumMod val="85000"/>
                    <a:lumOff val="15000"/>
                  </a:prstClr>
                </a:solidFill>
                <a:cs typeface="Arial" charset="0"/>
              </a:rPr>
              <a:t> incluye: </a:t>
            </a:r>
            <a:r>
              <a:rPr lang="es-EC" sz="1400" dirty="0" smtClean="0">
                <a:solidFill>
                  <a:prstClr val="black">
                    <a:lumMod val="85000"/>
                    <a:lumOff val="15000"/>
                  </a:prstClr>
                </a:solidFill>
                <a:cs typeface="Arial" charset="0"/>
              </a:rPr>
              <a:t>Actividades inmobiliarias - Artes, entretenimiento y recreación - Actividades de organizaciones extraterritoriales - Otras actividades de servicios - No especificado</a:t>
            </a:r>
            <a:endParaRPr lang="es-EC" sz="1400" dirty="0">
              <a:solidFill>
                <a:prstClr val="black">
                  <a:lumMod val="85000"/>
                  <a:lumOff val="15000"/>
                </a:prstClr>
              </a:solidFill>
            </a:endParaRPr>
          </a:p>
        </p:txBody>
      </p:sp>
      <p:sp>
        <p:nvSpPr>
          <p:cNvPr id="7" name="6 Rectángulo"/>
          <p:cNvSpPr/>
          <p:nvPr/>
        </p:nvSpPr>
        <p:spPr>
          <a:xfrm>
            <a:off x="450131" y="2085067"/>
            <a:ext cx="10369152" cy="769441"/>
          </a:xfrm>
          <a:prstGeom prst="rect">
            <a:avLst/>
          </a:prstGeom>
        </p:spPr>
        <p:txBody>
          <a:bodyPr wrap="square">
            <a:spAutoFit/>
          </a:bodyPr>
          <a:lstStyle/>
          <a:p>
            <a:pPr algn="just"/>
            <a:r>
              <a:rPr lang="es-ES" sz="2200" dirty="0" smtClean="0">
                <a:solidFill>
                  <a:prstClr val="black"/>
                </a:solidFill>
              </a:rPr>
              <a:t>La </a:t>
            </a:r>
            <a:r>
              <a:rPr lang="es-EC" sz="2200" dirty="0" smtClean="0">
                <a:solidFill>
                  <a:prstClr val="black"/>
                </a:solidFill>
              </a:rPr>
              <a:t>rama de actividad de comercio es la que genera la mayor participación </a:t>
            </a:r>
            <a:r>
              <a:rPr lang="es-ES" sz="2200" dirty="0" smtClean="0">
                <a:solidFill>
                  <a:prstClr val="black"/>
                </a:solidFill>
              </a:rPr>
              <a:t>de </a:t>
            </a:r>
            <a:r>
              <a:rPr lang="es-ES" sz="2200" dirty="0">
                <a:solidFill>
                  <a:prstClr val="black"/>
                </a:solidFill>
              </a:rPr>
              <a:t>empleados </a:t>
            </a:r>
            <a:r>
              <a:rPr lang="es-ES" sz="2200" dirty="0" smtClean="0">
                <a:solidFill>
                  <a:prstClr val="black"/>
                </a:solidFill>
              </a:rPr>
              <a:t>adecuados/plenos</a:t>
            </a:r>
            <a:r>
              <a:rPr lang="es-EC" sz="2200" dirty="0" smtClean="0">
                <a:solidFill>
                  <a:prstClr val="black"/>
                </a:solidFill>
              </a:rPr>
              <a:t>.</a:t>
            </a:r>
          </a:p>
        </p:txBody>
      </p:sp>
      <p:graphicFrame>
        <p:nvGraphicFramePr>
          <p:cNvPr id="6" name="Tabla 5"/>
          <p:cNvGraphicFramePr>
            <a:graphicFrameLocks noGrp="1"/>
          </p:cNvGraphicFramePr>
          <p:nvPr>
            <p:extLst>
              <p:ext uri="{D42A27DB-BD31-4B8C-83A1-F6EECF244321}">
                <p14:modId xmlns:p14="http://schemas.microsoft.com/office/powerpoint/2010/main" val="2354566401"/>
              </p:ext>
            </p:extLst>
          </p:nvPr>
        </p:nvGraphicFramePr>
        <p:xfrm>
          <a:off x="90088" y="2911474"/>
          <a:ext cx="11521276" cy="4634461"/>
        </p:xfrm>
        <a:graphic>
          <a:graphicData uri="http://schemas.openxmlformats.org/drawingml/2006/table">
            <a:tbl>
              <a:tblPr/>
              <a:tblGrid>
                <a:gridCol w="2556601"/>
                <a:gridCol w="597645"/>
                <a:gridCol w="597645"/>
                <a:gridCol w="597645"/>
                <a:gridCol w="597645"/>
                <a:gridCol w="597645"/>
                <a:gridCol w="597645"/>
                <a:gridCol w="597645"/>
                <a:gridCol w="597645"/>
                <a:gridCol w="597645"/>
                <a:gridCol w="597645"/>
                <a:gridCol w="597645"/>
                <a:gridCol w="597645"/>
                <a:gridCol w="597645"/>
                <a:gridCol w="597645"/>
                <a:gridCol w="597645"/>
              </a:tblGrid>
              <a:tr h="217311">
                <a:tc>
                  <a:txBody>
                    <a:bodyPr/>
                    <a:lstStyle/>
                    <a:p>
                      <a:pPr algn="ctr" rtl="0" fontAlgn="ctr"/>
                      <a:r>
                        <a:rPr lang="es-EC" sz="1200" b="1" i="0" u="none" strike="noStrike" dirty="0">
                          <a:solidFill>
                            <a:srgbClr val="000000"/>
                          </a:solidFill>
                          <a:effectLst/>
                          <a:latin typeface="Calibri Light"/>
                        </a:rPr>
                        <a:t>Rama de Actividad </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dic-09</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dic-10</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dic-11</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dic-12</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dic-13</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dic-14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dirty="0">
                          <a:solidFill>
                            <a:srgbClr val="000000"/>
                          </a:solidFill>
                          <a:effectLst/>
                          <a:latin typeface="Calibri Light"/>
                        </a:rPr>
                        <a:t>dic-15</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mar-16</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jun-16</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sep-16</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dic-16</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ctr" rtl="0" fontAlgn="ctr"/>
                      <a:r>
                        <a:rPr lang="es-EC" sz="1200" b="1" i="0" u="none" strike="noStrike">
                          <a:solidFill>
                            <a:srgbClr val="000000"/>
                          </a:solidFill>
                          <a:effectLst/>
                          <a:latin typeface="Calibri Light"/>
                        </a:rPr>
                        <a:t>mar-17</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r" rtl="0" fontAlgn="ctr"/>
                      <a:r>
                        <a:rPr lang="es-EC" sz="1200" b="1" i="0" u="none" strike="noStrike">
                          <a:solidFill>
                            <a:srgbClr val="000000"/>
                          </a:solidFill>
                          <a:effectLst/>
                          <a:latin typeface="Calibri Light"/>
                        </a:rPr>
                        <a:t>jun-17</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r" rtl="0" fontAlgn="ctr"/>
                      <a:r>
                        <a:rPr lang="es-EC" sz="1200" b="1" i="0" u="none" strike="noStrike">
                          <a:solidFill>
                            <a:srgbClr val="000000"/>
                          </a:solidFill>
                          <a:effectLst/>
                          <a:latin typeface="Calibri Light"/>
                        </a:rPr>
                        <a:t>sep-17</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CE6F1"/>
                    </a:solidFill>
                  </a:tcPr>
                </a:tc>
                <a:tc>
                  <a:txBody>
                    <a:bodyPr/>
                    <a:lstStyle/>
                    <a:p>
                      <a:pPr algn="r" rtl="0" fontAlgn="ctr"/>
                      <a:r>
                        <a:rPr lang="es-EC" sz="1200" b="1" i="0" u="none" strike="noStrike" dirty="0" smtClean="0">
                          <a:solidFill>
                            <a:srgbClr val="000000"/>
                          </a:solidFill>
                          <a:effectLst/>
                          <a:latin typeface="Calibri Light"/>
                        </a:rPr>
                        <a:t>dic-17</a:t>
                      </a:r>
                      <a:endParaRPr lang="es-EC" sz="1200" b="1" i="0" u="none" strike="noStrike" dirty="0">
                        <a:solidFill>
                          <a:srgbClr val="000000"/>
                        </a:solidFill>
                        <a:effectLst/>
                        <a:latin typeface="Calibri Light"/>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accent2">
                        <a:lumMod val="20000"/>
                        <a:lumOff val="80000"/>
                      </a:schemeClr>
                    </a:solidFill>
                  </a:tcPr>
                </a:tc>
              </a:tr>
              <a:tr h="217311">
                <a:tc>
                  <a:txBody>
                    <a:bodyPr/>
                    <a:lstStyle/>
                    <a:p>
                      <a:pPr algn="l" rtl="0" fontAlgn="ctr"/>
                      <a:r>
                        <a:rPr lang="es-EC" sz="1200" b="0" i="0" u="none" strike="noStrike" dirty="0">
                          <a:solidFill>
                            <a:srgbClr val="000000"/>
                          </a:solidFill>
                          <a:effectLst/>
                          <a:latin typeface="Calibri Light"/>
                        </a:rPr>
                        <a:t>Comercio</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dirty="0">
                          <a:solidFill>
                            <a:srgbClr val="000000"/>
                          </a:solidFill>
                          <a:effectLst/>
                          <a:latin typeface="Calibri Light"/>
                        </a:rPr>
                        <a:t>18,5%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19,0%</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18,4%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18,7%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16,3%</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16,3%</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16,8%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16,2%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16,1%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15,6%</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16,5%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16,0%</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16,2%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16,7%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17,5%</a:t>
                      </a:r>
                    </a:p>
                  </a:txBody>
                  <a:tcPr marL="9525" marR="9525" marT="9525" marB="0" anchor="ctr">
                    <a:lnL>
                      <a:noFill/>
                    </a:lnL>
                    <a:lnR>
                      <a:noFill/>
                    </a:lnR>
                    <a:lnT>
                      <a:noFill/>
                    </a:lnT>
                    <a:lnB>
                      <a:noFill/>
                    </a:lnB>
                    <a:solidFill>
                      <a:schemeClr val="accent2">
                        <a:lumMod val="20000"/>
                        <a:lumOff val="80000"/>
                      </a:schemeClr>
                    </a:solidFill>
                  </a:tcPr>
                </a:tc>
              </a:tr>
              <a:tr h="218040">
                <a:tc>
                  <a:txBody>
                    <a:bodyPr/>
                    <a:lstStyle/>
                    <a:p>
                      <a:pPr algn="l" rtl="0" fontAlgn="ctr"/>
                      <a:r>
                        <a:rPr lang="es-EC" sz="1200" b="0" i="0" u="none" strike="noStrike">
                          <a:solidFill>
                            <a:srgbClr val="000000"/>
                          </a:solidFill>
                          <a:effectLst/>
                          <a:latin typeface="Calibri Light"/>
                        </a:rPr>
                        <a:t>Manufactura (incluida refinación de petróleo)</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12,3%</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12,8%</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12,3%</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11,9%</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12,6%</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12,9%</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12,4%</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12,3%</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13,0%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12,4%</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12,8%</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13,0%</a:t>
                      </a:r>
                    </a:p>
                  </a:txBody>
                  <a:tcPr marL="9525" marR="9525" marT="9525" marB="0" anchor="ctr">
                    <a:lnL>
                      <a:noFill/>
                    </a:lnL>
                    <a:lnR>
                      <a:noFill/>
                    </a:lnR>
                    <a:lnT>
                      <a:noFill/>
                    </a:lnT>
                    <a:lnB>
                      <a:noFill/>
                    </a:lnB>
                    <a:solidFill>
                      <a:schemeClr val="accent2">
                        <a:lumMod val="20000"/>
                        <a:lumOff val="80000"/>
                      </a:schemeClr>
                    </a:solidFill>
                  </a:tcPr>
                </a:tc>
              </a:tr>
              <a:tr h="399793">
                <a:tc>
                  <a:txBody>
                    <a:bodyPr/>
                    <a:lstStyle/>
                    <a:p>
                      <a:pPr algn="l" rtl="0" fontAlgn="ctr"/>
                      <a:r>
                        <a:rPr lang="es-EC" sz="1200" b="0" i="0" u="none" strike="noStrike">
                          <a:solidFill>
                            <a:srgbClr val="000000"/>
                          </a:solidFill>
                          <a:effectLst/>
                          <a:latin typeface="Calibri Light"/>
                        </a:rPr>
                        <a:t>Enseñanza  y Servicios sociales y de salud</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13,3%</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11,8%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12,5%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14,1%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13,6%</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14,7%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13,6%</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12,9%</a:t>
                      </a:r>
                    </a:p>
                  </a:txBody>
                  <a:tcPr marL="9525" marR="9525" marT="9525" marB="0" anchor="ctr">
                    <a:lnL>
                      <a:noFill/>
                    </a:lnL>
                    <a:lnR>
                      <a:noFill/>
                    </a:lnR>
                    <a:lnT>
                      <a:noFill/>
                    </a:lnT>
                    <a:lnB>
                      <a:noFill/>
                    </a:lnB>
                    <a:solidFill>
                      <a:schemeClr val="accent2">
                        <a:lumMod val="20000"/>
                        <a:lumOff val="80000"/>
                      </a:schemeClr>
                    </a:solidFill>
                  </a:tcPr>
                </a:tc>
              </a:tr>
              <a:tr h="425929">
                <a:tc>
                  <a:txBody>
                    <a:bodyPr/>
                    <a:lstStyle/>
                    <a:p>
                      <a:pPr algn="l" rtl="0" fontAlgn="ctr"/>
                      <a:r>
                        <a:rPr lang="es-EC" sz="1200" b="0" i="0" u="none" strike="noStrike">
                          <a:solidFill>
                            <a:srgbClr val="000000"/>
                          </a:solidFill>
                          <a:effectLst/>
                          <a:latin typeface="Calibri Light"/>
                        </a:rPr>
                        <a:t>Agricultura, ganadería, caza y silvicultura y pesca</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12,3%</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11,7%</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11,8%</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10,0%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9,7%</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10,9%</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10,7%</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11,3%</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10,9%</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9,8%</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10,3%</a:t>
                      </a:r>
                    </a:p>
                  </a:txBody>
                  <a:tcPr marL="9525" marR="9525" marT="9525" marB="0" anchor="ctr">
                    <a:lnL>
                      <a:noFill/>
                    </a:lnL>
                    <a:lnR>
                      <a:noFill/>
                    </a:lnR>
                    <a:lnT>
                      <a:noFill/>
                    </a:lnT>
                    <a:lnB>
                      <a:noFill/>
                    </a:lnB>
                    <a:solidFill>
                      <a:schemeClr val="accent2">
                        <a:lumMod val="20000"/>
                        <a:lumOff val="80000"/>
                      </a:schemeClr>
                    </a:solidFill>
                  </a:tcPr>
                </a:tc>
              </a:tr>
              <a:tr h="399793">
                <a:tc>
                  <a:txBody>
                    <a:bodyPr/>
                    <a:lstStyle/>
                    <a:p>
                      <a:pPr algn="l" rtl="0" fontAlgn="ctr"/>
                      <a:r>
                        <a:rPr lang="es-EC" sz="1200" b="0" i="0" u="none" strike="noStrike">
                          <a:solidFill>
                            <a:srgbClr val="000000"/>
                          </a:solidFill>
                          <a:effectLst/>
                          <a:latin typeface="Calibri Light"/>
                        </a:rPr>
                        <a:t>Administración pública, defensa; planes de seguridad social obligatoria</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6,7%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6,8%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6,9%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8,4%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8,8%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9,4%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8,9%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8,8%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9,3%</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8,7%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9,0%</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9,1%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9,4%</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a:solidFill>
                            <a:srgbClr val="000000"/>
                          </a:solidFill>
                          <a:effectLst/>
                          <a:latin typeface="Calibri Light"/>
                        </a:rPr>
                        <a:t>Construcción</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9,2%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8,4%</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7,8%</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8,0%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9,7%</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9,3%</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8,9%</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7,7%</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7,7%</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8,8%</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8,4%</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8,0%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7,7%</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7,7%</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8,1%</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a:solidFill>
                            <a:srgbClr val="000000"/>
                          </a:solidFill>
                          <a:effectLst/>
                          <a:latin typeface="Calibri Light"/>
                        </a:rPr>
                        <a:t>Transporte</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6,5%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6,6%</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8,1%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6,7%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6,6%</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7,0%</a:t>
                      </a:r>
                    </a:p>
                  </a:txBody>
                  <a:tcPr marL="9525" marR="9525" marT="9525" marB="0" anchor="ctr">
                    <a:lnL>
                      <a:noFill/>
                    </a:lnL>
                    <a:lnR>
                      <a:noFill/>
                    </a:lnR>
                    <a:lnT>
                      <a:noFill/>
                    </a:lnT>
                    <a:lnB>
                      <a:noFill/>
                    </a:lnB>
                    <a:solidFill>
                      <a:schemeClr val="accent2">
                        <a:lumMod val="20000"/>
                        <a:lumOff val="80000"/>
                      </a:schemeClr>
                    </a:solidFill>
                  </a:tcPr>
                </a:tc>
              </a:tr>
              <a:tr h="425929">
                <a:tc>
                  <a:txBody>
                    <a:bodyPr/>
                    <a:lstStyle/>
                    <a:p>
                      <a:pPr algn="l" rtl="0" fontAlgn="ctr"/>
                      <a:r>
                        <a:rPr lang="es-EC" sz="1200" b="0" i="0" u="none" strike="noStrike">
                          <a:solidFill>
                            <a:srgbClr val="000000"/>
                          </a:solidFill>
                          <a:effectLst/>
                          <a:latin typeface="Calibri Light"/>
                        </a:rPr>
                        <a:t>Actividades profesionales, técnicas y administrativas</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5,2%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5,5%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5,7%</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6,4%</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6,8%</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7,0%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6,1%</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6,4%</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6,3%</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a:solidFill>
                            <a:srgbClr val="000000"/>
                          </a:solidFill>
                          <a:effectLst/>
                          <a:latin typeface="Calibri Light"/>
                        </a:rPr>
                        <a:t>Alojamiento y servicios de comida</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4,0%</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3,8%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4,5%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4,5%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4,2%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4,7%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4,8%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5,8%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4,9%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5,2%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5,1%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5,2%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5,4%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5,4%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5,4%</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a:solidFill>
                            <a:srgbClr val="000000"/>
                          </a:solidFill>
                          <a:effectLst/>
                          <a:latin typeface="Calibri Light"/>
                        </a:rPr>
                        <a:t>Otros Servicios</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3,6%</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3,6%</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2,8%</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2,9%</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2,8%</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3,4%</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2,9%</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3,1%</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3,0%</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a:solidFill>
                            <a:srgbClr val="000000"/>
                          </a:solidFill>
                          <a:effectLst/>
                          <a:latin typeface="Calibri Light"/>
                        </a:rPr>
                        <a:t>Servicio doméstico</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3,2%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2,6%</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2,6%</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2,2%</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a:solidFill>
                            <a:srgbClr val="000000"/>
                          </a:solidFill>
                          <a:effectLst/>
                          <a:latin typeface="Calibri Light"/>
                        </a:rPr>
                        <a:t>Actividades de servicios financieros</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2,1%</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1,6%</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2,1%</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1,9%</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1,6%</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1,5%</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1,3%</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1,3%</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1,6%</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1,6%</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1,5%</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a:solidFill>
                            <a:srgbClr val="000000"/>
                          </a:solidFill>
                          <a:effectLst/>
                          <a:latin typeface="Calibri Light"/>
                        </a:rPr>
                        <a:t>Correo y Comunicaciones</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1,7%</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a:solidFill>
                            <a:srgbClr val="000000"/>
                          </a:solidFill>
                          <a:effectLst/>
                          <a:latin typeface="Calibri Light"/>
                        </a:rPr>
                        <a:t>Suministro de electricidad y agua</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1,4%</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dirty="0">
                          <a:solidFill>
                            <a:srgbClr val="000000"/>
                          </a:solidFill>
                          <a:effectLst/>
                          <a:latin typeface="Calibri Light"/>
                        </a:rPr>
                        <a:t>1,1%</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0,9%</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1,3%</a:t>
                      </a:r>
                    </a:p>
                  </a:txBody>
                  <a:tcPr marL="9525" marR="9525" marT="9525" marB="0" anchor="ctr">
                    <a:lnL>
                      <a:noFill/>
                    </a:lnL>
                    <a:lnR>
                      <a:noFill/>
                    </a:lnR>
                    <a:lnT>
                      <a:noFill/>
                    </a:lnT>
                    <a:lnB>
                      <a:noFill/>
                    </a:lnB>
                    <a:solidFill>
                      <a:srgbClr val="DCE6F1"/>
                    </a:solidFill>
                  </a:tcPr>
                </a:tc>
                <a:tc>
                  <a:txBody>
                    <a:bodyPr/>
                    <a:lstStyle/>
                    <a:p>
                      <a:pPr algn="r" rtl="0" fontAlgn="ctr"/>
                      <a:r>
                        <a:rPr lang="es-EC" sz="1200" b="0" i="0" u="none" strike="noStrike">
                          <a:solidFill>
                            <a:srgbClr val="000000"/>
                          </a:solidFill>
                          <a:effectLst/>
                          <a:latin typeface="Calibri Light"/>
                        </a:rPr>
                        <a:t>1,3%</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dirty="0">
                          <a:solidFill>
                            <a:srgbClr val="000000"/>
                          </a:solidFill>
                          <a:effectLst/>
                          <a:latin typeface="Calibri Light"/>
                        </a:rPr>
                        <a:t>Petróleo y minas</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0,8%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0,9%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0,8%</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1,2%</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1,3%</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0,9%</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1,1%</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1,5%</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1,4%</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a:solidFill>
                            <a:srgbClr val="000000"/>
                          </a:solidFill>
                          <a:effectLst/>
                          <a:latin typeface="Calibri Light"/>
                        </a:rPr>
                        <a:t>1,0%</a:t>
                      </a:r>
                    </a:p>
                  </a:txBody>
                  <a:tcPr marL="9525" marR="9525" marT="9525" marB="0" anchor="ctr">
                    <a:lnL>
                      <a:noFill/>
                    </a:lnL>
                    <a:lnR>
                      <a:noFill/>
                    </a:lnR>
                    <a:lnT>
                      <a:noFill/>
                    </a:lnT>
                    <a:lnB>
                      <a:noFill/>
                    </a:lnB>
                    <a:solidFill>
                      <a:srgbClr val="FFFFFF"/>
                    </a:solidFill>
                  </a:tcPr>
                </a:tc>
                <a:tc>
                  <a:txBody>
                    <a:bodyPr/>
                    <a:lstStyle/>
                    <a:p>
                      <a:pPr algn="r" rtl="0" fontAlgn="ctr"/>
                      <a:r>
                        <a:rPr lang="es-EC" sz="1200" b="0" i="0" u="none" strike="noStrike" dirty="0">
                          <a:solidFill>
                            <a:srgbClr val="000000"/>
                          </a:solidFill>
                          <a:effectLst/>
                          <a:latin typeface="Calibri Light"/>
                        </a:rPr>
                        <a:t>0,7%</a:t>
                      </a:r>
                    </a:p>
                  </a:txBody>
                  <a:tcPr marL="9525" marR="9525" marT="9525" marB="0" anchor="ctr">
                    <a:lnL>
                      <a:noFill/>
                    </a:lnL>
                    <a:lnR>
                      <a:noFill/>
                    </a:lnR>
                    <a:lnT>
                      <a:noFill/>
                    </a:lnT>
                    <a:lnB>
                      <a:noFill/>
                    </a:lnB>
                    <a:solidFill>
                      <a:schemeClr val="accent2">
                        <a:lumMod val="20000"/>
                        <a:lumOff val="80000"/>
                      </a:schemeClr>
                    </a:solidFill>
                  </a:tcPr>
                </a:tc>
              </a:tr>
              <a:tr h="217311">
                <a:tc>
                  <a:txBody>
                    <a:bodyPr/>
                    <a:lstStyle/>
                    <a:p>
                      <a:pPr algn="l" rtl="0" fontAlgn="ctr"/>
                      <a:r>
                        <a:rPr lang="es-EC" sz="1200" b="0" i="0" u="none" strike="noStrike">
                          <a:solidFill>
                            <a:srgbClr val="000000"/>
                          </a:solidFill>
                          <a:effectLst/>
                          <a:latin typeface="Calibri Light"/>
                        </a:rPr>
                        <a:t>Total</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rtl="0" fontAlgn="ctr"/>
                      <a:r>
                        <a:rPr lang="es-EC" sz="1200" b="0" i="0" u="none" strike="noStrike">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fontAlgn="ctr"/>
                      <a:r>
                        <a:rPr lang="es-EC" sz="1200" b="0" i="0" u="none" strike="noStrike" dirty="0">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DCE6F1"/>
                    </a:solidFill>
                  </a:tcPr>
                </a:tc>
                <a:tc>
                  <a:txBody>
                    <a:bodyPr/>
                    <a:lstStyle/>
                    <a:p>
                      <a:pPr algn="r" fontAlgn="ctr"/>
                      <a:r>
                        <a:rPr lang="es-EC" sz="1200" b="0" i="0" u="none" strike="noStrike" dirty="0">
                          <a:solidFill>
                            <a:srgbClr val="000000"/>
                          </a:solidFill>
                          <a:effectLst/>
                          <a:latin typeface="Calibri Light"/>
                        </a:rPr>
                        <a:t>100,0%</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chemeClr val="accent2">
                        <a:lumMod val="20000"/>
                        <a:lumOff val="80000"/>
                      </a:schemeClr>
                    </a:solidFill>
                  </a:tcPr>
                </a:tc>
              </a:tr>
            </a:tbl>
          </a:graphicData>
        </a:graphic>
      </p:graphicFrame>
    </p:spTree>
    <p:extLst>
      <p:ext uri="{BB962C8B-B14F-4D97-AF65-F5344CB8AC3E}">
        <p14:creationId xmlns:p14="http://schemas.microsoft.com/office/powerpoint/2010/main" val="23720287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607540" y="952684"/>
            <a:ext cx="10513168" cy="523220"/>
          </a:xfrm>
          <a:prstGeom prst="rect">
            <a:avLst/>
          </a:prstGeom>
          <a:noFill/>
        </p:spPr>
        <p:txBody>
          <a:bodyPr wrap="square" rtlCol="0">
            <a:spAutoFit/>
          </a:bodyPr>
          <a:lstStyle/>
          <a:p>
            <a:pPr algn="r"/>
            <a:r>
              <a:rPr lang="es-ES" sz="2800" dirty="0" smtClean="0">
                <a:latin typeface="Arial Rounded MT Bold" pitchFamily="34" charset="0"/>
                <a:cs typeface="Arial" pitchFamily="34" charset="0"/>
              </a:rPr>
              <a:t>Encuesta Nacional de Empleo, Desempleo y Subempleo</a:t>
            </a:r>
            <a:endParaRPr lang="es-ES" sz="2800" dirty="0">
              <a:latin typeface="Arial Rounded MT Bold" pitchFamily="34" charset="0"/>
              <a:cs typeface="Arial" pitchFamily="34" charset="0"/>
            </a:endParaRPr>
          </a:p>
        </p:txBody>
      </p:sp>
      <p:cxnSp>
        <p:nvCxnSpPr>
          <p:cNvPr id="6" name="5 Conector recto"/>
          <p:cNvCxnSpPr/>
          <p:nvPr/>
        </p:nvCxnSpPr>
        <p:spPr>
          <a:xfrm>
            <a:off x="237126" y="7308552"/>
            <a:ext cx="11253997"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6 Rectángulo"/>
          <p:cNvSpPr/>
          <p:nvPr/>
        </p:nvSpPr>
        <p:spPr>
          <a:xfrm>
            <a:off x="162099" y="7449571"/>
            <a:ext cx="11422892" cy="584775"/>
          </a:xfrm>
          <a:prstGeom prst="rect">
            <a:avLst/>
          </a:prstGeom>
        </p:spPr>
        <p:txBody>
          <a:bodyPr wrap="square">
            <a:spAutoFit/>
          </a:bodyPr>
          <a:lstStyle/>
          <a:p>
            <a:pPr algn="just"/>
            <a:r>
              <a:rPr lang="es-EC" sz="1600" dirty="0" smtClean="0"/>
              <a:t>La ENEMDU es una encuesta por muestreo probabilístico, cuyo propósito principal es la medición y seguimiento del empleo, desempleo y la caracterización del mercado de trabajo, que permite conocer la actividad económica y las fuentes de ingresos de la población.</a:t>
            </a:r>
            <a:endParaRPr lang="es-EC" sz="1600" dirty="0"/>
          </a:p>
        </p:txBody>
      </p:sp>
      <p:sp>
        <p:nvSpPr>
          <p:cNvPr id="11" name="10 Rectángulo redondeado"/>
          <p:cNvSpPr/>
          <p:nvPr/>
        </p:nvSpPr>
        <p:spPr>
          <a:xfrm>
            <a:off x="738163" y="2412008"/>
            <a:ext cx="4392488" cy="3960440"/>
          </a:xfrm>
          <a:prstGeom prst="roundRect">
            <a:avLst/>
          </a:prstGeom>
          <a:noFill/>
          <a:ln w="25400">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p>
            <a:pPr algn="ctr" defTabSz="563930">
              <a:lnSpc>
                <a:spcPts val="1680"/>
              </a:lnSpc>
              <a:defRPr/>
            </a:pPr>
            <a:endParaRPr lang="es-ES" dirty="0"/>
          </a:p>
        </p:txBody>
      </p:sp>
      <p:pic>
        <p:nvPicPr>
          <p:cNvPr id="17" name="Picture 3" descr="C:\Users\ocaalban\Desktop\mapa.png"/>
          <p:cNvPicPr>
            <a:picLocks noChangeAspect="1" noChangeArrowheads="1"/>
          </p:cNvPicPr>
          <p:nvPr/>
        </p:nvPicPr>
        <p:blipFill>
          <a:blip r:embed="rId2" cstate="print"/>
          <a:srcRect/>
          <a:stretch>
            <a:fillRect/>
          </a:stretch>
        </p:blipFill>
        <p:spPr bwMode="auto">
          <a:xfrm>
            <a:off x="5202659" y="2051968"/>
            <a:ext cx="5976664" cy="4651837"/>
          </a:xfrm>
          <a:prstGeom prst="rect">
            <a:avLst/>
          </a:prstGeom>
          <a:noFill/>
        </p:spPr>
      </p:pic>
      <p:graphicFrame>
        <p:nvGraphicFramePr>
          <p:cNvPr id="8" name="7 Tabla"/>
          <p:cNvGraphicFramePr>
            <a:graphicFrameLocks noGrp="1"/>
          </p:cNvGraphicFramePr>
          <p:nvPr>
            <p:extLst>
              <p:ext uri="{D42A27DB-BD31-4B8C-83A1-F6EECF244321}">
                <p14:modId xmlns:p14="http://schemas.microsoft.com/office/powerpoint/2010/main" val="1018656552"/>
              </p:ext>
            </p:extLst>
          </p:nvPr>
        </p:nvGraphicFramePr>
        <p:xfrm>
          <a:off x="1170211" y="2454767"/>
          <a:ext cx="3960440" cy="4003351"/>
        </p:xfrm>
        <a:graphic>
          <a:graphicData uri="http://schemas.openxmlformats.org/drawingml/2006/table">
            <a:tbl>
              <a:tblPr/>
              <a:tblGrid>
                <a:gridCol w="1586133"/>
                <a:gridCol w="2374307"/>
              </a:tblGrid>
              <a:tr h="352380">
                <a:tc gridSpan="2">
                  <a:txBody>
                    <a:bodyPr/>
                    <a:lstStyle/>
                    <a:p>
                      <a:pPr algn="ctr" fontAlgn="b"/>
                      <a:r>
                        <a:rPr lang="es-EC" sz="2000" b="1" i="0" u="none" strike="noStrike" dirty="0">
                          <a:solidFill>
                            <a:schemeClr val="tx1"/>
                          </a:solidFill>
                          <a:latin typeface="Calibri"/>
                        </a:rPr>
                        <a:t>Ficha </a:t>
                      </a:r>
                      <a:r>
                        <a:rPr lang="es-EC" sz="2000" b="1" i="0" u="none" strike="noStrike" dirty="0" smtClean="0">
                          <a:solidFill>
                            <a:schemeClr val="tx1"/>
                          </a:solidFill>
                          <a:latin typeface="Calibri"/>
                        </a:rPr>
                        <a:t>técnica </a:t>
                      </a:r>
                      <a:r>
                        <a:rPr lang="es-EC" sz="2000" b="1" i="0" u="none" strike="noStrike" dirty="0">
                          <a:solidFill>
                            <a:schemeClr val="tx1"/>
                          </a:solidFill>
                          <a:latin typeface="Calibri"/>
                        </a:rPr>
                        <a:t>de la encuesta</a:t>
                      </a:r>
                    </a:p>
                  </a:txBody>
                  <a:tcPr marL="9525" marR="9525" marT="9525" marB="0" anchor="b">
                    <a:lnL>
                      <a:noFill/>
                    </a:lnL>
                    <a:lnR>
                      <a:noFill/>
                    </a:lnR>
                    <a:lnT>
                      <a:noFill/>
                    </a:lnT>
                    <a:lnB>
                      <a:noFill/>
                    </a:lnB>
                  </a:tcPr>
                </a:tc>
                <a:tc hMerge="1">
                  <a:txBody>
                    <a:bodyPr/>
                    <a:lstStyle/>
                    <a:p>
                      <a:endParaRPr lang="es-EC"/>
                    </a:p>
                  </a:txBody>
                  <a:tcPr/>
                </a:tc>
              </a:tr>
              <a:tr h="591998">
                <a:tc>
                  <a:txBody>
                    <a:bodyPr/>
                    <a:lstStyle/>
                    <a:p>
                      <a:pPr algn="l" fontAlgn="ctr"/>
                      <a:r>
                        <a:rPr lang="es-EC" sz="1600" b="1" i="0" u="none" strike="noStrike">
                          <a:solidFill>
                            <a:srgbClr val="254061"/>
                          </a:solidFill>
                          <a:latin typeface="Calibri"/>
                        </a:rPr>
                        <a:t>Tipo de encuesta</a:t>
                      </a:r>
                    </a:p>
                  </a:txBody>
                  <a:tcPr marL="9525" marR="9525" marT="9525" marB="0" anchor="ctr">
                    <a:lnL>
                      <a:noFill/>
                    </a:lnL>
                    <a:lnR>
                      <a:noFill/>
                    </a:lnR>
                    <a:lnT>
                      <a:noFill/>
                    </a:lnT>
                    <a:lnB>
                      <a:noFill/>
                    </a:lnB>
                  </a:tcPr>
                </a:tc>
                <a:tc>
                  <a:txBody>
                    <a:bodyPr/>
                    <a:lstStyle/>
                    <a:p>
                      <a:pPr algn="l" fontAlgn="ctr"/>
                      <a:r>
                        <a:rPr lang="es-EC" sz="1600" b="0" i="0" u="none" strike="noStrike" dirty="0">
                          <a:solidFill>
                            <a:srgbClr val="000000"/>
                          </a:solidFill>
                          <a:latin typeface="Calibri"/>
                        </a:rPr>
                        <a:t>Longitudinal / panel de viviendas</a:t>
                      </a:r>
                    </a:p>
                  </a:txBody>
                  <a:tcPr marL="9525" marR="9525" marT="9525" marB="0" anchor="ctr">
                    <a:lnL>
                      <a:noFill/>
                    </a:lnL>
                    <a:lnR>
                      <a:noFill/>
                    </a:lnR>
                    <a:lnT>
                      <a:noFill/>
                    </a:lnT>
                    <a:lnB>
                      <a:noFill/>
                    </a:lnB>
                  </a:tcPr>
                </a:tc>
              </a:tr>
              <a:tr h="591998">
                <a:tc>
                  <a:txBody>
                    <a:bodyPr/>
                    <a:lstStyle/>
                    <a:p>
                      <a:pPr algn="l" fontAlgn="ctr"/>
                      <a:r>
                        <a:rPr lang="es-EC" sz="1600" b="1" i="0" u="none" strike="noStrike" dirty="0" smtClean="0">
                          <a:solidFill>
                            <a:srgbClr val="254061"/>
                          </a:solidFill>
                          <a:latin typeface="Calibri"/>
                        </a:rPr>
                        <a:t>Mes </a:t>
                      </a:r>
                      <a:r>
                        <a:rPr lang="es-EC" sz="1600" b="1" i="0" u="none" strike="noStrike" dirty="0">
                          <a:solidFill>
                            <a:srgbClr val="254061"/>
                          </a:solidFill>
                          <a:latin typeface="Calibri"/>
                        </a:rPr>
                        <a:t>de levantamiento</a:t>
                      </a:r>
                    </a:p>
                  </a:txBody>
                  <a:tcPr marL="9525" marR="9525" marT="9525" marB="0" anchor="ctr">
                    <a:lnL>
                      <a:noFill/>
                    </a:lnL>
                    <a:lnR>
                      <a:noFill/>
                    </a:lnR>
                    <a:lnT>
                      <a:noFill/>
                    </a:lnT>
                    <a:lnB>
                      <a:noFill/>
                    </a:lnB>
                  </a:tcPr>
                </a:tc>
                <a:tc>
                  <a:txBody>
                    <a:bodyPr/>
                    <a:lstStyle/>
                    <a:p>
                      <a:pPr algn="l"/>
                      <a:r>
                        <a:rPr lang="es-EC" sz="1600" baseline="0" dirty="0" smtClean="0"/>
                        <a:t>Diciembre 2017</a:t>
                      </a:r>
                      <a:endParaRPr lang="es-EC" sz="1600" dirty="0"/>
                    </a:p>
                  </a:txBody>
                  <a:tcPr marL="9525" marR="9525" marT="9525" marB="0" anchor="ctr">
                    <a:lnL>
                      <a:noFill/>
                    </a:lnL>
                    <a:lnR>
                      <a:noFill/>
                    </a:lnR>
                    <a:lnT>
                      <a:noFill/>
                    </a:lnT>
                    <a:lnB>
                      <a:noFill/>
                    </a:lnB>
                  </a:tcPr>
                </a:tc>
              </a:tr>
              <a:tr h="591998">
                <a:tc>
                  <a:txBody>
                    <a:bodyPr/>
                    <a:lstStyle/>
                    <a:p>
                      <a:pPr algn="l" fontAlgn="ctr"/>
                      <a:r>
                        <a:rPr lang="es-EC" sz="1600" b="1" i="0" u="none" strike="noStrike" dirty="0">
                          <a:solidFill>
                            <a:srgbClr val="254061"/>
                          </a:solidFill>
                          <a:latin typeface="Calibri"/>
                        </a:rPr>
                        <a:t>Cobertura geográfica</a:t>
                      </a:r>
                    </a:p>
                  </a:txBody>
                  <a:tcPr marL="9525" marR="9525" marT="9525" marB="0" anchor="ctr">
                    <a:lnL>
                      <a:noFill/>
                    </a:lnL>
                    <a:lnR>
                      <a:noFill/>
                    </a:lnR>
                    <a:lnT>
                      <a:noFill/>
                    </a:lnT>
                    <a:lnB>
                      <a:noFill/>
                    </a:lnB>
                  </a:tcPr>
                </a:tc>
                <a:tc>
                  <a:txBody>
                    <a:bodyPr/>
                    <a:lstStyle/>
                    <a:p>
                      <a:pPr algn="l" fontAlgn="ctr"/>
                      <a:r>
                        <a:rPr lang="es-EC" sz="1600" b="0" i="0" u="none" strike="noStrike" dirty="0" smtClean="0">
                          <a:solidFill>
                            <a:srgbClr val="000000"/>
                          </a:solidFill>
                          <a:latin typeface="Calibri"/>
                        </a:rPr>
                        <a:t>Nacional </a:t>
                      </a:r>
                      <a:r>
                        <a:rPr lang="es-EC" sz="1600" b="0" i="0" u="none" strike="noStrike" dirty="0" err="1" smtClean="0">
                          <a:solidFill>
                            <a:srgbClr val="000000"/>
                          </a:solidFill>
                          <a:latin typeface="Calibri"/>
                        </a:rPr>
                        <a:t>Urb</a:t>
                      </a:r>
                      <a:r>
                        <a:rPr lang="es-EC" sz="1600" b="0" i="0" u="none" strike="noStrike" dirty="0" smtClean="0">
                          <a:solidFill>
                            <a:srgbClr val="000000"/>
                          </a:solidFill>
                          <a:latin typeface="Calibri"/>
                        </a:rPr>
                        <a:t>/</a:t>
                      </a:r>
                      <a:r>
                        <a:rPr lang="es-EC" sz="1600" b="0" i="0" u="none" strike="noStrike" dirty="0" err="1" smtClean="0">
                          <a:solidFill>
                            <a:srgbClr val="000000"/>
                          </a:solidFill>
                          <a:latin typeface="Calibri"/>
                        </a:rPr>
                        <a:t>Rur</a:t>
                      </a:r>
                      <a:r>
                        <a:rPr lang="es-EC" sz="1600" b="0" i="0" u="none" strike="noStrike" dirty="0" smtClean="0">
                          <a:solidFill>
                            <a:srgbClr val="000000"/>
                          </a:solidFill>
                          <a:latin typeface="Calibri"/>
                        </a:rPr>
                        <a:t>                 </a:t>
                      </a:r>
                      <a:r>
                        <a:rPr lang="es-EC" sz="1600" b="0" i="0" u="none" strike="noStrike" baseline="0" dirty="0" smtClean="0">
                          <a:solidFill>
                            <a:srgbClr val="000000"/>
                          </a:solidFill>
                          <a:latin typeface="Calibri"/>
                        </a:rPr>
                        <a:t> 5 ciudades </a:t>
                      </a:r>
                      <a:r>
                        <a:rPr lang="es-EC" sz="1600" b="0" i="0" u="none" strike="noStrike" baseline="0" dirty="0" err="1" smtClean="0">
                          <a:solidFill>
                            <a:srgbClr val="000000"/>
                          </a:solidFill>
                          <a:latin typeface="Calibri"/>
                        </a:rPr>
                        <a:t>autorepresentadas</a:t>
                      </a:r>
                      <a:r>
                        <a:rPr lang="es-EC" sz="1600" b="0" i="0" u="none" strike="noStrike" baseline="0" dirty="0" smtClean="0">
                          <a:solidFill>
                            <a:srgbClr val="000000"/>
                          </a:solidFill>
                          <a:latin typeface="Calibri"/>
                        </a:rPr>
                        <a:t> </a:t>
                      </a:r>
                    </a:p>
                    <a:p>
                      <a:pPr algn="l" fontAlgn="ctr"/>
                      <a:endParaRPr lang="es-EC" sz="1600" b="0" i="0" u="none" strike="noStrike" dirty="0" smtClean="0">
                        <a:solidFill>
                          <a:srgbClr val="000000"/>
                        </a:solidFill>
                        <a:latin typeface="Calibri"/>
                      </a:endParaRPr>
                    </a:p>
                  </a:txBody>
                  <a:tcPr marL="9525" marR="9525" marT="9525" marB="0" anchor="ctr">
                    <a:lnL>
                      <a:noFill/>
                    </a:lnL>
                    <a:lnR>
                      <a:noFill/>
                    </a:lnR>
                    <a:lnT>
                      <a:noFill/>
                    </a:lnT>
                    <a:lnB>
                      <a:noFill/>
                    </a:lnB>
                  </a:tcPr>
                </a:tc>
              </a:tr>
              <a:tr h="591998">
                <a:tc>
                  <a:txBody>
                    <a:bodyPr/>
                    <a:lstStyle/>
                    <a:p>
                      <a:pPr algn="l" fontAlgn="ctr"/>
                      <a:r>
                        <a:rPr lang="es-EC" sz="1600" b="1" i="0" u="none" strike="noStrike" dirty="0" smtClean="0">
                          <a:solidFill>
                            <a:srgbClr val="254061"/>
                          </a:solidFill>
                          <a:latin typeface="Calibri"/>
                        </a:rPr>
                        <a:t>Población objetivo</a:t>
                      </a:r>
                      <a:endParaRPr lang="es-EC" sz="1600" b="1" i="0" u="none" strike="noStrike" dirty="0">
                        <a:solidFill>
                          <a:srgbClr val="254061"/>
                        </a:solidFill>
                        <a:latin typeface="Calibri"/>
                      </a:endParaRPr>
                    </a:p>
                  </a:txBody>
                  <a:tcPr marL="9525" marR="9525" marT="9525" marB="0" anchor="ctr">
                    <a:lnL>
                      <a:noFill/>
                    </a:lnL>
                    <a:lnR>
                      <a:noFill/>
                    </a:lnR>
                    <a:lnT>
                      <a:noFill/>
                    </a:lnT>
                    <a:lnB>
                      <a:noFill/>
                    </a:lnB>
                  </a:tcPr>
                </a:tc>
                <a:tc>
                  <a:txBody>
                    <a:bodyPr/>
                    <a:lstStyle/>
                    <a:p>
                      <a:pPr algn="l" fontAlgn="ctr"/>
                      <a:r>
                        <a:rPr lang="es-EC" sz="1600" b="0" i="0" u="none" strike="noStrike" dirty="0" smtClean="0">
                          <a:solidFill>
                            <a:srgbClr val="000000"/>
                          </a:solidFill>
                          <a:latin typeface="+mn-lt"/>
                        </a:rPr>
                        <a:t>Personas de 5 años y más (informante directo y calificado).</a:t>
                      </a:r>
                    </a:p>
                  </a:txBody>
                  <a:tcPr marL="9525" marR="9525" marT="9525" marB="0" anchor="ctr">
                    <a:lnL>
                      <a:noFill/>
                    </a:lnL>
                    <a:lnR>
                      <a:noFill/>
                    </a:lnR>
                    <a:lnT>
                      <a:noFill/>
                    </a:lnT>
                    <a:lnB>
                      <a:noFill/>
                    </a:lnB>
                  </a:tcPr>
                </a:tc>
              </a:tr>
              <a:tr h="591998">
                <a:tc>
                  <a:txBody>
                    <a:bodyPr/>
                    <a:lstStyle/>
                    <a:p>
                      <a:pPr algn="l" fontAlgn="ctr"/>
                      <a:r>
                        <a:rPr lang="es-EC" sz="1600" b="1" i="0" u="none" strike="noStrike" dirty="0" smtClean="0">
                          <a:solidFill>
                            <a:srgbClr val="254061"/>
                          </a:solidFill>
                          <a:latin typeface="Calibri"/>
                        </a:rPr>
                        <a:t>Muestra  total</a:t>
                      </a:r>
                      <a:endParaRPr lang="es-EC" sz="1600" b="1" i="0" u="none" strike="noStrike" dirty="0">
                        <a:solidFill>
                          <a:srgbClr val="254061"/>
                        </a:solidFill>
                        <a:latin typeface="Calibri"/>
                      </a:endParaRPr>
                    </a:p>
                  </a:txBody>
                  <a:tcPr marL="9525" marR="9525" marT="9525" marB="0" anchor="ctr">
                    <a:lnL>
                      <a:noFill/>
                    </a:lnL>
                    <a:lnR>
                      <a:noFill/>
                    </a:lnR>
                    <a:lnT>
                      <a:noFill/>
                    </a:lnT>
                    <a:lnB>
                      <a:noFill/>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s-EC" sz="1600" b="0" i="0" u="none" strike="noStrike" dirty="0" smtClean="0">
                        <a:solidFill>
                          <a:srgbClr val="FF0000"/>
                        </a:solidFill>
                        <a:latin typeface="+mn-lt"/>
                      </a:endParaRPr>
                    </a:p>
                    <a:p>
                      <a:pPr marL="0" marR="0" indent="0" algn="l" defTabSz="914400" rtl="0" eaLnBrk="1" fontAlgn="ctr" latinLnBrk="0" hangingPunct="1">
                        <a:lnSpc>
                          <a:spcPct val="100000"/>
                        </a:lnSpc>
                        <a:spcBef>
                          <a:spcPts val="0"/>
                        </a:spcBef>
                        <a:spcAft>
                          <a:spcPts val="0"/>
                        </a:spcAft>
                        <a:buClrTx/>
                        <a:buSzTx/>
                        <a:buFontTx/>
                        <a:buNone/>
                        <a:tabLst/>
                        <a:defRPr/>
                      </a:pPr>
                      <a:r>
                        <a:rPr lang="es-EC" sz="1600" b="0" i="0" u="none" strike="noStrike" dirty="0" smtClean="0">
                          <a:solidFill>
                            <a:schemeClr val="tx1"/>
                          </a:solidFill>
                          <a:latin typeface="+mn-lt"/>
                        </a:rPr>
                        <a:t>31.092 viviendas</a:t>
                      </a:r>
                    </a:p>
                    <a:p>
                      <a:pPr algn="l" fontAlgn="ctr"/>
                      <a:endParaRPr lang="es-EC" sz="1600" b="0" i="0" u="none" strike="noStrike" dirty="0" smtClean="0">
                        <a:solidFill>
                          <a:srgbClr val="FF0000"/>
                        </a:solidFill>
                        <a:latin typeface="Calibri"/>
                      </a:endParaRPr>
                    </a:p>
                  </a:txBody>
                  <a:tcPr marL="9525" marR="9525" marT="9525" marB="0" anchor="ctr">
                    <a:lnL>
                      <a:noFill/>
                    </a:lnL>
                    <a:lnR>
                      <a:noFill/>
                    </a:lnR>
                    <a:lnT>
                      <a:noFill/>
                    </a:lnT>
                    <a:lnB>
                      <a:noFill/>
                    </a:lnB>
                  </a:tcPr>
                </a:tc>
              </a:tr>
            </a:tbl>
          </a:graphicData>
        </a:graphic>
      </p:graphicFrame>
    </p:spTree>
    <p:extLst>
      <p:ext uri="{BB962C8B-B14F-4D97-AF65-F5344CB8AC3E}">
        <p14:creationId xmlns:p14="http://schemas.microsoft.com/office/powerpoint/2010/main" val="3634314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a:xfrm>
            <a:off x="3762499" y="1619920"/>
            <a:ext cx="7200900" cy="6969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765170">
              <a:defRPr/>
            </a:pPr>
            <a:r>
              <a:rPr lang="es-AR" sz="3200" dirty="0" smtClean="0">
                <a:solidFill>
                  <a:prstClr val="black"/>
                </a:solidFill>
                <a:latin typeface="Arial Rounded MT Bold" pitchFamily="34" charset="0"/>
              </a:rPr>
              <a:t> Contenido</a:t>
            </a:r>
            <a:endParaRPr lang="es-AR" sz="3200" dirty="0">
              <a:solidFill>
                <a:prstClr val="black"/>
              </a:solidFill>
              <a:latin typeface="Arial Rounded MT Bold" pitchFamily="34" charset="0"/>
            </a:endParaRPr>
          </a:p>
        </p:txBody>
      </p:sp>
      <p:sp>
        <p:nvSpPr>
          <p:cNvPr id="7" name="6 Rectángulo"/>
          <p:cNvSpPr/>
          <p:nvPr/>
        </p:nvSpPr>
        <p:spPr>
          <a:xfrm>
            <a:off x="1026195" y="2712229"/>
            <a:ext cx="9721080" cy="4524315"/>
          </a:xfrm>
          <a:prstGeom prst="rect">
            <a:avLst/>
          </a:prstGeom>
        </p:spPr>
        <p:txBody>
          <a:bodyPr wrap="square">
            <a:spAutoFit/>
          </a:bodyPr>
          <a:lstStyle/>
          <a:p>
            <a:pPr marL="849313" lvl="1" indent="-514350" defTabSz="765170">
              <a:buFont typeface="+mj-lt"/>
              <a:buAutoNum type="arabicPeriod"/>
              <a:defRPr/>
            </a:pPr>
            <a:r>
              <a:rPr lang="es-EC" sz="2400" dirty="0" smtClean="0">
                <a:solidFill>
                  <a:srgbClr val="4F81BD">
                    <a:lumMod val="20000"/>
                    <a:lumOff val="80000"/>
                  </a:srgbClr>
                </a:solidFill>
              </a:rPr>
              <a:t>Aspectos Metodológicos</a:t>
            </a:r>
          </a:p>
          <a:p>
            <a:pPr marL="849313" lvl="1" indent="-514350" defTabSz="765170">
              <a:buFont typeface="+mj-lt"/>
              <a:buAutoNum type="arabicPeriod"/>
              <a:defRPr/>
            </a:pPr>
            <a:r>
              <a:rPr lang="es-EC" sz="2400" dirty="0" smtClean="0">
                <a:solidFill>
                  <a:srgbClr val="4F81BD">
                    <a:lumMod val="20000"/>
                    <a:lumOff val="80000"/>
                  </a:srgbClr>
                </a:solidFill>
              </a:rPr>
              <a:t>Población y Empleo:</a:t>
            </a:r>
          </a:p>
          <a:p>
            <a:pPr marL="1249363" lvl="3" defTabSz="765170">
              <a:defRPr/>
            </a:pPr>
            <a:r>
              <a:rPr lang="es-EC" sz="2400" dirty="0" smtClean="0">
                <a:solidFill>
                  <a:srgbClr val="4F81BD">
                    <a:lumMod val="20000"/>
                    <a:lumOff val="80000"/>
                  </a:srgbClr>
                </a:solidFill>
              </a:rPr>
              <a:t>2.1.   Nacional</a:t>
            </a:r>
          </a:p>
          <a:p>
            <a:pPr marL="1249363" lvl="3" defTabSz="765170">
              <a:defRPr/>
            </a:pPr>
            <a:r>
              <a:rPr lang="es-EC" sz="2400" dirty="0" smtClean="0">
                <a:solidFill>
                  <a:srgbClr val="4F81BD">
                    <a:lumMod val="20000"/>
                    <a:lumOff val="80000"/>
                  </a:srgbClr>
                </a:solidFill>
              </a:rPr>
              <a:t>2.2.   Urbano</a:t>
            </a:r>
          </a:p>
          <a:p>
            <a:pPr marL="1249363" lvl="3" defTabSz="765170">
              <a:defRPr/>
            </a:pPr>
            <a:r>
              <a:rPr lang="es-EC" sz="2400" dirty="0" smtClean="0">
                <a:solidFill>
                  <a:srgbClr val="4F81BD">
                    <a:lumMod val="20000"/>
                    <a:lumOff val="80000"/>
                  </a:srgbClr>
                </a:solidFill>
              </a:rPr>
              <a:t>2.3.   Rural</a:t>
            </a:r>
          </a:p>
          <a:p>
            <a:pPr marL="849313" lvl="1" indent="-514350" defTabSz="765170">
              <a:buFont typeface="+mj-lt"/>
              <a:buAutoNum type="arabicPeriod"/>
              <a:defRPr/>
            </a:pPr>
            <a:r>
              <a:rPr lang="es-EC" sz="2400" b="1" dirty="0">
                <a:solidFill>
                  <a:srgbClr val="1F497D"/>
                </a:solidFill>
              </a:rPr>
              <a:t>Caracterización de la Condición de </a:t>
            </a:r>
            <a:r>
              <a:rPr lang="es-EC" sz="2400" b="1" dirty="0" smtClean="0">
                <a:solidFill>
                  <a:srgbClr val="1F497D"/>
                </a:solidFill>
              </a:rPr>
              <a:t>Actividad Nacional</a:t>
            </a:r>
          </a:p>
          <a:p>
            <a:pPr marL="1249363" lvl="3" defTabSz="765170">
              <a:defRPr/>
            </a:pPr>
            <a:r>
              <a:rPr lang="es-EC" sz="2400" dirty="0" smtClean="0">
                <a:solidFill>
                  <a:srgbClr val="4F81BD">
                    <a:lumMod val="20000"/>
                    <a:lumOff val="80000"/>
                  </a:srgbClr>
                </a:solidFill>
              </a:rPr>
              <a:t>3.1</a:t>
            </a:r>
            <a:r>
              <a:rPr lang="es-EC" sz="2400" dirty="0">
                <a:solidFill>
                  <a:srgbClr val="4F81BD">
                    <a:lumMod val="20000"/>
                    <a:lumOff val="80000"/>
                  </a:srgbClr>
                </a:solidFill>
              </a:rPr>
              <a:t>.   </a:t>
            </a:r>
            <a:r>
              <a:rPr lang="es-EC" sz="2400" dirty="0" smtClean="0">
                <a:solidFill>
                  <a:srgbClr val="4F81BD">
                    <a:lumMod val="20000"/>
                    <a:lumOff val="80000"/>
                  </a:srgbClr>
                </a:solidFill>
              </a:rPr>
              <a:t>Empleo</a:t>
            </a:r>
            <a:endParaRPr lang="es-EC" sz="2400" dirty="0">
              <a:solidFill>
                <a:srgbClr val="4F81BD">
                  <a:lumMod val="20000"/>
                  <a:lumOff val="80000"/>
                </a:srgbClr>
              </a:solidFill>
            </a:endParaRPr>
          </a:p>
          <a:p>
            <a:pPr marL="1249363" lvl="3" defTabSz="765170">
              <a:defRPr/>
            </a:pPr>
            <a:r>
              <a:rPr lang="es-EC" sz="2400" dirty="0" smtClean="0">
                <a:solidFill>
                  <a:srgbClr val="4F81BD">
                    <a:lumMod val="20000"/>
                    <a:lumOff val="80000"/>
                  </a:srgbClr>
                </a:solidFill>
              </a:rPr>
              <a:t>3.1.1.   Empleo Adecuado/Pleno</a:t>
            </a:r>
            <a:endParaRPr lang="es-EC" sz="2400" dirty="0">
              <a:solidFill>
                <a:srgbClr val="4F81BD">
                  <a:lumMod val="20000"/>
                  <a:lumOff val="80000"/>
                </a:srgbClr>
              </a:solidFill>
            </a:endParaRPr>
          </a:p>
          <a:p>
            <a:pPr marL="1249363" lvl="3" defTabSz="765170">
              <a:defRPr/>
            </a:pPr>
            <a:r>
              <a:rPr lang="es-EC" sz="2400" b="1" dirty="0" smtClean="0">
                <a:solidFill>
                  <a:srgbClr val="1F497D"/>
                </a:solidFill>
              </a:rPr>
              <a:t>3.1.2.   Subempleo</a:t>
            </a:r>
            <a:endParaRPr lang="es-EC" sz="2400" b="1" dirty="0">
              <a:solidFill>
                <a:srgbClr val="1F497D"/>
              </a:solidFill>
            </a:endParaRPr>
          </a:p>
          <a:p>
            <a:pPr marL="1249363" lvl="3" defTabSz="765170">
              <a:defRPr/>
            </a:pPr>
            <a:r>
              <a:rPr lang="es-EC" sz="2400" dirty="0" smtClean="0">
                <a:solidFill>
                  <a:srgbClr val="4F81BD">
                    <a:lumMod val="20000"/>
                    <a:lumOff val="80000"/>
                  </a:srgbClr>
                </a:solidFill>
              </a:rPr>
              <a:t>3.2.   </a:t>
            </a:r>
            <a:r>
              <a:rPr lang="es-EC" sz="2400" dirty="0">
                <a:solidFill>
                  <a:srgbClr val="4F81BD">
                    <a:lumMod val="20000"/>
                    <a:lumOff val="80000"/>
                  </a:srgbClr>
                </a:solidFill>
              </a:rPr>
              <a:t>Desempleo</a:t>
            </a:r>
          </a:p>
          <a:p>
            <a:pPr marL="849313" lvl="1" indent="-514350" defTabSz="765170">
              <a:buFont typeface="+mj-lt"/>
              <a:buAutoNum type="arabicPeriod" startAt="4"/>
              <a:defRPr/>
            </a:pPr>
            <a:r>
              <a:rPr lang="es-EC" sz="2400" dirty="0" smtClean="0">
                <a:solidFill>
                  <a:srgbClr val="4F81BD">
                    <a:lumMod val="20000"/>
                    <a:lumOff val="80000"/>
                  </a:srgbClr>
                </a:solidFill>
              </a:rPr>
              <a:t>Condiciones del Empleo</a:t>
            </a:r>
            <a:endParaRPr lang="es-EC" sz="2400" dirty="0">
              <a:solidFill>
                <a:srgbClr val="4F81BD">
                  <a:lumMod val="20000"/>
                  <a:lumOff val="80000"/>
                </a:srgbClr>
              </a:solidFill>
            </a:endParaRPr>
          </a:p>
          <a:p>
            <a:pPr marL="849313" lvl="1" indent="-514350" defTabSz="765170">
              <a:buFont typeface="+mj-lt"/>
              <a:buAutoNum type="arabicPeriod"/>
              <a:defRPr/>
            </a:pPr>
            <a:endParaRPr lang="es-EC" sz="2400" dirty="0">
              <a:solidFill>
                <a:prstClr val="black"/>
              </a:solidFill>
            </a:endParaRPr>
          </a:p>
        </p:txBody>
      </p:sp>
    </p:spTree>
    <p:extLst>
      <p:ext uri="{BB962C8B-B14F-4D97-AF65-F5344CB8AC3E}">
        <p14:creationId xmlns:p14="http://schemas.microsoft.com/office/powerpoint/2010/main" val="2795620475"/>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10 Gráfico"/>
          <p:cNvGraphicFramePr/>
          <p:nvPr>
            <p:extLst>
              <p:ext uri="{D42A27DB-BD31-4B8C-83A1-F6EECF244321}">
                <p14:modId xmlns:p14="http://schemas.microsoft.com/office/powerpoint/2010/main" val="2556708724"/>
              </p:ext>
            </p:extLst>
          </p:nvPr>
        </p:nvGraphicFramePr>
        <p:xfrm>
          <a:off x="1098203" y="3132088"/>
          <a:ext cx="10009376" cy="3841200"/>
        </p:xfrm>
        <a:graphic>
          <a:graphicData uri="http://schemas.openxmlformats.org/drawingml/2006/chart">
            <c:chart xmlns:c="http://schemas.openxmlformats.org/drawingml/2006/chart" xmlns:r="http://schemas.openxmlformats.org/officeDocument/2006/relationships" r:id="rId3"/>
          </a:graphicData>
        </a:graphic>
      </p:graphicFrame>
      <p:sp>
        <p:nvSpPr>
          <p:cNvPr id="3" name="1 CuadroTexto"/>
          <p:cNvSpPr txBox="1">
            <a:spLocks noChangeArrowheads="1"/>
          </p:cNvSpPr>
          <p:nvPr/>
        </p:nvSpPr>
        <p:spPr bwMode="auto">
          <a:xfrm>
            <a:off x="1098203" y="1115864"/>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Subempleo por sexo: </a:t>
            </a:r>
            <a:r>
              <a:rPr lang="es-EC" sz="3200" dirty="0" smtClean="0">
                <a:solidFill>
                  <a:prstClr val="white">
                    <a:lumMod val="50000"/>
                  </a:prstClr>
                </a:solidFill>
                <a:latin typeface="Arial Rounded MT Bold" pitchFamily="34" charset="0"/>
                <a:cs typeface="Arial" pitchFamily="34" charset="0"/>
              </a:rPr>
              <a:t>Total nacional</a:t>
            </a:r>
          </a:p>
        </p:txBody>
      </p:sp>
      <p:sp>
        <p:nvSpPr>
          <p:cNvPr id="7" name="6 Rectángulo"/>
          <p:cNvSpPr/>
          <p:nvPr/>
        </p:nvSpPr>
        <p:spPr>
          <a:xfrm>
            <a:off x="522139" y="1907952"/>
            <a:ext cx="10369152" cy="769441"/>
          </a:xfrm>
          <a:prstGeom prst="rect">
            <a:avLst/>
          </a:prstGeom>
        </p:spPr>
        <p:txBody>
          <a:bodyPr wrap="square">
            <a:spAutoFit/>
          </a:bodyPr>
          <a:lstStyle/>
          <a:p>
            <a:pPr algn="just"/>
            <a:r>
              <a:rPr lang="es-EC" sz="2200" dirty="0" smtClean="0">
                <a:solidFill>
                  <a:prstClr val="black"/>
                </a:solidFill>
              </a:rPr>
              <a:t>En diciembre 2017, la tasa de subempleo se ubica en </a:t>
            </a:r>
            <a:r>
              <a:rPr lang="es-EC" sz="2200" b="1" dirty="0" smtClean="0">
                <a:solidFill>
                  <a:prstClr val="black"/>
                </a:solidFill>
              </a:rPr>
              <a:t>20,0%</a:t>
            </a:r>
            <a:r>
              <a:rPr lang="es-EC" sz="2200" dirty="0" smtClean="0">
                <a:solidFill>
                  <a:prstClr val="black"/>
                </a:solidFill>
              </a:rPr>
              <a:t> para los hombres y </a:t>
            </a:r>
            <a:r>
              <a:rPr lang="es-EC" sz="2200" b="1" dirty="0" smtClean="0">
                <a:solidFill>
                  <a:prstClr val="black"/>
                </a:solidFill>
              </a:rPr>
              <a:t>19,6%</a:t>
            </a:r>
            <a:r>
              <a:rPr lang="es-EC" sz="2200" dirty="0" smtClean="0">
                <a:solidFill>
                  <a:prstClr val="black"/>
                </a:solidFill>
              </a:rPr>
              <a:t> para las mujeres</a:t>
            </a:r>
            <a:r>
              <a:rPr lang="es-EC" sz="2200" dirty="0">
                <a:solidFill>
                  <a:prstClr val="black"/>
                </a:solidFill>
              </a:rPr>
              <a:t>.</a:t>
            </a:r>
          </a:p>
        </p:txBody>
      </p:sp>
      <p:pic>
        <p:nvPicPr>
          <p:cNvPr id="26627"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94147" y="3276104"/>
            <a:ext cx="504056" cy="954532"/>
          </a:xfrm>
          <a:prstGeom prst="rect">
            <a:avLst/>
          </a:prstGeom>
          <a:noFill/>
          <a:ln w="9525">
            <a:noFill/>
            <a:miter lim="800000"/>
            <a:headEnd/>
            <a:tailEnd/>
          </a:ln>
        </p:spPr>
      </p:pic>
      <p:pic>
        <p:nvPicPr>
          <p:cNvPr id="26628" name="Picture 4"/>
          <p:cNvPicPr>
            <a:picLocks noChangeAspect="1" noChangeArrowheads="1"/>
          </p:cNvPicPr>
          <p:nvPr/>
        </p:nvPicPr>
        <p:blipFill>
          <a:blip r:embed="rId5" cstate="print"/>
          <a:srcRect/>
          <a:stretch>
            <a:fillRect/>
          </a:stretch>
        </p:blipFill>
        <p:spPr bwMode="auto">
          <a:xfrm>
            <a:off x="666155" y="4420273"/>
            <a:ext cx="432048" cy="1016071"/>
          </a:xfrm>
          <a:prstGeom prst="rect">
            <a:avLst/>
          </a:prstGeom>
          <a:noFill/>
          <a:ln w="9525">
            <a:noFill/>
            <a:miter lim="800000"/>
            <a:headEnd/>
            <a:tailEnd/>
          </a:ln>
        </p:spPr>
      </p:pic>
      <p:sp>
        <p:nvSpPr>
          <p:cNvPr id="8" name="7 CuadroTexto"/>
          <p:cNvSpPr txBox="1"/>
          <p:nvPr/>
        </p:nvSpPr>
        <p:spPr>
          <a:xfrm>
            <a:off x="522139" y="7164536"/>
            <a:ext cx="10657184" cy="769441"/>
          </a:xfrm>
          <a:prstGeom prst="rect">
            <a:avLst/>
          </a:prstGeom>
          <a:noFill/>
          <a:ln>
            <a:solidFill>
              <a:schemeClr val="bg1">
                <a:lumMod val="50000"/>
              </a:schemeClr>
            </a:solidFill>
          </a:ln>
        </p:spPr>
        <p:txBody>
          <a:bodyPr wrap="square" rtlCol="0">
            <a:spAutoFit/>
          </a:bodyPr>
          <a:lstStyle/>
          <a:p>
            <a:pPr algn="just"/>
            <a:r>
              <a:rPr lang="es-EC" sz="2200" dirty="0" smtClean="0">
                <a:solidFill>
                  <a:prstClr val="black"/>
                </a:solidFill>
              </a:rPr>
              <a:t>La tasa de subempleo para los hombres es </a:t>
            </a:r>
            <a:r>
              <a:rPr lang="es-EC" sz="2200" b="1" dirty="0" smtClean="0">
                <a:solidFill>
                  <a:prstClr val="black"/>
                </a:solidFill>
              </a:rPr>
              <a:t>0,4 </a:t>
            </a:r>
            <a:r>
              <a:rPr lang="es-EC" sz="2200" dirty="0" smtClean="0">
                <a:solidFill>
                  <a:prstClr val="black"/>
                </a:solidFill>
              </a:rPr>
              <a:t>puntos porcentuales mayor que de las mujeres. Esta diferencia </a:t>
            </a:r>
            <a:r>
              <a:rPr lang="es-EC" sz="2200" b="1" i="1" dirty="0" smtClean="0">
                <a:solidFill>
                  <a:prstClr val="black"/>
                </a:solidFill>
              </a:rPr>
              <a:t>NO </a:t>
            </a:r>
            <a:r>
              <a:rPr lang="es-EC" sz="2200" i="1" dirty="0" smtClean="0">
                <a:solidFill>
                  <a:prstClr val="black"/>
                </a:solidFill>
              </a:rPr>
              <a:t>es </a:t>
            </a:r>
            <a:r>
              <a:rPr lang="es-EC" sz="2200" b="1" i="1" dirty="0" smtClean="0">
                <a:solidFill>
                  <a:prstClr val="black"/>
                </a:solidFill>
              </a:rPr>
              <a:t>estadísticamente significativa</a:t>
            </a:r>
            <a:r>
              <a:rPr lang="es-EC" sz="2200" dirty="0" smtClean="0">
                <a:solidFill>
                  <a:prstClr val="black"/>
                </a:solidFill>
              </a:rPr>
              <a:t>.</a:t>
            </a:r>
            <a:endParaRPr lang="es-EC" sz="2200" dirty="0">
              <a:solidFill>
                <a:prstClr val="black"/>
              </a:solidFill>
            </a:endParaRPr>
          </a:p>
        </p:txBody>
      </p:sp>
      <p:sp>
        <p:nvSpPr>
          <p:cNvPr id="15" name="14 Cerrar llave"/>
          <p:cNvSpPr/>
          <p:nvPr/>
        </p:nvSpPr>
        <p:spPr>
          <a:xfrm>
            <a:off x="10963299" y="3276104"/>
            <a:ext cx="216024" cy="807912"/>
          </a:xfrm>
          <a:prstGeom prst="rightBrac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solidFill>
                <a:prstClr val="black"/>
              </a:solidFill>
            </a:endParaRPr>
          </a:p>
        </p:txBody>
      </p:sp>
      <p:sp>
        <p:nvSpPr>
          <p:cNvPr id="16" name="15 Rectángulo"/>
          <p:cNvSpPr/>
          <p:nvPr/>
        </p:nvSpPr>
        <p:spPr>
          <a:xfrm>
            <a:off x="11179323" y="3494159"/>
            <a:ext cx="550151" cy="446276"/>
          </a:xfrm>
          <a:prstGeom prst="rect">
            <a:avLst/>
          </a:prstGeom>
        </p:spPr>
        <p:txBody>
          <a:bodyPr wrap="none">
            <a:spAutoFit/>
          </a:bodyPr>
          <a:lstStyle/>
          <a:p>
            <a:r>
              <a:rPr lang="es-EC" sz="2300" b="1" dirty="0" smtClean="0">
                <a:solidFill>
                  <a:prstClr val="black"/>
                </a:solidFill>
                <a:latin typeface="Calibri Light" panose="020F0302020204030204" pitchFamily="34" charset="0"/>
              </a:rPr>
              <a:t>0,4</a:t>
            </a:r>
            <a:endParaRPr lang="es-EC" sz="2300" dirty="0">
              <a:solidFill>
                <a:prstClr val="black"/>
              </a:solidFill>
              <a:latin typeface="Calibri Light" panose="020F0302020204030204" pitchFamily="34" charset="0"/>
            </a:endParaRPr>
          </a:p>
        </p:txBody>
      </p:sp>
    </p:spTree>
    <p:extLst>
      <p:ext uri="{BB962C8B-B14F-4D97-AF65-F5344CB8AC3E}">
        <p14:creationId xmlns:p14="http://schemas.microsoft.com/office/powerpoint/2010/main" val="773488103"/>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Gráfico"/>
          <p:cNvGraphicFramePr/>
          <p:nvPr>
            <p:extLst>
              <p:ext uri="{D42A27DB-BD31-4B8C-83A1-F6EECF244321}">
                <p14:modId xmlns:p14="http://schemas.microsoft.com/office/powerpoint/2010/main" val="1038365236"/>
              </p:ext>
            </p:extLst>
          </p:nvPr>
        </p:nvGraphicFramePr>
        <p:xfrm>
          <a:off x="1242219" y="3636144"/>
          <a:ext cx="9864032" cy="3888000"/>
        </p:xfrm>
        <a:graphic>
          <a:graphicData uri="http://schemas.openxmlformats.org/drawingml/2006/chart">
            <c:chart xmlns:c="http://schemas.openxmlformats.org/drawingml/2006/chart" xmlns:r="http://schemas.openxmlformats.org/officeDocument/2006/relationships" r:id="rId3"/>
          </a:graphicData>
        </a:graphic>
      </p:graphicFrame>
      <p:sp>
        <p:nvSpPr>
          <p:cNvPr id="3" name="1 CuadroTexto"/>
          <p:cNvSpPr txBox="1">
            <a:spLocks noChangeArrowheads="1"/>
          </p:cNvSpPr>
          <p:nvPr/>
        </p:nvSpPr>
        <p:spPr bwMode="auto">
          <a:xfrm>
            <a:off x="378124" y="755824"/>
            <a:ext cx="10513168" cy="1569660"/>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Composición del subempleo por tipo de trabajo: </a:t>
            </a:r>
            <a:r>
              <a:rPr lang="es-EC" sz="3200" dirty="0" smtClean="0">
                <a:solidFill>
                  <a:prstClr val="white">
                    <a:lumMod val="50000"/>
                  </a:prstClr>
                </a:solidFill>
                <a:latin typeface="Arial Rounded MT Bold" pitchFamily="34" charset="0"/>
                <a:cs typeface="Arial" pitchFamily="34" charset="0"/>
              </a:rPr>
              <a:t>Total nacional </a:t>
            </a:r>
          </a:p>
          <a:p>
            <a:pPr algn="r"/>
            <a:endParaRPr lang="es-EC" sz="3200" dirty="0" smtClean="0">
              <a:solidFill>
                <a:prstClr val="white">
                  <a:lumMod val="50000"/>
                </a:prstClr>
              </a:solidFill>
              <a:latin typeface="Arial Rounded MT Bold" pitchFamily="34" charset="0"/>
              <a:cs typeface="Arial" pitchFamily="34" charset="0"/>
            </a:endParaRPr>
          </a:p>
        </p:txBody>
      </p:sp>
      <p:sp>
        <p:nvSpPr>
          <p:cNvPr id="7" name="6 Rectángulo"/>
          <p:cNvSpPr/>
          <p:nvPr/>
        </p:nvSpPr>
        <p:spPr>
          <a:xfrm>
            <a:off x="738163" y="2051968"/>
            <a:ext cx="10369152" cy="769441"/>
          </a:xfrm>
          <a:prstGeom prst="rect">
            <a:avLst/>
          </a:prstGeom>
        </p:spPr>
        <p:txBody>
          <a:bodyPr wrap="square">
            <a:spAutoFit/>
          </a:bodyPr>
          <a:lstStyle/>
          <a:p>
            <a:pPr algn="just"/>
            <a:r>
              <a:rPr lang="es-EC" sz="2200" dirty="0" smtClean="0">
                <a:solidFill>
                  <a:prstClr val="black"/>
                </a:solidFill>
              </a:rPr>
              <a:t>Del total de personas subempleadas el </a:t>
            </a:r>
            <a:r>
              <a:rPr lang="es-EC" sz="2200" b="1" dirty="0" smtClean="0">
                <a:solidFill>
                  <a:prstClr val="black"/>
                </a:solidFill>
              </a:rPr>
              <a:t>46,7% </a:t>
            </a:r>
            <a:r>
              <a:rPr lang="es-EC" sz="2200" dirty="0" smtClean="0">
                <a:solidFill>
                  <a:prstClr val="black"/>
                </a:solidFill>
              </a:rPr>
              <a:t>son asalariados y el </a:t>
            </a:r>
            <a:r>
              <a:rPr lang="es-EC" sz="2200" b="1" dirty="0" smtClean="0">
                <a:solidFill>
                  <a:prstClr val="black"/>
                </a:solidFill>
              </a:rPr>
              <a:t>53,3%</a:t>
            </a:r>
            <a:r>
              <a:rPr lang="es-EC" sz="2200" dirty="0" smtClean="0">
                <a:solidFill>
                  <a:prstClr val="black"/>
                </a:solidFill>
              </a:rPr>
              <a:t> son independientes en diciembre 2017.</a:t>
            </a:r>
          </a:p>
        </p:txBody>
      </p:sp>
      <p:pic>
        <p:nvPicPr>
          <p:cNvPr id="19459" name="Picture 3"/>
          <p:cNvPicPr>
            <a:picLocks noChangeAspect="1" noChangeArrowheads="1"/>
          </p:cNvPicPr>
          <p:nvPr/>
        </p:nvPicPr>
        <p:blipFill>
          <a:blip r:embed="rId4" cstate="print"/>
          <a:srcRect/>
          <a:stretch>
            <a:fillRect/>
          </a:stretch>
        </p:blipFill>
        <p:spPr bwMode="auto">
          <a:xfrm>
            <a:off x="170343" y="4284216"/>
            <a:ext cx="737102" cy="699875"/>
          </a:xfrm>
          <a:prstGeom prst="rect">
            <a:avLst/>
          </a:prstGeom>
          <a:noFill/>
          <a:ln w="9525">
            <a:noFill/>
            <a:miter lim="800000"/>
            <a:headEnd/>
            <a:tailEnd/>
          </a:ln>
        </p:spPr>
      </p:pic>
      <p:sp>
        <p:nvSpPr>
          <p:cNvPr id="12" name="20 CuadroTexto"/>
          <p:cNvSpPr txBox="1">
            <a:spLocks noChangeArrowheads="1"/>
          </p:cNvSpPr>
          <p:nvPr/>
        </p:nvSpPr>
        <p:spPr bwMode="auto">
          <a:xfrm>
            <a:off x="288032" y="7596584"/>
            <a:ext cx="11251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lgn="just" eaLnBrk="1" hangingPunct="1"/>
            <a:r>
              <a:rPr lang="es-EC" sz="1600" b="1" dirty="0" smtClean="0">
                <a:solidFill>
                  <a:prstClr val="black">
                    <a:lumMod val="85000"/>
                    <a:lumOff val="15000"/>
                  </a:prstClr>
                </a:solidFill>
              </a:rPr>
              <a:t>En </a:t>
            </a:r>
            <a:r>
              <a:rPr lang="es-EC" sz="1600" b="1" dirty="0">
                <a:solidFill>
                  <a:prstClr val="black">
                    <a:lumMod val="85000"/>
                    <a:lumOff val="15000"/>
                  </a:prstClr>
                </a:solidFill>
              </a:rPr>
              <a:t>la distribución del 100 </a:t>
            </a:r>
            <a:r>
              <a:rPr lang="es-EC" sz="1600" b="1" dirty="0" smtClean="0">
                <a:solidFill>
                  <a:prstClr val="black">
                    <a:lumMod val="85000"/>
                    <a:lumOff val="15000"/>
                  </a:prstClr>
                </a:solidFill>
              </a:rPr>
              <a:t>% de la composición de categoría de ocupación </a:t>
            </a:r>
            <a:r>
              <a:rPr lang="es-EC" sz="1600" b="1" dirty="0">
                <a:solidFill>
                  <a:prstClr val="black">
                    <a:lumMod val="85000"/>
                    <a:lumOff val="15000"/>
                  </a:prstClr>
                </a:solidFill>
              </a:rPr>
              <a:t>no está incluido: </a:t>
            </a:r>
            <a:r>
              <a:rPr lang="es-EC" sz="1600" dirty="0">
                <a:solidFill>
                  <a:prstClr val="black">
                    <a:lumMod val="85000"/>
                    <a:lumOff val="15000"/>
                  </a:prstClr>
                </a:solidFill>
              </a:rPr>
              <a:t>trabajador del hogar no remunerado, trabajador no remunerado en otro hogar, ayudante no remunerado de </a:t>
            </a:r>
            <a:r>
              <a:rPr lang="es-EC" sz="1600" dirty="0" smtClean="0">
                <a:solidFill>
                  <a:prstClr val="black">
                    <a:lumMod val="85000"/>
                    <a:lumOff val="15000"/>
                  </a:prstClr>
                </a:solidFill>
              </a:rPr>
              <a:t>asalariado / jornalero.</a:t>
            </a:r>
            <a:endParaRPr lang="es-EC" sz="1600" dirty="0">
              <a:solidFill>
                <a:prstClr val="black">
                  <a:lumMod val="85000"/>
                  <a:lumOff val="15000"/>
                </a:prstClr>
              </a:solidFill>
              <a:cs typeface="Arial" charset="0"/>
            </a:endParaRPr>
          </a:p>
        </p:txBody>
      </p:sp>
      <p:pic>
        <p:nvPicPr>
          <p:cNvPr id="9" name="Picture 6"/>
          <p:cNvPicPr>
            <a:picLocks noChangeAspect="1" noChangeArrowheads="1"/>
          </p:cNvPicPr>
          <p:nvPr/>
        </p:nvPicPr>
        <p:blipFill>
          <a:blip r:embed="rId5" cstate="print">
            <a:clrChange>
              <a:clrFrom>
                <a:srgbClr val="FFFFFF"/>
              </a:clrFrom>
              <a:clrTo>
                <a:srgbClr val="FFFFFF">
                  <a:alpha val="0"/>
                </a:srgbClr>
              </a:clrTo>
            </a:clrChange>
            <a:duotone>
              <a:prstClr val="black"/>
              <a:schemeClr val="accent3">
                <a:tint val="45000"/>
                <a:satMod val="400000"/>
              </a:schemeClr>
            </a:duotone>
          </a:blip>
          <a:srcRect/>
          <a:stretch>
            <a:fillRect/>
          </a:stretch>
        </p:blipFill>
        <p:spPr bwMode="auto">
          <a:xfrm>
            <a:off x="170343" y="3564136"/>
            <a:ext cx="864096" cy="658999"/>
          </a:xfrm>
          <a:prstGeom prst="rect">
            <a:avLst/>
          </a:prstGeom>
          <a:noFill/>
          <a:ln w="9525">
            <a:noFill/>
            <a:miter lim="800000"/>
            <a:headEnd/>
            <a:tailEnd/>
          </a:ln>
        </p:spPr>
      </p:pic>
    </p:spTree>
    <p:extLst>
      <p:ext uri="{BB962C8B-B14F-4D97-AF65-F5344CB8AC3E}">
        <p14:creationId xmlns:p14="http://schemas.microsoft.com/office/powerpoint/2010/main" val="1193457242"/>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a:xfrm>
            <a:off x="3762499" y="1619920"/>
            <a:ext cx="7200900" cy="6969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765170">
              <a:defRPr/>
            </a:pPr>
            <a:r>
              <a:rPr lang="es-AR" sz="3200" dirty="0" smtClean="0">
                <a:solidFill>
                  <a:prstClr val="black"/>
                </a:solidFill>
                <a:latin typeface="Arial Rounded MT Bold" pitchFamily="34" charset="0"/>
              </a:rPr>
              <a:t> Contenido</a:t>
            </a:r>
            <a:endParaRPr lang="es-AR" sz="3200" dirty="0">
              <a:solidFill>
                <a:prstClr val="black"/>
              </a:solidFill>
              <a:latin typeface="Arial Rounded MT Bold" pitchFamily="34" charset="0"/>
            </a:endParaRPr>
          </a:p>
        </p:txBody>
      </p:sp>
      <p:sp>
        <p:nvSpPr>
          <p:cNvPr id="7" name="6 Rectángulo"/>
          <p:cNvSpPr/>
          <p:nvPr/>
        </p:nvSpPr>
        <p:spPr>
          <a:xfrm>
            <a:off x="1026195" y="2700040"/>
            <a:ext cx="9721080" cy="4524315"/>
          </a:xfrm>
          <a:prstGeom prst="rect">
            <a:avLst/>
          </a:prstGeom>
        </p:spPr>
        <p:txBody>
          <a:bodyPr wrap="square">
            <a:spAutoFit/>
          </a:bodyPr>
          <a:lstStyle/>
          <a:p>
            <a:pPr marL="849313" lvl="1" indent="-514350" defTabSz="765170">
              <a:buFont typeface="+mj-lt"/>
              <a:buAutoNum type="arabicPeriod"/>
              <a:defRPr/>
            </a:pPr>
            <a:r>
              <a:rPr lang="es-EC" sz="2400" dirty="0" smtClean="0">
                <a:solidFill>
                  <a:srgbClr val="4F81BD">
                    <a:lumMod val="20000"/>
                    <a:lumOff val="80000"/>
                  </a:srgbClr>
                </a:solidFill>
              </a:rPr>
              <a:t>Aspectos Metodológicos</a:t>
            </a:r>
          </a:p>
          <a:p>
            <a:pPr marL="849313" lvl="1" indent="-514350" defTabSz="765170">
              <a:buFont typeface="+mj-lt"/>
              <a:buAutoNum type="arabicPeriod"/>
              <a:defRPr/>
            </a:pPr>
            <a:r>
              <a:rPr lang="es-EC" sz="2400" dirty="0" smtClean="0">
                <a:solidFill>
                  <a:srgbClr val="4F81BD">
                    <a:lumMod val="20000"/>
                    <a:lumOff val="80000"/>
                  </a:srgbClr>
                </a:solidFill>
              </a:rPr>
              <a:t>Población y Empleo:</a:t>
            </a:r>
          </a:p>
          <a:p>
            <a:pPr marL="1249363" lvl="3" defTabSz="765170">
              <a:defRPr/>
            </a:pPr>
            <a:r>
              <a:rPr lang="es-EC" sz="2400" dirty="0" smtClean="0">
                <a:solidFill>
                  <a:srgbClr val="4F81BD">
                    <a:lumMod val="20000"/>
                    <a:lumOff val="80000"/>
                  </a:srgbClr>
                </a:solidFill>
              </a:rPr>
              <a:t>2.1.   Nacional</a:t>
            </a:r>
          </a:p>
          <a:p>
            <a:pPr marL="1249363" lvl="3" defTabSz="765170">
              <a:defRPr/>
            </a:pPr>
            <a:r>
              <a:rPr lang="es-EC" sz="2400" dirty="0" smtClean="0">
                <a:solidFill>
                  <a:srgbClr val="4F81BD">
                    <a:lumMod val="20000"/>
                    <a:lumOff val="80000"/>
                  </a:srgbClr>
                </a:solidFill>
              </a:rPr>
              <a:t>2.2.   Urbano</a:t>
            </a:r>
          </a:p>
          <a:p>
            <a:pPr marL="1249363" lvl="3" defTabSz="765170">
              <a:defRPr/>
            </a:pPr>
            <a:r>
              <a:rPr lang="es-EC" sz="2400" dirty="0" smtClean="0">
                <a:solidFill>
                  <a:srgbClr val="4F81BD">
                    <a:lumMod val="20000"/>
                    <a:lumOff val="80000"/>
                  </a:srgbClr>
                </a:solidFill>
              </a:rPr>
              <a:t>2.3.   Rural</a:t>
            </a:r>
          </a:p>
          <a:p>
            <a:pPr marL="849313" lvl="1" indent="-514350" defTabSz="765170">
              <a:buFont typeface="+mj-lt"/>
              <a:buAutoNum type="arabicPeriod"/>
              <a:defRPr/>
            </a:pPr>
            <a:r>
              <a:rPr lang="es-EC" sz="2400" b="1" dirty="0">
                <a:solidFill>
                  <a:srgbClr val="1F497D"/>
                </a:solidFill>
              </a:rPr>
              <a:t>Caracterización de la Condición de </a:t>
            </a:r>
            <a:r>
              <a:rPr lang="es-EC" sz="2400" b="1" dirty="0" smtClean="0">
                <a:solidFill>
                  <a:srgbClr val="1F497D"/>
                </a:solidFill>
              </a:rPr>
              <a:t>Actividad Nacional</a:t>
            </a:r>
          </a:p>
          <a:p>
            <a:pPr marL="1249363" lvl="3" defTabSz="765170">
              <a:defRPr/>
            </a:pPr>
            <a:r>
              <a:rPr lang="es-EC" sz="2400" dirty="0" smtClean="0">
                <a:solidFill>
                  <a:srgbClr val="4F81BD">
                    <a:lumMod val="20000"/>
                    <a:lumOff val="80000"/>
                  </a:srgbClr>
                </a:solidFill>
              </a:rPr>
              <a:t>3.1</a:t>
            </a:r>
            <a:r>
              <a:rPr lang="es-EC" sz="2400" dirty="0">
                <a:solidFill>
                  <a:srgbClr val="4F81BD">
                    <a:lumMod val="20000"/>
                    <a:lumOff val="80000"/>
                  </a:srgbClr>
                </a:solidFill>
              </a:rPr>
              <a:t>.   </a:t>
            </a:r>
            <a:r>
              <a:rPr lang="es-EC" sz="2400" dirty="0" smtClean="0">
                <a:solidFill>
                  <a:srgbClr val="4F81BD">
                    <a:lumMod val="20000"/>
                    <a:lumOff val="80000"/>
                  </a:srgbClr>
                </a:solidFill>
              </a:rPr>
              <a:t>Empleo</a:t>
            </a:r>
            <a:endParaRPr lang="es-EC" sz="2400" dirty="0">
              <a:solidFill>
                <a:srgbClr val="4F81BD">
                  <a:lumMod val="20000"/>
                  <a:lumOff val="80000"/>
                </a:srgbClr>
              </a:solidFill>
            </a:endParaRPr>
          </a:p>
          <a:p>
            <a:pPr marL="1249363" lvl="3" defTabSz="765170">
              <a:defRPr/>
            </a:pPr>
            <a:r>
              <a:rPr lang="es-EC" sz="2400" dirty="0" smtClean="0">
                <a:solidFill>
                  <a:srgbClr val="4F81BD">
                    <a:lumMod val="20000"/>
                    <a:lumOff val="80000"/>
                  </a:srgbClr>
                </a:solidFill>
              </a:rPr>
              <a:t>3.1.1.   Empleo Adecuado/Pleno</a:t>
            </a:r>
            <a:endParaRPr lang="es-EC" sz="2400" dirty="0">
              <a:solidFill>
                <a:srgbClr val="4F81BD">
                  <a:lumMod val="20000"/>
                  <a:lumOff val="80000"/>
                </a:srgbClr>
              </a:solidFill>
            </a:endParaRPr>
          </a:p>
          <a:p>
            <a:pPr marL="1249363" lvl="3" defTabSz="765170">
              <a:defRPr/>
            </a:pPr>
            <a:r>
              <a:rPr lang="es-EC" sz="2400" dirty="0" smtClean="0">
                <a:solidFill>
                  <a:srgbClr val="4F81BD">
                    <a:lumMod val="20000"/>
                    <a:lumOff val="80000"/>
                  </a:srgbClr>
                </a:solidFill>
              </a:rPr>
              <a:t>3.1.2.   Subempleo </a:t>
            </a:r>
            <a:endParaRPr lang="es-EC" sz="2400" dirty="0">
              <a:solidFill>
                <a:srgbClr val="4F81BD">
                  <a:lumMod val="20000"/>
                  <a:lumOff val="80000"/>
                </a:srgbClr>
              </a:solidFill>
            </a:endParaRPr>
          </a:p>
          <a:p>
            <a:pPr marL="1249363" lvl="3" defTabSz="765170">
              <a:defRPr/>
            </a:pPr>
            <a:r>
              <a:rPr lang="es-EC" sz="2400" b="1" dirty="0" smtClean="0">
                <a:solidFill>
                  <a:srgbClr val="1F497D"/>
                </a:solidFill>
              </a:rPr>
              <a:t>3.2.   </a:t>
            </a:r>
            <a:r>
              <a:rPr lang="es-EC" sz="2400" b="1" dirty="0">
                <a:solidFill>
                  <a:srgbClr val="1F497D"/>
                </a:solidFill>
              </a:rPr>
              <a:t>Desempleo</a:t>
            </a:r>
          </a:p>
          <a:p>
            <a:pPr marL="849313" lvl="1" indent="-514350" defTabSz="765170">
              <a:buFont typeface="+mj-lt"/>
              <a:buAutoNum type="arabicPeriod" startAt="4"/>
              <a:defRPr/>
            </a:pPr>
            <a:r>
              <a:rPr lang="es-EC" sz="2400" dirty="0" smtClean="0">
                <a:solidFill>
                  <a:srgbClr val="4F81BD">
                    <a:lumMod val="20000"/>
                    <a:lumOff val="80000"/>
                  </a:srgbClr>
                </a:solidFill>
              </a:rPr>
              <a:t>Condiciones del Empleo</a:t>
            </a:r>
            <a:endParaRPr lang="es-EC" sz="2400" dirty="0">
              <a:solidFill>
                <a:srgbClr val="4F81BD">
                  <a:lumMod val="20000"/>
                  <a:lumOff val="80000"/>
                </a:srgbClr>
              </a:solidFill>
            </a:endParaRPr>
          </a:p>
          <a:p>
            <a:pPr marL="849313" lvl="1" indent="-514350" defTabSz="765170">
              <a:buFont typeface="+mj-lt"/>
              <a:buAutoNum type="arabicPeriod"/>
              <a:defRPr/>
            </a:pPr>
            <a:endParaRPr lang="es-EC" sz="2400" dirty="0">
              <a:solidFill>
                <a:prstClr val="black"/>
              </a:solidFill>
            </a:endParaRPr>
          </a:p>
        </p:txBody>
      </p:sp>
    </p:spTree>
    <p:extLst>
      <p:ext uri="{BB962C8B-B14F-4D97-AF65-F5344CB8AC3E}">
        <p14:creationId xmlns:p14="http://schemas.microsoft.com/office/powerpoint/2010/main" val="1763232366"/>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9 Gráfico"/>
          <p:cNvGraphicFramePr/>
          <p:nvPr>
            <p:extLst>
              <p:ext uri="{D42A27DB-BD31-4B8C-83A1-F6EECF244321}">
                <p14:modId xmlns:p14="http://schemas.microsoft.com/office/powerpoint/2010/main" val="1791860517"/>
              </p:ext>
            </p:extLst>
          </p:nvPr>
        </p:nvGraphicFramePr>
        <p:xfrm>
          <a:off x="882179" y="3060080"/>
          <a:ext cx="10009112" cy="4068016"/>
        </p:xfrm>
        <a:graphic>
          <a:graphicData uri="http://schemas.openxmlformats.org/drawingml/2006/chart">
            <c:chart xmlns:c="http://schemas.openxmlformats.org/drawingml/2006/chart" xmlns:r="http://schemas.openxmlformats.org/officeDocument/2006/relationships" r:id="rId3"/>
          </a:graphicData>
        </a:graphic>
      </p:graphicFrame>
      <p:sp>
        <p:nvSpPr>
          <p:cNvPr id="3" name="1 CuadroTexto"/>
          <p:cNvSpPr txBox="1">
            <a:spLocks noChangeArrowheads="1"/>
          </p:cNvSpPr>
          <p:nvPr/>
        </p:nvSpPr>
        <p:spPr bwMode="auto">
          <a:xfrm>
            <a:off x="1242219" y="1251169"/>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Desempleo por sexo: </a:t>
            </a:r>
            <a:r>
              <a:rPr lang="es-EC" sz="3200" dirty="0" smtClean="0">
                <a:solidFill>
                  <a:prstClr val="white">
                    <a:lumMod val="50000"/>
                  </a:prstClr>
                </a:solidFill>
                <a:latin typeface="Arial Rounded MT Bold" pitchFamily="34" charset="0"/>
                <a:cs typeface="Arial" pitchFamily="34" charset="0"/>
              </a:rPr>
              <a:t>Total nacional</a:t>
            </a:r>
          </a:p>
        </p:txBody>
      </p:sp>
      <p:sp>
        <p:nvSpPr>
          <p:cNvPr id="7" name="6 Rectángulo"/>
          <p:cNvSpPr/>
          <p:nvPr/>
        </p:nvSpPr>
        <p:spPr>
          <a:xfrm>
            <a:off x="522139" y="1979960"/>
            <a:ext cx="10369152" cy="769441"/>
          </a:xfrm>
          <a:prstGeom prst="rect">
            <a:avLst/>
          </a:prstGeom>
        </p:spPr>
        <p:txBody>
          <a:bodyPr wrap="square">
            <a:spAutoFit/>
          </a:bodyPr>
          <a:lstStyle/>
          <a:p>
            <a:pPr algn="just"/>
            <a:r>
              <a:rPr lang="es-EC" sz="2200" dirty="0" smtClean="0">
                <a:solidFill>
                  <a:prstClr val="black"/>
                </a:solidFill>
              </a:rPr>
              <a:t>En diciembre 2017, la tasa de desempleo se ubicó en </a:t>
            </a:r>
            <a:r>
              <a:rPr lang="es-EC" sz="2200" b="1" dirty="0" smtClean="0">
                <a:solidFill>
                  <a:prstClr val="black"/>
                </a:solidFill>
              </a:rPr>
              <a:t>6,0%</a:t>
            </a:r>
            <a:r>
              <a:rPr lang="es-EC" sz="2200" dirty="0" smtClean="0">
                <a:solidFill>
                  <a:prstClr val="black"/>
                </a:solidFill>
              </a:rPr>
              <a:t> para las mujeres y </a:t>
            </a:r>
            <a:r>
              <a:rPr lang="es-EC" sz="2200" b="1" dirty="0" smtClean="0">
                <a:solidFill>
                  <a:prstClr val="black"/>
                </a:solidFill>
              </a:rPr>
              <a:t>3,6%</a:t>
            </a:r>
            <a:r>
              <a:rPr lang="es-EC" sz="2200" dirty="0" smtClean="0">
                <a:solidFill>
                  <a:prstClr val="black"/>
                </a:solidFill>
              </a:rPr>
              <a:t> para los hombres. </a:t>
            </a:r>
            <a:endParaRPr lang="es-EC" sz="2200" dirty="0">
              <a:solidFill>
                <a:prstClr val="black"/>
              </a:solidFill>
            </a:endParaRPr>
          </a:p>
        </p:txBody>
      </p:sp>
      <p:sp>
        <p:nvSpPr>
          <p:cNvPr id="11" name="10 CuadroTexto"/>
          <p:cNvSpPr txBox="1"/>
          <p:nvPr/>
        </p:nvSpPr>
        <p:spPr>
          <a:xfrm>
            <a:off x="450131" y="7197635"/>
            <a:ext cx="10657184" cy="769441"/>
          </a:xfrm>
          <a:prstGeom prst="rect">
            <a:avLst/>
          </a:prstGeom>
          <a:noFill/>
          <a:ln>
            <a:solidFill>
              <a:schemeClr val="bg1">
                <a:lumMod val="50000"/>
              </a:schemeClr>
            </a:solidFill>
          </a:ln>
        </p:spPr>
        <p:txBody>
          <a:bodyPr wrap="square" rtlCol="0">
            <a:spAutoFit/>
          </a:bodyPr>
          <a:lstStyle/>
          <a:p>
            <a:pPr algn="just"/>
            <a:r>
              <a:rPr lang="es-EC" sz="2200" dirty="0" smtClean="0">
                <a:solidFill>
                  <a:prstClr val="black"/>
                </a:solidFill>
              </a:rPr>
              <a:t>La tasa de desempleo para los hombres es </a:t>
            </a:r>
            <a:r>
              <a:rPr lang="es-EC" sz="2200" b="1" dirty="0" smtClean="0">
                <a:solidFill>
                  <a:prstClr val="black"/>
                </a:solidFill>
              </a:rPr>
              <a:t>2,4 </a:t>
            </a:r>
            <a:r>
              <a:rPr lang="es-EC" sz="2200" dirty="0" smtClean="0">
                <a:solidFill>
                  <a:prstClr val="black"/>
                </a:solidFill>
              </a:rPr>
              <a:t>puntos porcentuales menor que de las mujeres. Esta diferencia </a:t>
            </a:r>
            <a:r>
              <a:rPr lang="es-EC" sz="2200" b="1" dirty="0" smtClean="0">
                <a:solidFill>
                  <a:prstClr val="black"/>
                </a:solidFill>
              </a:rPr>
              <a:t>SI</a:t>
            </a:r>
            <a:r>
              <a:rPr lang="es-EC" sz="2200" dirty="0" smtClean="0">
                <a:solidFill>
                  <a:prstClr val="black"/>
                </a:solidFill>
              </a:rPr>
              <a:t> es </a:t>
            </a:r>
            <a:r>
              <a:rPr lang="es-EC" sz="2200" b="1" i="1" dirty="0" smtClean="0">
                <a:solidFill>
                  <a:prstClr val="black"/>
                </a:solidFill>
              </a:rPr>
              <a:t>estadísticamente significativa</a:t>
            </a:r>
            <a:r>
              <a:rPr lang="es-EC" sz="2200" dirty="0" smtClean="0">
                <a:solidFill>
                  <a:prstClr val="black"/>
                </a:solidFill>
              </a:rPr>
              <a:t>.</a:t>
            </a:r>
            <a:endParaRPr lang="es-EC" sz="2200" dirty="0">
              <a:solidFill>
                <a:prstClr val="black"/>
              </a:solidFill>
            </a:endParaRPr>
          </a:p>
        </p:txBody>
      </p:sp>
      <p:pic>
        <p:nvPicPr>
          <p:cNvPr id="13"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78123" y="3498987"/>
            <a:ext cx="504056" cy="954532"/>
          </a:xfrm>
          <a:prstGeom prst="rect">
            <a:avLst/>
          </a:prstGeom>
          <a:noFill/>
          <a:ln w="9525">
            <a:noFill/>
            <a:miter lim="800000"/>
            <a:headEnd/>
            <a:tailEnd/>
          </a:ln>
        </p:spPr>
      </p:pic>
      <p:pic>
        <p:nvPicPr>
          <p:cNvPr id="14" name="Picture 4"/>
          <p:cNvPicPr>
            <a:picLocks noChangeAspect="1" noChangeArrowheads="1"/>
          </p:cNvPicPr>
          <p:nvPr/>
        </p:nvPicPr>
        <p:blipFill>
          <a:blip r:embed="rId5" cstate="print"/>
          <a:srcRect/>
          <a:stretch>
            <a:fillRect/>
          </a:stretch>
        </p:blipFill>
        <p:spPr bwMode="auto">
          <a:xfrm>
            <a:off x="378123" y="4644256"/>
            <a:ext cx="432048" cy="1016071"/>
          </a:xfrm>
          <a:prstGeom prst="rect">
            <a:avLst/>
          </a:prstGeom>
          <a:noFill/>
          <a:ln w="9525">
            <a:noFill/>
            <a:miter lim="800000"/>
            <a:headEnd/>
            <a:tailEnd/>
          </a:ln>
        </p:spPr>
      </p:pic>
      <p:sp>
        <p:nvSpPr>
          <p:cNvPr id="18" name="17 Cerrar llave"/>
          <p:cNvSpPr/>
          <p:nvPr/>
        </p:nvSpPr>
        <p:spPr>
          <a:xfrm>
            <a:off x="10891291" y="4068192"/>
            <a:ext cx="216024" cy="1049028"/>
          </a:xfrm>
          <a:prstGeom prst="rightBrac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solidFill>
                <a:prstClr val="black"/>
              </a:solidFill>
            </a:endParaRPr>
          </a:p>
        </p:txBody>
      </p:sp>
      <p:sp>
        <p:nvSpPr>
          <p:cNvPr id="19" name="18 Rectángulo"/>
          <p:cNvSpPr/>
          <p:nvPr/>
        </p:nvSpPr>
        <p:spPr>
          <a:xfrm>
            <a:off x="11035307" y="4326607"/>
            <a:ext cx="566181" cy="461665"/>
          </a:xfrm>
          <a:prstGeom prst="rect">
            <a:avLst/>
          </a:prstGeom>
        </p:spPr>
        <p:txBody>
          <a:bodyPr wrap="none">
            <a:spAutoFit/>
          </a:bodyPr>
          <a:lstStyle/>
          <a:p>
            <a:r>
              <a:rPr lang="es-EC" sz="2400" b="1" dirty="0" smtClean="0">
                <a:solidFill>
                  <a:prstClr val="black"/>
                </a:solidFill>
                <a:latin typeface="Calibri Light" panose="020F0302020204030204" pitchFamily="34" charset="0"/>
              </a:rPr>
              <a:t>2,4</a:t>
            </a:r>
            <a:endParaRPr lang="es-EC" sz="2400" dirty="0">
              <a:solidFill>
                <a:prstClr val="black"/>
              </a:solidFill>
              <a:latin typeface="Calibri Light" panose="020F0302020204030204" pitchFamily="34" charset="0"/>
            </a:endParaRPr>
          </a:p>
        </p:txBody>
      </p:sp>
      <p:sp>
        <p:nvSpPr>
          <p:cNvPr id="12" name="6 Rectángulo redondeado"/>
          <p:cNvSpPr/>
          <p:nvPr/>
        </p:nvSpPr>
        <p:spPr>
          <a:xfrm>
            <a:off x="18083" y="996543"/>
            <a:ext cx="1511595" cy="767393"/>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EC" sz="1400" dirty="0" smtClean="0">
                <a:solidFill>
                  <a:schemeClr val="tx1"/>
                </a:solidFill>
              </a:rPr>
              <a:t>Variación estadísticamente significativa</a:t>
            </a:r>
            <a:endParaRPr lang="es-EC" sz="1400" dirty="0">
              <a:solidFill>
                <a:schemeClr val="tx1"/>
              </a:solidFill>
            </a:endParaRPr>
          </a:p>
        </p:txBody>
      </p:sp>
      <p:sp>
        <p:nvSpPr>
          <p:cNvPr id="15" name="8 Rectángulo redondeado"/>
          <p:cNvSpPr/>
          <p:nvPr/>
        </p:nvSpPr>
        <p:spPr>
          <a:xfrm>
            <a:off x="10327070" y="3647233"/>
            <a:ext cx="504056" cy="368751"/>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
        <p:nvSpPr>
          <p:cNvPr id="16" name="8 Rectángulo redondeado"/>
          <p:cNvSpPr/>
          <p:nvPr/>
        </p:nvSpPr>
        <p:spPr>
          <a:xfrm>
            <a:off x="10348594" y="4810223"/>
            <a:ext cx="504056" cy="368751"/>
          </a:xfrm>
          <a:prstGeom prst="roundRect">
            <a:avLst/>
          </a:prstGeom>
          <a:noFill/>
          <a:ln>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s-EC" sz="1400" dirty="0">
              <a:solidFill>
                <a:schemeClr val="tx1"/>
              </a:solidFill>
            </a:endParaRPr>
          </a:p>
        </p:txBody>
      </p:sp>
    </p:spTree>
    <p:extLst>
      <p:ext uri="{BB962C8B-B14F-4D97-AF65-F5344CB8AC3E}">
        <p14:creationId xmlns:p14="http://schemas.microsoft.com/office/powerpoint/2010/main" val="3181392786"/>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Gráfico"/>
          <p:cNvGraphicFramePr/>
          <p:nvPr>
            <p:extLst>
              <p:ext uri="{D42A27DB-BD31-4B8C-83A1-F6EECF244321}">
                <p14:modId xmlns:p14="http://schemas.microsoft.com/office/powerpoint/2010/main" val="745259354"/>
              </p:ext>
            </p:extLst>
          </p:nvPr>
        </p:nvGraphicFramePr>
        <p:xfrm>
          <a:off x="273634" y="3098989"/>
          <a:ext cx="11016000" cy="4392000"/>
        </p:xfrm>
        <a:graphic>
          <a:graphicData uri="http://schemas.openxmlformats.org/drawingml/2006/chart">
            <c:chart xmlns:c="http://schemas.openxmlformats.org/drawingml/2006/chart" xmlns:r="http://schemas.openxmlformats.org/officeDocument/2006/relationships" r:id="rId3"/>
          </a:graphicData>
        </a:graphic>
      </p:graphicFrame>
      <p:sp>
        <p:nvSpPr>
          <p:cNvPr id="4" name="1 CuadroTexto"/>
          <p:cNvSpPr txBox="1">
            <a:spLocks noChangeArrowheads="1"/>
          </p:cNvSpPr>
          <p:nvPr/>
        </p:nvSpPr>
        <p:spPr bwMode="auto">
          <a:xfrm>
            <a:off x="378123" y="1251169"/>
            <a:ext cx="10729639"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Tasa de desempleo por tipo: </a:t>
            </a:r>
            <a:r>
              <a:rPr lang="es-EC" sz="3200" dirty="0" smtClean="0">
                <a:solidFill>
                  <a:prstClr val="white">
                    <a:lumMod val="50000"/>
                  </a:prstClr>
                </a:solidFill>
                <a:latin typeface="Arial Rounded MT Bold" pitchFamily="34" charset="0"/>
                <a:cs typeface="Arial" pitchFamily="34" charset="0"/>
              </a:rPr>
              <a:t>Total nacional</a:t>
            </a:r>
          </a:p>
        </p:txBody>
      </p:sp>
      <p:sp>
        <p:nvSpPr>
          <p:cNvPr id="53249" name="Rectangle 1"/>
          <p:cNvSpPr>
            <a:spLocks noChangeArrowheads="1"/>
          </p:cNvSpPr>
          <p:nvPr/>
        </p:nvSpPr>
        <p:spPr bwMode="auto">
          <a:xfrm>
            <a:off x="461921" y="2082746"/>
            <a:ext cx="10639427"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s-EC" sz="2200" dirty="0" smtClean="0" bmk="">
                <a:solidFill>
                  <a:prstClr val="black"/>
                </a:solidFill>
                <a:ea typeface="Calibri" pitchFamily="34" charset="0"/>
                <a:cs typeface="Times New Roman" pitchFamily="18" charset="0"/>
              </a:rPr>
              <a:t>En diciembre 2017, el desempleo abierto* se ubicó en </a:t>
            </a:r>
            <a:r>
              <a:rPr lang="es-EC" sz="2200" b="1" dirty="0" smtClean="0" bmk="">
                <a:solidFill>
                  <a:prstClr val="black"/>
                </a:solidFill>
                <a:ea typeface="Calibri" pitchFamily="34" charset="0"/>
                <a:cs typeface="Times New Roman" pitchFamily="18" charset="0"/>
              </a:rPr>
              <a:t>3,7</a:t>
            </a:r>
            <a:r>
              <a:rPr lang="es-EC" sz="2200" b="1" dirty="0" smtClean="0" bmk="">
                <a:solidFill>
                  <a:prstClr val="black"/>
                </a:solidFill>
                <a:ea typeface="Times New Roman" pitchFamily="18" charset="0"/>
                <a:cs typeface="Calibri" pitchFamily="34" charset="0"/>
              </a:rPr>
              <a:t>%</a:t>
            </a:r>
            <a:r>
              <a:rPr lang="es-EC" sz="2200" dirty="0" smtClean="0" bmk="">
                <a:solidFill>
                  <a:prstClr val="black"/>
                </a:solidFill>
                <a:ea typeface="Times New Roman" pitchFamily="18" charset="0"/>
                <a:cs typeface="Calibri" pitchFamily="34" charset="0"/>
              </a:rPr>
              <a:t>; mientras que el desempleo oculto (quienes no hacen gestión de búsqueda) fue del </a:t>
            </a:r>
            <a:r>
              <a:rPr lang="es-EC" sz="2200" b="1" dirty="0" smtClean="0" bmk="">
                <a:solidFill>
                  <a:prstClr val="black"/>
                </a:solidFill>
                <a:ea typeface="Times New Roman" pitchFamily="18" charset="0"/>
                <a:cs typeface="Calibri" pitchFamily="34" charset="0"/>
              </a:rPr>
              <a:t>0,9</a:t>
            </a:r>
            <a:r>
              <a:rPr lang="es-EC" sz="2200" b="1" dirty="0" smtClean="0">
                <a:solidFill>
                  <a:prstClr val="black"/>
                </a:solidFill>
                <a:ea typeface="Times New Roman" pitchFamily="18" charset="0"/>
                <a:cs typeface="Calibri" pitchFamily="34" charset="0"/>
              </a:rPr>
              <a:t>%</a:t>
            </a:r>
            <a:r>
              <a:rPr lang="es-EC" sz="2200" dirty="0" smtClean="0">
                <a:solidFill>
                  <a:prstClr val="black"/>
                </a:solidFill>
                <a:ea typeface="Times New Roman" pitchFamily="18" charset="0"/>
                <a:cs typeface="Calibri" pitchFamily="34" charset="0"/>
              </a:rPr>
              <a:t>.</a:t>
            </a:r>
            <a:endParaRPr lang="es-EC" sz="2200" dirty="0" smtClean="0">
              <a:solidFill>
                <a:prstClr val="black"/>
              </a:solidFill>
              <a:cs typeface="Arial" pitchFamily="34" charset="0"/>
            </a:endParaRPr>
          </a:p>
        </p:txBody>
      </p:sp>
      <p:sp>
        <p:nvSpPr>
          <p:cNvPr id="2" name="Rectángulo 1"/>
          <p:cNvSpPr/>
          <p:nvPr/>
        </p:nvSpPr>
        <p:spPr>
          <a:xfrm>
            <a:off x="377882" y="7751633"/>
            <a:ext cx="10729879" cy="276999"/>
          </a:xfrm>
          <a:prstGeom prst="rect">
            <a:avLst/>
          </a:prstGeom>
        </p:spPr>
        <p:txBody>
          <a:bodyPr wrap="square">
            <a:spAutoFit/>
          </a:bodyPr>
          <a:lstStyle/>
          <a:p>
            <a:r>
              <a:rPr lang="es-EC" sz="1200" dirty="0" smtClean="0">
                <a:solidFill>
                  <a:prstClr val="black"/>
                </a:solidFill>
                <a:ea typeface="Times New Roman" pitchFamily="18" charset="0"/>
                <a:cs typeface="Calibri" pitchFamily="34" charset="0"/>
              </a:rPr>
              <a:t>*El </a:t>
            </a:r>
            <a:r>
              <a:rPr lang="es-EC" sz="1200" dirty="0">
                <a:solidFill>
                  <a:prstClr val="black"/>
                </a:solidFill>
                <a:ea typeface="Times New Roman" pitchFamily="18" charset="0"/>
                <a:cs typeface="Calibri" pitchFamily="34" charset="0"/>
              </a:rPr>
              <a:t>desempleo abierto</a:t>
            </a:r>
            <a:r>
              <a:rPr lang="es-EC" sz="1200" dirty="0" bmk="">
                <a:solidFill>
                  <a:prstClr val="black"/>
                </a:solidFill>
                <a:ea typeface="Times New Roman" pitchFamily="18" charset="0"/>
                <a:cs typeface="Calibri" pitchFamily="34" charset="0"/>
              </a:rPr>
              <a:t> </a:t>
            </a:r>
            <a:r>
              <a:rPr lang="es-EC" sz="1200" dirty="0" bmk="">
                <a:solidFill>
                  <a:prstClr val="black"/>
                </a:solidFill>
                <a:ea typeface="Times New Roman" pitchFamily="18" charset="0"/>
                <a:cs typeface="Times New Roman" pitchFamily="18" charset="0"/>
              </a:rPr>
              <a:t>se define como</a:t>
            </a:r>
            <a:r>
              <a:rPr lang="es-EC" sz="1200" dirty="0" bmk="">
                <a:solidFill>
                  <a:prstClr val="black"/>
                </a:solidFill>
                <a:ea typeface="Calibri" pitchFamily="34" charset="0"/>
                <a:cs typeface="Times New Roman" pitchFamily="18" charset="0"/>
              </a:rPr>
              <a:t> las personas que no trabajaron en la semana de referencia, pero hicieron alguna gestión para conseguir un empleo. </a:t>
            </a:r>
            <a:endParaRPr lang="es-EC" sz="1200" dirty="0"/>
          </a:p>
        </p:txBody>
      </p:sp>
    </p:spTree>
    <p:extLst>
      <p:ext uri="{BB962C8B-B14F-4D97-AF65-F5344CB8AC3E}">
        <p14:creationId xmlns:p14="http://schemas.microsoft.com/office/powerpoint/2010/main" val="2792620739"/>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Gráfico"/>
          <p:cNvGraphicFramePr/>
          <p:nvPr>
            <p:extLst>
              <p:ext uri="{D42A27DB-BD31-4B8C-83A1-F6EECF244321}">
                <p14:modId xmlns:p14="http://schemas.microsoft.com/office/powerpoint/2010/main" val="3526326095"/>
              </p:ext>
            </p:extLst>
          </p:nvPr>
        </p:nvGraphicFramePr>
        <p:xfrm>
          <a:off x="439498" y="2418135"/>
          <a:ext cx="10915200" cy="5400600"/>
        </p:xfrm>
        <a:graphic>
          <a:graphicData uri="http://schemas.openxmlformats.org/drawingml/2006/chart">
            <c:chart xmlns:c="http://schemas.openxmlformats.org/drawingml/2006/chart" xmlns:r="http://schemas.openxmlformats.org/officeDocument/2006/relationships" r:id="rId3"/>
          </a:graphicData>
        </a:graphic>
      </p:graphicFrame>
      <p:sp>
        <p:nvSpPr>
          <p:cNvPr id="4" name="1 CuadroTexto"/>
          <p:cNvSpPr txBox="1">
            <a:spLocks noChangeArrowheads="1"/>
          </p:cNvSpPr>
          <p:nvPr/>
        </p:nvSpPr>
        <p:spPr bwMode="auto">
          <a:xfrm>
            <a:off x="1242219" y="1115864"/>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Tiempo de búsqueda de empleo: </a:t>
            </a:r>
            <a:r>
              <a:rPr lang="es-EC" sz="3200" dirty="0" smtClean="0">
                <a:solidFill>
                  <a:prstClr val="white">
                    <a:lumMod val="50000"/>
                  </a:prstClr>
                </a:solidFill>
                <a:latin typeface="Arial Rounded MT Bold" pitchFamily="34" charset="0"/>
                <a:cs typeface="Arial" pitchFamily="34" charset="0"/>
              </a:rPr>
              <a:t>Total nacional</a:t>
            </a:r>
          </a:p>
        </p:txBody>
      </p:sp>
      <p:sp>
        <p:nvSpPr>
          <p:cNvPr id="8" name="7 Rectángulo"/>
          <p:cNvSpPr/>
          <p:nvPr/>
        </p:nvSpPr>
        <p:spPr>
          <a:xfrm>
            <a:off x="594147" y="1835944"/>
            <a:ext cx="10369152" cy="769441"/>
          </a:xfrm>
          <a:prstGeom prst="rect">
            <a:avLst/>
          </a:prstGeom>
        </p:spPr>
        <p:txBody>
          <a:bodyPr wrap="square">
            <a:spAutoFit/>
          </a:bodyPr>
          <a:lstStyle/>
          <a:p>
            <a:pPr algn="just"/>
            <a:r>
              <a:rPr lang="es-EC" sz="2200" dirty="0" smtClean="0">
                <a:solidFill>
                  <a:prstClr val="black"/>
                </a:solidFill>
                <a:latin typeface="+mn-lt"/>
              </a:rPr>
              <a:t>Para diciembre 2017, el </a:t>
            </a:r>
            <a:r>
              <a:rPr lang="es-EC" sz="2200" b="1" dirty="0" smtClean="0">
                <a:solidFill>
                  <a:prstClr val="black"/>
                </a:solidFill>
                <a:latin typeface="+mn-lt"/>
              </a:rPr>
              <a:t>27,3%</a:t>
            </a:r>
            <a:r>
              <a:rPr lang="es-EC" sz="2200" dirty="0" smtClean="0">
                <a:solidFill>
                  <a:prstClr val="black"/>
                </a:solidFill>
                <a:latin typeface="+mn-lt"/>
              </a:rPr>
              <a:t> de los trabajadores en situación de desempleo han buscado empleo por un período de hasta un mes. </a:t>
            </a:r>
            <a:endParaRPr lang="es-EC" sz="2200" dirty="0">
              <a:solidFill>
                <a:prstClr val="black"/>
              </a:solidFill>
              <a:latin typeface="+mn-lt"/>
            </a:endParaRPr>
          </a:p>
        </p:txBody>
      </p:sp>
    </p:spTree>
    <p:extLst>
      <p:ext uri="{BB962C8B-B14F-4D97-AF65-F5344CB8AC3E}">
        <p14:creationId xmlns:p14="http://schemas.microsoft.com/office/powerpoint/2010/main" val="2009672138"/>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a:xfrm>
            <a:off x="3762499" y="1619920"/>
            <a:ext cx="7200900" cy="6969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765170">
              <a:defRPr/>
            </a:pPr>
            <a:r>
              <a:rPr lang="es-AR" sz="3200" dirty="0" smtClean="0">
                <a:solidFill>
                  <a:prstClr val="black"/>
                </a:solidFill>
                <a:latin typeface="Arial Rounded MT Bold" pitchFamily="34" charset="0"/>
              </a:rPr>
              <a:t> Contenido</a:t>
            </a:r>
            <a:endParaRPr lang="es-AR" sz="3200" dirty="0">
              <a:solidFill>
                <a:prstClr val="black"/>
              </a:solidFill>
              <a:latin typeface="Arial Rounded MT Bold" pitchFamily="34" charset="0"/>
            </a:endParaRPr>
          </a:p>
        </p:txBody>
      </p:sp>
      <p:sp>
        <p:nvSpPr>
          <p:cNvPr id="7" name="6 Rectángulo"/>
          <p:cNvSpPr/>
          <p:nvPr/>
        </p:nvSpPr>
        <p:spPr>
          <a:xfrm>
            <a:off x="1026195" y="2628032"/>
            <a:ext cx="9721080" cy="4524315"/>
          </a:xfrm>
          <a:prstGeom prst="rect">
            <a:avLst/>
          </a:prstGeom>
        </p:spPr>
        <p:txBody>
          <a:bodyPr wrap="square">
            <a:spAutoFit/>
          </a:bodyPr>
          <a:lstStyle/>
          <a:p>
            <a:pPr marL="849313" lvl="1" indent="-514350" defTabSz="765170">
              <a:buFont typeface="+mj-lt"/>
              <a:buAutoNum type="arabicPeriod"/>
              <a:defRPr/>
            </a:pPr>
            <a:r>
              <a:rPr lang="es-EC" sz="2400" dirty="0" smtClean="0">
                <a:solidFill>
                  <a:srgbClr val="4F81BD">
                    <a:lumMod val="20000"/>
                    <a:lumOff val="80000"/>
                  </a:srgbClr>
                </a:solidFill>
              </a:rPr>
              <a:t>Aspectos Metodológicos</a:t>
            </a:r>
          </a:p>
          <a:p>
            <a:pPr marL="849313" lvl="1" indent="-514350" defTabSz="765170">
              <a:buFont typeface="+mj-lt"/>
              <a:buAutoNum type="arabicPeriod"/>
              <a:defRPr/>
            </a:pPr>
            <a:r>
              <a:rPr lang="es-EC" sz="2400" dirty="0" smtClean="0">
                <a:solidFill>
                  <a:srgbClr val="4F81BD">
                    <a:lumMod val="20000"/>
                    <a:lumOff val="80000"/>
                  </a:srgbClr>
                </a:solidFill>
              </a:rPr>
              <a:t>Población y Empleo:</a:t>
            </a:r>
          </a:p>
          <a:p>
            <a:pPr marL="1249363" lvl="3" defTabSz="765170">
              <a:defRPr/>
            </a:pPr>
            <a:r>
              <a:rPr lang="es-EC" sz="2400" dirty="0" smtClean="0">
                <a:solidFill>
                  <a:srgbClr val="4F81BD">
                    <a:lumMod val="20000"/>
                    <a:lumOff val="80000"/>
                  </a:srgbClr>
                </a:solidFill>
              </a:rPr>
              <a:t>2.1.   Nacional</a:t>
            </a:r>
          </a:p>
          <a:p>
            <a:pPr marL="1249363" lvl="3" defTabSz="765170">
              <a:defRPr/>
            </a:pPr>
            <a:r>
              <a:rPr lang="es-EC" sz="2400" dirty="0" smtClean="0">
                <a:solidFill>
                  <a:srgbClr val="4F81BD">
                    <a:lumMod val="20000"/>
                    <a:lumOff val="80000"/>
                  </a:srgbClr>
                </a:solidFill>
              </a:rPr>
              <a:t>2.2.   Urbano</a:t>
            </a:r>
          </a:p>
          <a:p>
            <a:pPr marL="1249363" lvl="3" defTabSz="765170">
              <a:defRPr/>
            </a:pPr>
            <a:r>
              <a:rPr lang="es-EC" sz="2400" dirty="0" smtClean="0">
                <a:solidFill>
                  <a:srgbClr val="4F81BD">
                    <a:lumMod val="20000"/>
                    <a:lumOff val="80000"/>
                  </a:srgbClr>
                </a:solidFill>
              </a:rPr>
              <a:t>2.3.   Rural</a:t>
            </a:r>
          </a:p>
          <a:p>
            <a:pPr marL="849313" lvl="1" indent="-514350" defTabSz="765170">
              <a:buFont typeface="+mj-lt"/>
              <a:buAutoNum type="arabicPeriod"/>
              <a:defRPr/>
            </a:pPr>
            <a:r>
              <a:rPr lang="es-EC" sz="2400" dirty="0">
                <a:solidFill>
                  <a:srgbClr val="4F81BD">
                    <a:lumMod val="20000"/>
                    <a:lumOff val="80000"/>
                  </a:srgbClr>
                </a:solidFill>
              </a:rPr>
              <a:t>Caracterización de la Condición de </a:t>
            </a:r>
            <a:r>
              <a:rPr lang="es-EC" sz="2400" dirty="0" smtClean="0">
                <a:solidFill>
                  <a:srgbClr val="4F81BD">
                    <a:lumMod val="20000"/>
                    <a:lumOff val="80000"/>
                  </a:srgbClr>
                </a:solidFill>
              </a:rPr>
              <a:t>Actividad Nacional</a:t>
            </a:r>
          </a:p>
          <a:p>
            <a:pPr marL="1249363" lvl="3" defTabSz="765170">
              <a:defRPr/>
            </a:pPr>
            <a:r>
              <a:rPr lang="es-EC" sz="2400" dirty="0" smtClean="0">
                <a:solidFill>
                  <a:srgbClr val="4F81BD">
                    <a:lumMod val="20000"/>
                    <a:lumOff val="80000"/>
                  </a:srgbClr>
                </a:solidFill>
              </a:rPr>
              <a:t>3.1</a:t>
            </a:r>
            <a:r>
              <a:rPr lang="es-EC" sz="2400" dirty="0">
                <a:solidFill>
                  <a:srgbClr val="4F81BD">
                    <a:lumMod val="20000"/>
                    <a:lumOff val="80000"/>
                  </a:srgbClr>
                </a:solidFill>
              </a:rPr>
              <a:t>.   </a:t>
            </a:r>
            <a:r>
              <a:rPr lang="es-EC" sz="2400" dirty="0" smtClean="0">
                <a:solidFill>
                  <a:srgbClr val="4F81BD">
                    <a:lumMod val="20000"/>
                    <a:lumOff val="80000"/>
                  </a:srgbClr>
                </a:solidFill>
              </a:rPr>
              <a:t>Empleo</a:t>
            </a:r>
            <a:endParaRPr lang="es-EC" sz="2400" dirty="0">
              <a:solidFill>
                <a:srgbClr val="4F81BD">
                  <a:lumMod val="20000"/>
                  <a:lumOff val="80000"/>
                </a:srgbClr>
              </a:solidFill>
            </a:endParaRPr>
          </a:p>
          <a:p>
            <a:pPr marL="1249363" lvl="3" defTabSz="765170">
              <a:defRPr/>
            </a:pPr>
            <a:r>
              <a:rPr lang="es-EC" sz="2400" dirty="0" smtClean="0">
                <a:solidFill>
                  <a:srgbClr val="4F81BD">
                    <a:lumMod val="20000"/>
                    <a:lumOff val="80000"/>
                  </a:srgbClr>
                </a:solidFill>
              </a:rPr>
              <a:t>3.1.1.   Empleo Adecuado/Pleno</a:t>
            </a:r>
            <a:endParaRPr lang="es-EC" sz="2400" dirty="0">
              <a:solidFill>
                <a:srgbClr val="4F81BD">
                  <a:lumMod val="20000"/>
                  <a:lumOff val="80000"/>
                </a:srgbClr>
              </a:solidFill>
            </a:endParaRPr>
          </a:p>
          <a:p>
            <a:pPr marL="1249363" lvl="3" defTabSz="765170">
              <a:defRPr/>
            </a:pPr>
            <a:r>
              <a:rPr lang="es-EC" sz="2400" dirty="0" smtClean="0">
                <a:solidFill>
                  <a:srgbClr val="4F81BD">
                    <a:lumMod val="20000"/>
                    <a:lumOff val="80000"/>
                  </a:srgbClr>
                </a:solidFill>
              </a:rPr>
              <a:t>3.1.2.   Subempleo</a:t>
            </a:r>
            <a:endParaRPr lang="es-EC" sz="2400" dirty="0">
              <a:solidFill>
                <a:srgbClr val="4F81BD">
                  <a:lumMod val="20000"/>
                  <a:lumOff val="80000"/>
                </a:srgbClr>
              </a:solidFill>
            </a:endParaRPr>
          </a:p>
          <a:p>
            <a:pPr marL="1249363" lvl="3" defTabSz="765170">
              <a:defRPr/>
            </a:pPr>
            <a:r>
              <a:rPr lang="es-EC" sz="2400" dirty="0" smtClean="0">
                <a:solidFill>
                  <a:srgbClr val="4F81BD">
                    <a:lumMod val="20000"/>
                    <a:lumOff val="80000"/>
                  </a:srgbClr>
                </a:solidFill>
              </a:rPr>
              <a:t>3.2.   </a:t>
            </a:r>
            <a:r>
              <a:rPr lang="es-EC" sz="2400" dirty="0">
                <a:solidFill>
                  <a:srgbClr val="4F81BD">
                    <a:lumMod val="20000"/>
                    <a:lumOff val="80000"/>
                  </a:srgbClr>
                </a:solidFill>
              </a:rPr>
              <a:t>Desempleo</a:t>
            </a:r>
          </a:p>
          <a:p>
            <a:pPr marL="849313" lvl="1" indent="-514350" defTabSz="765170">
              <a:buFont typeface="+mj-lt"/>
              <a:buAutoNum type="arabicPeriod" startAt="4"/>
              <a:defRPr/>
            </a:pPr>
            <a:r>
              <a:rPr lang="es-EC" sz="2400" b="1" dirty="0" smtClean="0">
                <a:solidFill>
                  <a:srgbClr val="1F497D"/>
                </a:solidFill>
              </a:rPr>
              <a:t>Condiciones del Empleo</a:t>
            </a:r>
            <a:endParaRPr lang="es-EC" sz="2400" b="1" dirty="0">
              <a:solidFill>
                <a:srgbClr val="1F497D"/>
              </a:solidFill>
            </a:endParaRPr>
          </a:p>
          <a:p>
            <a:pPr marL="849313" lvl="1" indent="-514350" defTabSz="765170">
              <a:buFont typeface="+mj-lt"/>
              <a:buAutoNum type="arabicPeriod"/>
              <a:defRPr/>
            </a:pPr>
            <a:endParaRPr lang="es-EC" sz="2400" dirty="0">
              <a:solidFill>
                <a:prstClr val="black"/>
              </a:solidFill>
            </a:endParaRPr>
          </a:p>
        </p:txBody>
      </p:sp>
    </p:spTree>
    <p:extLst>
      <p:ext uri="{BB962C8B-B14F-4D97-AF65-F5344CB8AC3E}">
        <p14:creationId xmlns:p14="http://schemas.microsoft.com/office/powerpoint/2010/main" val="3503201610"/>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Gráfico"/>
          <p:cNvGraphicFramePr/>
          <p:nvPr>
            <p:extLst>
              <p:ext uri="{D42A27DB-BD31-4B8C-83A1-F6EECF244321}">
                <p14:modId xmlns:p14="http://schemas.microsoft.com/office/powerpoint/2010/main" val="3799695775"/>
              </p:ext>
            </p:extLst>
          </p:nvPr>
        </p:nvGraphicFramePr>
        <p:xfrm>
          <a:off x="594147" y="3132088"/>
          <a:ext cx="10728000" cy="4824000"/>
        </p:xfrm>
        <a:graphic>
          <a:graphicData uri="http://schemas.openxmlformats.org/drawingml/2006/chart">
            <c:chart xmlns:c="http://schemas.openxmlformats.org/drawingml/2006/chart" xmlns:r="http://schemas.openxmlformats.org/officeDocument/2006/relationships" r:id="rId3"/>
          </a:graphicData>
        </a:graphic>
      </p:graphicFrame>
      <p:sp>
        <p:nvSpPr>
          <p:cNvPr id="5" name="1 CuadroTexto"/>
          <p:cNvSpPr txBox="1">
            <a:spLocks noChangeArrowheads="1"/>
          </p:cNvSpPr>
          <p:nvPr/>
        </p:nvSpPr>
        <p:spPr bwMode="auto">
          <a:xfrm>
            <a:off x="378123" y="1259880"/>
            <a:ext cx="10801647"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Empleo* y seguridad social: </a:t>
            </a:r>
            <a:r>
              <a:rPr lang="es-EC" sz="3200" dirty="0" smtClean="0">
                <a:solidFill>
                  <a:prstClr val="white">
                    <a:lumMod val="50000"/>
                  </a:prstClr>
                </a:solidFill>
                <a:latin typeface="Arial Rounded MT Bold" pitchFamily="34" charset="0"/>
                <a:cs typeface="Arial" pitchFamily="34" charset="0"/>
              </a:rPr>
              <a:t>Total nacional </a:t>
            </a:r>
            <a:endParaRPr lang="es-EC" sz="3200" dirty="0" smtClean="0">
              <a:solidFill>
                <a:srgbClr val="FF0000"/>
              </a:solidFill>
              <a:latin typeface="Arial Rounded MT Bold" pitchFamily="34" charset="0"/>
              <a:cs typeface="Arial" pitchFamily="34" charset="0"/>
            </a:endParaRPr>
          </a:p>
        </p:txBody>
      </p:sp>
      <p:sp>
        <p:nvSpPr>
          <p:cNvPr id="7" name="6 Rectángulo"/>
          <p:cNvSpPr/>
          <p:nvPr/>
        </p:nvSpPr>
        <p:spPr>
          <a:xfrm>
            <a:off x="522139" y="1979960"/>
            <a:ext cx="10369152" cy="769441"/>
          </a:xfrm>
          <a:prstGeom prst="rect">
            <a:avLst/>
          </a:prstGeom>
        </p:spPr>
        <p:txBody>
          <a:bodyPr wrap="square">
            <a:spAutoFit/>
          </a:bodyPr>
          <a:lstStyle/>
          <a:p>
            <a:pPr algn="just"/>
            <a:r>
              <a:rPr lang="es-EC" sz="2200" dirty="0" smtClean="0">
                <a:solidFill>
                  <a:prstClr val="black"/>
                </a:solidFill>
              </a:rPr>
              <a:t>Durante diciembre 2017, el </a:t>
            </a:r>
            <a:r>
              <a:rPr lang="es-EC" sz="2200" b="1" dirty="0" smtClean="0">
                <a:solidFill>
                  <a:prstClr val="black"/>
                </a:solidFill>
              </a:rPr>
              <a:t>31,3% </a:t>
            </a:r>
            <a:r>
              <a:rPr lang="es-EC" sz="2200" dirty="0" smtClean="0">
                <a:solidFill>
                  <a:prstClr val="black"/>
                </a:solidFill>
              </a:rPr>
              <a:t>de empleados se encuentran afiliados al IESS- Seguro General, mientras que el </a:t>
            </a:r>
            <a:r>
              <a:rPr lang="es-EC" sz="2200" b="1" dirty="0" smtClean="0">
                <a:solidFill>
                  <a:prstClr val="black"/>
                </a:solidFill>
              </a:rPr>
              <a:t>57,5%</a:t>
            </a:r>
            <a:r>
              <a:rPr lang="es-EC" sz="2200" dirty="0" smtClean="0">
                <a:solidFill>
                  <a:prstClr val="black"/>
                </a:solidFill>
              </a:rPr>
              <a:t> no tiene ninguna afiliación.</a:t>
            </a:r>
            <a:endParaRPr lang="es-EC" sz="2200" dirty="0">
              <a:solidFill>
                <a:prstClr val="black"/>
              </a:solidFill>
            </a:endParaRPr>
          </a:p>
        </p:txBody>
      </p:sp>
      <p:sp>
        <p:nvSpPr>
          <p:cNvPr id="8" name="11 Rectángulo"/>
          <p:cNvSpPr/>
          <p:nvPr/>
        </p:nvSpPr>
        <p:spPr>
          <a:xfrm>
            <a:off x="144654" y="7884616"/>
            <a:ext cx="10801200" cy="307777"/>
          </a:xfrm>
          <a:prstGeom prst="rect">
            <a:avLst/>
          </a:prstGeom>
        </p:spPr>
        <p:txBody>
          <a:bodyPr wrap="square">
            <a:spAutoFit/>
          </a:bodyPr>
          <a:lstStyle/>
          <a:p>
            <a:pPr algn="just"/>
            <a:r>
              <a:rPr lang="es-EC" sz="1400" b="1" dirty="0" smtClean="0">
                <a:solidFill>
                  <a:prstClr val="black"/>
                </a:solidFill>
              </a:rPr>
              <a:t>*</a:t>
            </a:r>
            <a:r>
              <a:rPr lang="es-EC" sz="1400" dirty="0" smtClean="0">
                <a:solidFill>
                  <a:prstClr val="black"/>
                </a:solidFill>
              </a:rPr>
              <a:t>La categoría de empleo incluye a los asalariados e independientes.</a:t>
            </a:r>
          </a:p>
        </p:txBody>
      </p:sp>
    </p:spTree>
    <p:extLst>
      <p:ext uri="{BB962C8B-B14F-4D97-AF65-F5344CB8AC3E}">
        <p14:creationId xmlns:p14="http://schemas.microsoft.com/office/powerpoint/2010/main" val="270854125"/>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CuadroTexto"/>
          <p:cNvSpPr txBox="1">
            <a:spLocks noChangeArrowheads="1"/>
          </p:cNvSpPr>
          <p:nvPr/>
        </p:nvSpPr>
        <p:spPr bwMode="auto">
          <a:xfrm>
            <a:off x="1502522" y="1251172"/>
            <a:ext cx="9308311" cy="572356"/>
          </a:xfrm>
          <a:prstGeom prst="rect">
            <a:avLst/>
          </a:prstGeom>
          <a:noFill/>
          <a:ln w="9525">
            <a:noFill/>
            <a:miter lim="800000"/>
            <a:headEnd/>
            <a:tailEnd/>
          </a:ln>
        </p:spPr>
        <p:txBody>
          <a:bodyPr wrap="square" lIns="88409" tIns="44206" rIns="88409" bIns="44206">
            <a:spAutoFit/>
          </a:bodyPr>
          <a:lstStyle/>
          <a:p>
            <a:pPr algn="r" fontAlgn="base">
              <a:spcBef>
                <a:spcPct val="0"/>
              </a:spcBef>
              <a:spcAft>
                <a:spcPct val="0"/>
              </a:spcAft>
            </a:pPr>
            <a:r>
              <a:rPr lang="es-EC" sz="3139" dirty="0">
                <a:solidFill>
                  <a:prstClr val="black"/>
                </a:solidFill>
                <a:latin typeface="Arial Rounded MT Bold" pitchFamily="34" charset="0"/>
                <a:cs typeface="Arial" pitchFamily="34" charset="0"/>
              </a:rPr>
              <a:t>Ingresos laborales por sexo: </a:t>
            </a:r>
            <a:r>
              <a:rPr lang="es-EC" sz="3139" dirty="0">
                <a:solidFill>
                  <a:prstClr val="white">
                    <a:lumMod val="50000"/>
                  </a:prstClr>
                </a:solidFill>
                <a:latin typeface="Arial Rounded MT Bold" pitchFamily="34" charset="0"/>
                <a:cs typeface="Arial" pitchFamily="34" charset="0"/>
              </a:rPr>
              <a:t>Total nacional</a:t>
            </a:r>
          </a:p>
        </p:txBody>
      </p:sp>
      <p:sp>
        <p:nvSpPr>
          <p:cNvPr id="6" name="5 Rectángulo"/>
          <p:cNvSpPr/>
          <p:nvPr/>
        </p:nvSpPr>
        <p:spPr>
          <a:xfrm>
            <a:off x="378123" y="1979963"/>
            <a:ext cx="10873208" cy="827939"/>
          </a:xfrm>
          <a:prstGeom prst="rect">
            <a:avLst/>
          </a:prstGeom>
        </p:spPr>
        <p:txBody>
          <a:bodyPr wrap="square" lIns="88409" tIns="44206" rIns="88409" bIns="44206">
            <a:spAutoFit/>
          </a:bodyPr>
          <a:lstStyle/>
          <a:p>
            <a:pPr algn="just" fontAlgn="base">
              <a:spcBef>
                <a:spcPct val="0"/>
              </a:spcBef>
              <a:spcAft>
                <a:spcPct val="0"/>
              </a:spcAft>
            </a:pPr>
            <a:r>
              <a:rPr lang="es-EC" sz="2400" dirty="0">
                <a:solidFill>
                  <a:prstClr val="black"/>
                </a:solidFill>
                <a:ea typeface="MS PGothic" pitchFamily="34" charset="-128"/>
              </a:rPr>
              <a:t>Para </a:t>
            </a:r>
            <a:r>
              <a:rPr lang="es-EC" sz="2400" dirty="0" smtClean="0">
                <a:solidFill>
                  <a:prstClr val="black"/>
                </a:solidFill>
                <a:ea typeface="MS PGothic" pitchFamily="34" charset="-128"/>
              </a:rPr>
              <a:t>diciembre 2017, </a:t>
            </a:r>
            <a:r>
              <a:rPr lang="es-EC" sz="2400" dirty="0">
                <a:solidFill>
                  <a:prstClr val="black"/>
                </a:solidFill>
                <a:ea typeface="MS PGothic" pitchFamily="34" charset="-128"/>
              </a:rPr>
              <a:t>el ingreso laboral promedio de un hombre con empleo es </a:t>
            </a:r>
            <a:r>
              <a:rPr lang="es-EC" sz="2400" b="1" dirty="0" smtClean="0">
                <a:solidFill>
                  <a:prstClr val="black"/>
                </a:solidFill>
                <a:ea typeface="MS PGothic" pitchFamily="34" charset="-128"/>
              </a:rPr>
              <a:t>369,3 </a:t>
            </a:r>
            <a:r>
              <a:rPr lang="es-EC" sz="2400" dirty="0">
                <a:solidFill>
                  <a:prstClr val="black"/>
                </a:solidFill>
                <a:ea typeface="MS PGothic" pitchFamily="34" charset="-128"/>
              </a:rPr>
              <a:t>USD; mientras que para una mujer con empleo es de </a:t>
            </a:r>
            <a:r>
              <a:rPr lang="es-EC" sz="2400" b="1" dirty="0" smtClean="0">
                <a:solidFill>
                  <a:prstClr val="black"/>
                </a:solidFill>
                <a:ea typeface="MS PGothic" pitchFamily="34" charset="-128"/>
              </a:rPr>
              <a:t>295,4 </a:t>
            </a:r>
            <a:r>
              <a:rPr lang="es-EC" sz="2400" dirty="0">
                <a:solidFill>
                  <a:prstClr val="black"/>
                </a:solidFill>
                <a:ea typeface="MS PGothic" pitchFamily="34" charset="-128"/>
              </a:rPr>
              <a:t>USD.</a:t>
            </a:r>
          </a:p>
        </p:txBody>
      </p:sp>
      <p:pic>
        <p:nvPicPr>
          <p:cNvPr id="8"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58994" y="5292328"/>
            <a:ext cx="386062" cy="800047"/>
          </a:xfrm>
          <a:prstGeom prst="rect">
            <a:avLst/>
          </a:prstGeom>
          <a:noFill/>
          <a:ln w="9525">
            <a:noFill/>
            <a:miter lim="800000"/>
            <a:headEnd/>
            <a:tailEnd/>
          </a:ln>
        </p:spPr>
      </p:pic>
      <p:pic>
        <p:nvPicPr>
          <p:cNvPr id="10" name="Picture 4"/>
          <p:cNvPicPr>
            <a:picLocks noChangeAspect="1" noChangeArrowheads="1"/>
          </p:cNvPicPr>
          <p:nvPr/>
        </p:nvPicPr>
        <p:blipFill>
          <a:blip r:embed="rId4" cstate="print"/>
          <a:srcRect/>
          <a:stretch>
            <a:fillRect/>
          </a:stretch>
        </p:blipFill>
        <p:spPr bwMode="auto">
          <a:xfrm>
            <a:off x="1026997" y="3492128"/>
            <a:ext cx="330912" cy="851625"/>
          </a:xfrm>
          <a:prstGeom prst="rect">
            <a:avLst/>
          </a:prstGeom>
          <a:noFill/>
          <a:ln w="9525">
            <a:noFill/>
            <a:miter lim="800000"/>
            <a:headEnd/>
            <a:tailEnd/>
          </a:ln>
        </p:spPr>
      </p:pic>
      <p:sp>
        <p:nvSpPr>
          <p:cNvPr id="11" name="20 CuadroTexto"/>
          <p:cNvSpPr txBox="1">
            <a:spLocks noChangeArrowheads="1"/>
          </p:cNvSpPr>
          <p:nvPr/>
        </p:nvSpPr>
        <p:spPr bwMode="auto">
          <a:xfrm>
            <a:off x="891053" y="7740600"/>
            <a:ext cx="9945877" cy="497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409" tIns="44206" rIns="88409" bIns="44206">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eaLnBrk="1" fontAlgn="base" hangingPunct="1">
              <a:spcBef>
                <a:spcPct val="0"/>
              </a:spcBef>
              <a:spcAft>
                <a:spcPct val="0"/>
              </a:spcAft>
            </a:pPr>
            <a:r>
              <a:rPr lang="es-EC" sz="1328" b="1" dirty="0">
                <a:solidFill>
                  <a:prstClr val="black">
                    <a:lumMod val="85000"/>
                    <a:lumOff val="15000"/>
                  </a:prstClr>
                </a:solidFill>
              </a:rPr>
              <a:t>Nota: </a:t>
            </a:r>
            <a:r>
              <a:rPr lang="es-EC" sz="1328" dirty="0">
                <a:solidFill>
                  <a:prstClr val="black">
                    <a:lumMod val="85000"/>
                    <a:lumOff val="15000"/>
                  </a:prstClr>
                </a:solidFill>
              </a:rPr>
              <a:t>Se realiza el análisis para el total de empleados (asalariados e independientes) y los ingresos se encuentran expresados en valores reales a diciembre 2007.</a:t>
            </a:r>
          </a:p>
        </p:txBody>
      </p:sp>
      <p:graphicFrame>
        <p:nvGraphicFramePr>
          <p:cNvPr id="9" name="8 Gráfico"/>
          <p:cNvGraphicFramePr/>
          <p:nvPr>
            <p:extLst>
              <p:ext uri="{D42A27DB-BD31-4B8C-83A1-F6EECF244321}">
                <p14:modId xmlns:p14="http://schemas.microsoft.com/office/powerpoint/2010/main" val="4240873744"/>
              </p:ext>
            </p:extLst>
          </p:nvPr>
        </p:nvGraphicFramePr>
        <p:xfrm>
          <a:off x="234107" y="2872512"/>
          <a:ext cx="11161240" cy="486808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239627882"/>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 Título"/>
          <p:cNvSpPr txBox="1">
            <a:spLocks/>
          </p:cNvSpPr>
          <p:nvPr/>
        </p:nvSpPr>
        <p:spPr>
          <a:xfrm>
            <a:off x="789270" y="778992"/>
            <a:ext cx="11251331" cy="69691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ES" sz="2400" dirty="0">
                <a:solidFill>
                  <a:schemeClr val="tx1">
                    <a:lumMod val="85000"/>
                    <a:lumOff val="15000"/>
                  </a:schemeClr>
                </a:solidFill>
                <a:latin typeface="Arial Rounded MT Bold" pitchFamily="34" charset="0"/>
              </a:rPr>
              <a:t>Aspectos metodológicos: </a:t>
            </a:r>
            <a:r>
              <a:rPr lang="es-EC" sz="2400" dirty="0">
                <a:solidFill>
                  <a:schemeClr val="tx1">
                    <a:lumMod val="85000"/>
                    <a:lumOff val="15000"/>
                  </a:schemeClr>
                </a:solidFill>
                <a:latin typeface="Arial Rounded MT Bold" pitchFamily="34" charset="0"/>
              </a:rPr>
              <a:t>e</a:t>
            </a:r>
            <a:r>
              <a:rPr lang="es-EC" sz="2400" dirty="0" smtClean="0">
                <a:solidFill>
                  <a:schemeClr val="tx1">
                    <a:lumMod val="85000"/>
                    <a:lumOff val="15000"/>
                  </a:schemeClr>
                </a:solidFill>
                <a:latin typeface="Arial Rounded MT Bold" pitchFamily="34" charset="0"/>
              </a:rPr>
              <a:t>ncuestas trimestrales vs. anuales</a:t>
            </a:r>
            <a:endParaRPr lang="es-AR" sz="2400" dirty="0">
              <a:solidFill>
                <a:schemeClr val="tx1">
                  <a:lumMod val="85000"/>
                  <a:lumOff val="15000"/>
                </a:schemeClr>
              </a:solidFill>
              <a:latin typeface="Arial Rounded MT Bold" pitchFamily="34" charset="0"/>
            </a:endParaRPr>
          </a:p>
        </p:txBody>
      </p:sp>
      <p:sp>
        <p:nvSpPr>
          <p:cNvPr id="4" name="1 Título"/>
          <p:cNvSpPr txBox="1">
            <a:spLocks/>
          </p:cNvSpPr>
          <p:nvPr/>
        </p:nvSpPr>
        <p:spPr>
          <a:xfrm>
            <a:off x="0" y="1043857"/>
            <a:ext cx="11539363" cy="43204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s-AR" sz="2000" b="1" dirty="0" smtClean="0">
              <a:solidFill>
                <a:schemeClr val="tx1">
                  <a:lumMod val="85000"/>
                  <a:lumOff val="15000"/>
                </a:schemeClr>
              </a:solidFill>
            </a:endParaRPr>
          </a:p>
        </p:txBody>
      </p:sp>
      <p:sp>
        <p:nvSpPr>
          <p:cNvPr id="5" name="Text Box 6"/>
          <p:cNvSpPr txBox="1">
            <a:spLocks noChangeArrowheads="1"/>
          </p:cNvSpPr>
          <p:nvPr/>
        </p:nvSpPr>
        <p:spPr bwMode="auto">
          <a:xfrm>
            <a:off x="882179" y="1929438"/>
            <a:ext cx="42054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lgn="ctr" eaLnBrk="1" hangingPunct="1">
              <a:spcBef>
                <a:spcPct val="50000"/>
              </a:spcBef>
            </a:pPr>
            <a:r>
              <a:rPr lang="es-ES" sz="1600" b="1" dirty="0">
                <a:latin typeface="Tw Cen MT" pitchFamily="34" charset="0"/>
              </a:rPr>
              <a:t>Encuesta </a:t>
            </a:r>
            <a:r>
              <a:rPr lang="es-ES" sz="1600" b="1" dirty="0" smtClean="0">
                <a:latin typeface="Tw Cen MT" pitchFamily="34" charset="0"/>
              </a:rPr>
              <a:t>Trimestral</a:t>
            </a:r>
            <a:endParaRPr lang="es-ES" sz="1600" b="1" dirty="0">
              <a:latin typeface="Tw Cen MT" pitchFamily="34" charset="0"/>
            </a:endParaRPr>
          </a:p>
        </p:txBody>
      </p:sp>
      <p:sp>
        <p:nvSpPr>
          <p:cNvPr id="8" name="Text Box 9"/>
          <p:cNvSpPr txBox="1">
            <a:spLocks noChangeArrowheads="1"/>
          </p:cNvSpPr>
          <p:nvPr/>
        </p:nvSpPr>
        <p:spPr bwMode="auto">
          <a:xfrm>
            <a:off x="882179" y="2340000"/>
            <a:ext cx="456556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fontAlgn="ctr"/>
            <a:r>
              <a:rPr lang="es-ES" sz="1600" b="1" dirty="0">
                <a:latin typeface="Tw Cen MT" pitchFamily="34" charset="0"/>
              </a:rPr>
              <a:t> Cobertura</a:t>
            </a:r>
            <a:r>
              <a:rPr lang="es-ES" sz="1600" dirty="0">
                <a:latin typeface="Tw Cen MT" pitchFamily="34" charset="0"/>
              </a:rPr>
              <a:t>: </a:t>
            </a:r>
            <a:r>
              <a:rPr lang="es-ES" sz="1600" dirty="0" smtClean="0">
                <a:latin typeface="Tw Cen MT" pitchFamily="34" charset="0"/>
              </a:rPr>
              <a:t>nacional y regional, a nivel urbano y rural.</a:t>
            </a:r>
            <a:endParaRPr lang="es-ES" sz="1600" dirty="0">
              <a:latin typeface="Tw Cen MT" pitchFamily="34" charset="0"/>
            </a:endParaRPr>
          </a:p>
          <a:p>
            <a:pPr eaLnBrk="1" hangingPunct="1">
              <a:spcBef>
                <a:spcPct val="50000"/>
              </a:spcBef>
              <a:buFontTx/>
              <a:buChar char="•"/>
            </a:pPr>
            <a:r>
              <a:rPr lang="es-ES" sz="1600" dirty="0">
                <a:latin typeface="Tw Cen MT" pitchFamily="34" charset="0"/>
              </a:rPr>
              <a:t> </a:t>
            </a:r>
            <a:r>
              <a:rPr lang="es-ES" sz="1600" b="1" dirty="0">
                <a:latin typeface="Tw Cen MT" pitchFamily="34" charset="0"/>
              </a:rPr>
              <a:t>Número de viviendas encuestadas:</a:t>
            </a:r>
            <a:r>
              <a:rPr lang="es-ES" sz="1600" dirty="0">
                <a:latin typeface="Tw Cen MT" pitchFamily="34" charset="0"/>
              </a:rPr>
              <a:t> </a:t>
            </a:r>
            <a:r>
              <a:rPr lang="es-ES" sz="1600" b="1" dirty="0" smtClean="0">
                <a:latin typeface="Tw Cen MT" pitchFamily="34" charset="0"/>
              </a:rPr>
              <a:t>16.044.</a:t>
            </a:r>
            <a:endParaRPr lang="es-ES" sz="1600" b="1" dirty="0">
              <a:latin typeface="Tw Cen MT" pitchFamily="34" charset="0"/>
            </a:endParaRPr>
          </a:p>
          <a:p>
            <a:pPr eaLnBrk="1" hangingPunct="1">
              <a:spcBef>
                <a:spcPct val="50000"/>
              </a:spcBef>
              <a:buFontTx/>
              <a:buChar char="•"/>
            </a:pPr>
            <a:r>
              <a:rPr lang="es-ES" sz="1600" dirty="0">
                <a:latin typeface="Tw Cen MT" pitchFamily="34" charset="0"/>
              </a:rPr>
              <a:t>Número de centros poblados </a:t>
            </a:r>
            <a:r>
              <a:rPr lang="es-ES" sz="1600" dirty="0" smtClean="0">
                <a:latin typeface="Tw Cen MT" pitchFamily="34" charset="0"/>
              </a:rPr>
              <a:t>urbanos – rurales: </a:t>
            </a:r>
            <a:r>
              <a:rPr lang="es-ES" sz="1600" dirty="0">
                <a:latin typeface="Tw Cen MT" pitchFamily="34" charset="0"/>
              </a:rPr>
              <a:t> </a:t>
            </a:r>
            <a:r>
              <a:rPr lang="es-ES" sz="1600" dirty="0" smtClean="0">
                <a:latin typeface="Tw Cen MT" pitchFamily="34" charset="0"/>
              </a:rPr>
              <a:t> </a:t>
            </a:r>
            <a:r>
              <a:rPr lang="es-ES" sz="1600" b="1" dirty="0" smtClean="0">
                <a:latin typeface="Tw Cen MT" pitchFamily="34" charset="0"/>
              </a:rPr>
              <a:t>322</a:t>
            </a:r>
            <a:endParaRPr lang="es-ES" sz="1600" b="1" dirty="0">
              <a:latin typeface="Tw Cen MT" pitchFamily="34" charset="0"/>
            </a:endParaRPr>
          </a:p>
        </p:txBody>
      </p:sp>
      <p:sp>
        <p:nvSpPr>
          <p:cNvPr id="9" name="Text Box 5"/>
          <p:cNvSpPr txBox="1">
            <a:spLocks noChangeArrowheads="1"/>
          </p:cNvSpPr>
          <p:nvPr/>
        </p:nvSpPr>
        <p:spPr bwMode="auto">
          <a:xfrm>
            <a:off x="6498803" y="2051968"/>
            <a:ext cx="4176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algn="ctr" eaLnBrk="1" hangingPunct="1">
              <a:spcBef>
                <a:spcPct val="50000"/>
              </a:spcBef>
            </a:pPr>
            <a:r>
              <a:rPr lang="es-ES" sz="1600" b="1" dirty="0" smtClean="0">
                <a:latin typeface="Tw Cen MT" pitchFamily="34" charset="0"/>
              </a:rPr>
              <a:t>Encuesta Anual</a:t>
            </a:r>
            <a:endParaRPr lang="es-ES" sz="1600" b="1" dirty="0">
              <a:latin typeface="Tw Cen MT" pitchFamily="34" charset="0"/>
            </a:endParaRPr>
          </a:p>
        </p:txBody>
      </p:sp>
      <p:sp>
        <p:nvSpPr>
          <p:cNvPr id="10" name="Text Box 10"/>
          <p:cNvSpPr txBox="1">
            <a:spLocks noChangeArrowheads="1"/>
          </p:cNvSpPr>
          <p:nvPr/>
        </p:nvSpPr>
        <p:spPr bwMode="auto">
          <a:xfrm>
            <a:off x="6253718" y="2354516"/>
            <a:ext cx="456556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eaLnBrk="1" hangingPunct="1">
              <a:spcBef>
                <a:spcPct val="50000"/>
              </a:spcBef>
              <a:buFontTx/>
              <a:buChar char="•"/>
            </a:pPr>
            <a:r>
              <a:rPr lang="es-ES" sz="1600" dirty="0">
                <a:latin typeface="Tw Cen MT" pitchFamily="34" charset="0"/>
              </a:rPr>
              <a:t> </a:t>
            </a:r>
            <a:r>
              <a:rPr lang="es-ES" sz="1600" b="1" dirty="0">
                <a:latin typeface="Tw Cen MT" pitchFamily="34" charset="0"/>
              </a:rPr>
              <a:t>Cobertura:</a:t>
            </a:r>
            <a:r>
              <a:rPr lang="es-ES" sz="1600" dirty="0">
                <a:latin typeface="Tw Cen MT" pitchFamily="34" charset="0"/>
              </a:rPr>
              <a:t> </a:t>
            </a:r>
            <a:r>
              <a:rPr lang="es-ES" sz="1600" dirty="0" smtClean="0">
                <a:latin typeface="Tw Cen MT" pitchFamily="34" charset="0"/>
              </a:rPr>
              <a:t>nacional, regional y provincial, </a:t>
            </a:r>
            <a:r>
              <a:rPr lang="es-ES" sz="1600" dirty="0">
                <a:latin typeface="Tw Cen MT" pitchFamily="34" charset="0"/>
              </a:rPr>
              <a:t>a nivel </a:t>
            </a:r>
            <a:r>
              <a:rPr lang="es-ES" sz="1600" dirty="0" smtClean="0">
                <a:latin typeface="Tw Cen MT" pitchFamily="34" charset="0"/>
              </a:rPr>
              <a:t>urbano </a:t>
            </a:r>
            <a:r>
              <a:rPr lang="es-ES" sz="1600" dirty="0">
                <a:latin typeface="Tw Cen MT" pitchFamily="34" charset="0"/>
              </a:rPr>
              <a:t>y </a:t>
            </a:r>
            <a:r>
              <a:rPr lang="es-ES" sz="1600" dirty="0" smtClean="0">
                <a:latin typeface="Tw Cen MT" pitchFamily="34" charset="0"/>
              </a:rPr>
              <a:t>rural.</a:t>
            </a:r>
          </a:p>
          <a:p>
            <a:pPr eaLnBrk="1" hangingPunct="1">
              <a:spcBef>
                <a:spcPct val="50000"/>
              </a:spcBef>
              <a:buFontTx/>
              <a:buChar char="•"/>
            </a:pPr>
            <a:r>
              <a:rPr lang="es-ES" sz="1600" b="1" dirty="0">
                <a:latin typeface="Tw Cen MT" pitchFamily="34" charset="0"/>
              </a:rPr>
              <a:t> </a:t>
            </a:r>
            <a:r>
              <a:rPr lang="es-ES" sz="1600" b="1" dirty="0" smtClean="0">
                <a:latin typeface="Tw Cen MT" pitchFamily="34" charset="0"/>
              </a:rPr>
              <a:t>Número </a:t>
            </a:r>
            <a:r>
              <a:rPr lang="es-ES" sz="1600" b="1" dirty="0">
                <a:latin typeface="Tw Cen MT" pitchFamily="34" charset="0"/>
              </a:rPr>
              <a:t>de viviendas encuestadas:</a:t>
            </a:r>
            <a:r>
              <a:rPr lang="es-ES" sz="1600" dirty="0">
                <a:latin typeface="Tw Cen MT" pitchFamily="34" charset="0"/>
              </a:rPr>
              <a:t> </a:t>
            </a:r>
            <a:r>
              <a:rPr lang="es-ES" sz="1600" b="1" dirty="0" smtClean="0">
                <a:latin typeface="Tw Cen MT" pitchFamily="34" charset="0"/>
              </a:rPr>
              <a:t>31.092.</a:t>
            </a:r>
            <a:endParaRPr lang="es-ES" sz="1600" b="1" dirty="0">
              <a:latin typeface="Tw Cen MT" pitchFamily="34" charset="0"/>
            </a:endParaRPr>
          </a:p>
          <a:p>
            <a:pPr eaLnBrk="1" hangingPunct="1">
              <a:spcBef>
                <a:spcPct val="50000"/>
              </a:spcBef>
              <a:buFontTx/>
              <a:buChar char="•"/>
            </a:pPr>
            <a:r>
              <a:rPr lang="es-ES" sz="1600" dirty="0">
                <a:latin typeface="Tw Cen MT" pitchFamily="34" charset="0"/>
              </a:rPr>
              <a:t>Número de centros poblados urbanos y rurales: </a:t>
            </a:r>
            <a:r>
              <a:rPr lang="es-ES" sz="1600" b="1" dirty="0" smtClean="0">
                <a:latin typeface="Tw Cen MT" pitchFamily="34" charset="0"/>
              </a:rPr>
              <a:t>1.024</a:t>
            </a:r>
            <a:endParaRPr lang="es-ES" sz="1600" b="1" dirty="0">
              <a:latin typeface="Tw Cen MT" pitchFamily="34" charset="0"/>
            </a:endParaRPr>
          </a:p>
        </p:txBody>
      </p:sp>
      <p:pic>
        <p:nvPicPr>
          <p:cNvPr id="108546" name="Picture 2" descr="C:\Users\ocaalban\AppData\Local\Microsoft\Windows\Temporary Internet Files\Content.Outlook\QJE9MNDQ\SEMESTRAL.jpg"/>
          <p:cNvPicPr>
            <a:picLocks noChangeAspect="1" noChangeArrowheads="1"/>
          </p:cNvPicPr>
          <p:nvPr/>
        </p:nvPicPr>
        <p:blipFill>
          <a:blip r:embed="rId2" cstate="print"/>
          <a:srcRect/>
          <a:stretch>
            <a:fillRect/>
          </a:stretch>
        </p:blipFill>
        <p:spPr bwMode="auto">
          <a:xfrm>
            <a:off x="6282779" y="3996184"/>
            <a:ext cx="4630842" cy="3276988"/>
          </a:xfrm>
          <a:prstGeom prst="rect">
            <a:avLst/>
          </a:prstGeom>
          <a:noFill/>
        </p:spPr>
      </p:pic>
      <p:pic>
        <p:nvPicPr>
          <p:cNvPr id="108547" name="Picture 3" descr="C:\Users\ocaalban\AppData\Local\Microsoft\Windows\Temporary Internet Files\Content.Outlook\QJE9MNDQ\TRIMESTRAL.jpg"/>
          <p:cNvPicPr>
            <a:picLocks noChangeAspect="1" noChangeArrowheads="1"/>
          </p:cNvPicPr>
          <p:nvPr/>
        </p:nvPicPr>
        <p:blipFill>
          <a:blip r:embed="rId3" cstate="print"/>
          <a:srcRect/>
          <a:stretch>
            <a:fillRect/>
          </a:stretch>
        </p:blipFill>
        <p:spPr bwMode="auto">
          <a:xfrm>
            <a:off x="810171" y="3924176"/>
            <a:ext cx="4523995" cy="3201378"/>
          </a:xfrm>
          <a:prstGeom prst="rect">
            <a:avLst/>
          </a:prstGeom>
          <a:noFill/>
        </p:spPr>
      </p:pic>
      <p:sp>
        <p:nvSpPr>
          <p:cNvPr id="11" name="10 Rectángulo redondeado"/>
          <p:cNvSpPr/>
          <p:nvPr/>
        </p:nvSpPr>
        <p:spPr>
          <a:xfrm>
            <a:off x="5922739" y="1763936"/>
            <a:ext cx="5236654" cy="5616624"/>
          </a:xfrm>
          <a:prstGeom prst="roundRect">
            <a:avLst/>
          </a:prstGeom>
          <a:noFill/>
          <a:ln w="25400">
            <a:solidFill>
              <a:srgbClr val="F793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5170" fontAlgn="auto">
              <a:spcBef>
                <a:spcPts val="0"/>
              </a:spcBef>
              <a:spcAft>
                <a:spcPts val="0"/>
              </a:spcAft>
              <a:defRPr/>
            </a:pPr>
            <a:endParaRPr lang="es-ES" dirty="0"/>
          </a:p>
        </p:txBody>
      </p:sp>
    </p:spTree>
    <p:extLst>
      <p:ext uri="{BB962C8B-B14F-4D97-AF65-F5344CB8AC3E}">
        <p14:creationId xmlns:p14="http://schemas.microsoft.com/office/powerpoint/2010/main" val="1591619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12 Tabla"/>
          <p:cNvGraphicFramePr>
            <a:graphicFrameLocks noGrp="1"/>
          </p:cNvGraphicFramePr>
          <p:nvPr>
            <p:extLst>
              <p:ext uri="{D42A27DB-BD31-4B8C-83A1-F6EECF244321}">
                <p14:modId xmlns:p14="http://schemas.microsoft.com/office/powerpoint/2010/main" val="3576631939"/>
              </p:ext>
            </p:extLst>
          </p:nvPr>
        </p:nvGraphicFramePr>
        <p:xfrm>
          <a:off x="2754387" y="2988072"/>
          <a:ext cx="6660741" cy="4291321"/>
        </p:xfrm>
        <a:graphic>
          <a:graphicData uri="http://schemas.openxmlformats.org/drawingml/2006/table">
            <a:tbl>
              <a:tblPr/>
              <a:tblGrid>
                <a:gridCol w="2220247"/>
                <a:gridCol w="2220247"/>
                <a:gridCol w="2220247"/>
              </a:tblGrid>
              <a:tr h="225859">
                <a:tc rowSpan="2">
                  <a:txBody>
                    <a:bodyPr/>
                    <a:lstStyle/>
                    <a:p>
                      <a:pPr algn="ctr" fontAlgn="ctr"/>
                      <a:r>
                        <a:rPr lang="es-EC" sz="1400" b="1" i="0" u="none" strike="noStrike" dirty="0">
                          <a:solidFill>
                            <a:srgbClr val="000000"/>
                          </a:solidFill>
                          <a:latin typeface="Calibri Light" panose="020F0302020204030204" pitchFamily="34" charset="0"/>
                        </a:rPr>
                        <a:t> </a:t>
                      </a:r>
                      <a:r>
                        <a:rPr lang="es-EC" sz="1400" b="1" i="0" u="none" strike="noStrike" dirty="0" smtClean="0">
                          <a:solidFill>
                            <a:srgbClr val="000000"/>
                          </a:solidFill>
                          <a:latin typeface="Calibri Light" panose="020F0302020204030204" pitchFamily="34" charset="0"/>
                        </a:rPr>
                        <a:t>Periodo</a:t>
                      </a:r>
                      <a:endParaRPr lang="es-EC" sz="1400" b="1" i="0" u="none" strike="noStrike" dirty="0">
                        <a:solidFill>
                          <a:srgbClr val="000000"/>
                        </a:solidFill>
                        <a:latin typeface="Calibri Light" panose="020F030202020403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es-EC" sz="1400" b="1" i="0" u="none" strike="noStrike" dirty="0">
                          <a:solidFill>
                            <a:srgbClr val="000000"/>
                          </a:solidFill>
                          <a:latin typeface="Calibri Light" panose="020F0302020204030204" pitchFamily="34" charset="0"/>
                        </a:rPr>
                        <a:t>Sexo</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r>
              <a:tr h="225859">
                <a:tc vMerge="1">
                  <a:txBody>
                    <a:bodyPr/>
                    <a:lstStyle/>
                    <a:p>
                      <a:pPr algn="ctr" fontAlgn="ctr"/>
                      <a:endParaRPr lang="es-EC" sz="1600" b="0" i="0" u="none" strike="noStrike" dirty="0">
                        <a:solidFill>
                          <a:srgbClr val="000000"/>
                        </a:solidFill>
                        <a:latin typeface="Calibri"/>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s-EC" sz="1400" b="1" i="0" u="none" strike="noStrike" dirty="0">
                          <a:solidFill>
                            <a:srgbClr val="000000"/>
                          </a:solidFill>
                          <a:latin typeface="Calibri Light" panose="020F0302020204030204" pitchFamily="34" charset="0"/>
                        </a:rPr>
                        <a:t>Hombre</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EC" sz="1400" b="1" i="0" u="none" strike="noStrike" dirty="0">
                          <a:solidFill>
                            <a:srgbClr val="000000"/>
                          </a:solidFill>
                          <a:latin typeface="Calibri Light" panose="020F0302020204030204" pitchFamily="34" charset="0"/>
                        </a:rPr>
                        <a:t>Mujer</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5859">
                <a:tc>
                  <a:txBody>
                    <a:bodyPr/>
                    <a:lstStyle/>
                    <a:p>
                      <a:pPr algn="ctr" fontAlgn="b"/>
                      <a:r>
                        <a:rPr lang="es-EC" sz="1400" b="0" i="0" u="none" strike="noStrike" dirty="0" smtClean="0">
                          <a:solidFill>
                            <a:srgbClr val="000000"/>
                          </a:solidFill>
                          <a:latin typeface="Calibri Light" panose="020F0302020204030204" pitchFamily="34" charset="0"/>
                        </a:rPr>
                        <a:t>dic-07</a:t>
                      </a:r>
                    </a:p>
                  </a:txBody>
                  <a:tcPr marL="0" marR="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C" sz="1400" b="0" i="0" u="none" strike="noStrike" dirty="0" smtClean="0">
                          <a:solidFill>
                            <a:srgbClr val="000000"/>
                          </a:solidFill>
                          <a:latin typeface="Calibri Light" panose="020F0302020204030204" pitchFamily="34" charset="0"/>
                        </a:rPr>
                        <a:t>44:32</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C" sz="1400" b="0" i="0" u="none" strike="noStrike" dirty="0" smtClean="0">
                          <a:solidFill>
                            <a:schemeClr val="tx1"/>
                          </a:solidFill>
                          <a:latin typeface="Calibri Light" panose="020F0302020204030204" pitchFamily="34" charset="0"/>
                        </a:rPr>
                        <a:t>37:55</a:t>
                      </a:r>
                      <a:endParaRPr lang="es-EC" sz="1400" b="0" i="0" u="none" strike="noStrike" dirty="0">
                        <a:solidFill>
                          <a:schemeClr val="tx1"/>
                        </a:solidFill>
                        <a:latin typeface="Calibri Light" panose="020F0302020204030204" pitchFamily="34" charset="0"/>
                      </a:endParaRPr>
                    </a:p>
                  </a:txBody>
                  <a:tcPr marL="0" marR="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25859">
                <a:tc>
                  <a:txBody>
                    <a:bodyPr/>
                    <a:lstStyle/>
                    <a:p>
                      <a:pPr algn="ctr" fontAlgn="b"/>
                      <a:r>
                        <a:rPr lang="es-EC" sz="1400" b="0" i="0" u="none" strike="noStrike" dirty="0" smtClean="0">
                          <a:solidFill>
                            <a:srgbClr val="000000"/>
                          </a:solidFill>
                          <a:latin typeface="Calibri Light" panose="020F0302020204030204" pitchFamily="34" charset="0"/>
                        </a:rPr>
                        <a:t>dic-08</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C" sz="1400" b="0" i="0" u="none" strike="noStrike" dirty="0" smtClean="0">
                          <a:solidFill>
                            <a:srgbClr val="000000"/>
                          </a:solidFill>
                          <a:latin typeface="Calibri Light" panose="020F0302020204030204" pitchFamily="34" charset="0"/>
                        </a:rPr>
                        <a:t>45:02</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C" sz="1400" b="0" i="0" u="none" strike="noStrike" dirty="0" smtClean="0">
                          <a:solidFill>
                            <a:schemeClr val="tx1"/>
                          </a:solidFill>
                          <a:latin typeface="Calibri Light" panose="020F0302020204030204" pitchFamily="34" charset="0"/>
                        </a:rPr>
                        <a:t>38:16</a:t>
                      </a:r>
                      <a:endParaRPr lang="es-EC" sz="1400" b="0" i="0" u="none" strike="noStrike" dirty="0">
                        <a:solidFill>
                          <a:schemeClr val="tx1"/>
                        </a:solidFill>
                        <a:latin typeface="Calibri Light" panose="020F0302020204030204" pitchFamily="34" charset="0"/>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25859">
                <a:tc>
                  <a:txBody>
                    <a:bodyPr/>
                    <a:lstStyle/>
                    <a:p>
                      <a:pPr algn="ctr" fontAlgn="b"/>
                      <a:r>
                        <a:rPr lang="es-EC" sz="1400" b="0" i="0" u="none" strike="noStrike" dirty="0" smtClean="0">
                          <a:solidFill>
                            <a:srgbClr val="000000"/>
                          </a:solidFill>
                          <a:latin typeface="Calibri Light" panose="020F0302020204030204" pitchFamily="34" charset="0"/>
                        </a:rPr>
                        <a:t>dic-09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43:56</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38:08</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25859">
                <a:tc>
                  <a:txBody>
                    <a:bodyPr/>
                    <a:lstStyle/>
                    <a:p>
                      <a:pPr algn="ctr" fontAlgn="b"/>
                      <a:r>
                        <a:rPr lang="es-EC" sz="1400" b="0" i="0" u="none" strike="noStrike" dirty="0" smtClean="0">
                          <a:solidFill>
                            <a:srgbClr val="000000"/>
                          </a:solidFill>
                          <a:latin typeface="Calibri Light" panose="020F0302020204030204" pitchFamily="34" charset="0"/>
                        </a:rPr>
                        <a:t>dic-10</a:t>
                      </a:r>
                    </a:p>
                  </a:txBody>
                  <a:tcPr marL="0" marR="0" marT="0" marB="0" anchor="ctr">
                    <a:lnL>
                      <a:noFill/>
                    </a:lnL>
                    <a:lnR>
                      <a:noFill/>
                    </a:lnR>
                    <a:lnT w="12700" cap="flat" cmpd="sng" algn="ctr">
                      <a:noFill/>
                      <a:prstDash val="solid"/>
                      <a:round/>
                      <a:headEnd type="none" w="med" len="med"/>
                      <a:tailEnd type="none" w="med" len="med"/>
                    </a:lnT>
                    <a:lnB>
                      <a:noFill/>
                    </a:lnB>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43:44</a:t>
                      </a:r>
                    </a:p>
                  </a:txBody>
                  <a:tcPr marL="0" marR="0" marT="0" marB="0" anchor="ctr">
                    <a:lnL>
                      <a:noFill/>
                    </a:lnL>
                    <a:lnR>
                      <a:noFill/>
                    </a:lnR>
                    <a:lnT w="12700" cap="flat" cmpd="sng" algn="ctr">
                      <a:noFill/>
                      <a:prstDash val="solid"/>
                      <a:round/>
                      <a:headEnd type="none" w="med" len="med"/>
                      <a:tailEnd type="none" w="med" len="med"/>
                    </a:lnT>
                    <a:lnB>
                      <a:noFill/>
                    </a:lnB>
                  </a:tcPr>
                </a:tc>
                <a:tc>
                  <a:txBody>
                    <a:bodyPr/>
                    <a:lstStyle/>
                    <a:p>
                      <a:pPr marL="0" algn="ctr" defTabSz="570906" rtl="0" eaLnBrk="1" fontAlgn="ctr" latinLnBrk="0" hangingPunct="1"/>
                      <a:r>
                        <a:rPr lang="es-EC" sz="1400" b="0" i="0" u="none" strike="noStrike" kern="1200">
                          <a:solidFill>
                            <a:srgbClr val="000000"/>
                          </a:solidFill>
                          <a:latin typeface="Calibri Light" panose="020F0302020204030204" pitchFamily="34" charset="0"/>
                          <a:ea typeface="+mn-ea"/>
                          <a:cs typeface="+mn-cs"/>
                        </a:rPr>
                        <a:t>38:17</a:t>
                      </a:r>
                    </a:p>
                  </a:txBody>
                  <a:tcPr marL="0" marR="0" marT="0" marB="0" anchor="ctr">
                    <a:lnL>
                      <a:noFill/>
                    </a:lnL>
                    <a:lnR>
                      <a:noFill/>
                    </a:lnR>
                    <a:lnT w="12700" cap="flat" cmpd="sng" algn="ctr">
                      <a:noFill/>
                      <a:prstDash val="solid"/>
                      <a:round/>
                      <a:headEnd type="none" w="med" len="med"/>
                      <a:tailEnd type="none" w="med" len="med"/>
                    </a:lnT>
                    <a:lnB>
                      <a:noFill/>
                    </a:lnB>
                  </a:tcPr>
                </a:tc>
              </a:tr>
              <a:tr h="225859">
                <a:tc>
                  <a:txBody>
                    <a:bodyPr/>
                    <a:lstStyle/>
                    <a:p>
                      <a:pPr algn="ctr" fontAlgn="b"/>
                      <a:r>
                        <a:rPr lang="es-EC" sz="1400" b="0" i="0" u="none" strike="noStrike" dirty="0" smtClean="0">
                          <a:solidFill>
                            <a:srgbClr val="000000"/>
                          </a:solidFill>
                          <a:latin typeface="Calibri Light" panose="020F0302020204030204" pitchFamily="34" charset="0"/>
                        </a:rPr>
                        <a:t>dic-11</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a:noFill/>
                    </a:lnT>
                    <a:lnB>
                      <a:noFill/>
                    </a:lnB>
                  </a:tcPr>
                </a:tc>
                <a:tc>
                  <a:txBody>
                    <a:bodyPr/>
                    <a:lstStyle/>
                    <a:p>
                      <a:pPr marL="0" algn="ctr" defTabSz="570906" rtl="0" eaLnBrk="1" fontAlgn="ctr" latinLnBrk="0" hangingPunct="1"/>
                      <a:r>
                        <a:rPr lang="es-EC" sz="1400" b="0" i="0" u="none" strike="noStrike" kern="1200">
                          <a:solidFill>
                            <a:srgbClr val="000000"/>
                          </a:solidFill>
                          <a:latin typeface="Calibri Light" panose="020F0302020204030204" pitchFamily="34" charset="0"/>
                          <a:ea typeface="+mn-ea"/>
                          <a:cs typeface="+mn-cs"/>
                        </a:rPr>
                        <a:t>43:29</a:t>
                      </a:r>
                    </a:p>
                  </a:txBody>
                  <a:tcPr marL="0" marR="0" marT="0" marB="0" anchor="ctr">
                    <a:lnL>
                      <a:noFill/>
                    </a:lnL>
                    <a:lnR>
                      <a:noFill/>
                    </a:lnR>
                    <a:lnT>
                      <a:noFill/>
                    </a:lnT>
                    <a:lnB>
                      <a:noFill/>
                    </a:lnB>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37:24</a:t>
                      </a:r>
                    </a:p>
                  </a:txBody>
                  <a:tcPr marL="0" marR="0" marT="0" marB="0" anchor="ctr">
                    <a:lnL>
                      <a:noFill/>
                    </a:lnL>
                    <a:lnR>
                      <a:noFill/>
                    </a:lnR>
                    <a:lnT>
                      <a:noFill/>
                    </a:lnT>
                    <a:lnB>
                      <a:noFill/>
                    </a:lnB>
                  </a:tcPr>
                </a:tc>
              </a:tr>
              <a:tr h="225859">
                <a:tc>
                  <a:txBody>
                    <a:bodyPr/>
                    <a:lstStyle/>
                    <a:p>
                      <a:pPr algn="ctr" fontAlgn="b"/>
                      <a:r>
                        <a:rPr lang="es-EC" sz="1400" b="0" i="0" u="none" strike="noStrike" dirty="0" smtClean="0">
                          <a:solidFill>
                            <a:srgbClr val="000000"/>
                          </a:solidFill>
                          <a:latin typeface="Calibri Light" panose="020F0302020204030204" pitchFamily="34" charset="0"/>
                        </a:rPr>
                        <a:t>dic-12</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a:noFill/>
                    </a:lnT>
                    <a:lnB>
                      <a:noFill/>
                    </a:lnB>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42:29</a:t>
                      </a:r>
                    </a:p>
                  </a:txBody>
                  <a:tcPr marL="0" marR="0" marT="0" marB="0" anchor="ctr">
                    <a:lnL>
                      <a:noFill/>
                    </a:lnL>
                    <a:lnR>
                      <a:noFill/>
                    </a:lnR>
                    <a:lnT>
                      <a:noFill/>
                    </a:lnT>
                    <a:lnB>
                      <a:noFill/>
                    </a:lnB>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37:44</a:t>
                      </a:r>
                    </a:p>
                  </a:txBody>
                  <a:tcPr marL="0" marR="0" marT="0" marB="0" anchor="ctr">
                    <a:lnL>
                      <a:noFill/>
                    </a:lnL>
                    <a:lnR>
                      <a:noFill/>
                    </a:lnR>
                    <a:lnT>
                      <a:noFill/>
                    </a:lnT>
                    <a:lnB>
                      <a:noFill/>
                    </a:lnB>
                  </a:tcPr>
                </a:tc>
              </a:tr>
              <a:tr h="225859">
                <a:tc>
                  <a:txBody>
                    <a:bodyPr/>
                    <a:lstStyle/>
                    <a:p>
                      <a:pPr algn="ctr" fontAlgn="b"/>
                      <a:r>
                        <a:rPr lang="es-EC" sz="1400" b="0" i="0" u="none" strike="noStrike" dirty="0" smtClean="0">
                          <a:solidFill>
                            <a:srgbClr val="000000"/>
                          </a:solidFill>
                          <a:latin typeface="Calibri Light" panose="020F0302020204030204" pitchFamily="34" charset="0"/>
                        </a:rPr>
                        <a:t>dic-13</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a:noFill/>
                    </a:lnT>
                    <a:lnB>
                      <a:noFill/>
                    </a:lnB>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42:48</a:t>
                      </a:r>
                    </a:p>
                  </a:txBody>
                  <a:tcPr marL="0" marR="0" marT="0" marB="0" anchor="ctr">
                    <a:lnL>
                      <a:noFill/>
                    </a:lnL>
                    <a:lnR>
                      <a:noFill/>
                    </a:lnR>
                    <a:lnT>
                      <a:noFill/>
                    </a:lnT>
                    <a:lnB>
                      <a:noFill/>
                    </a:lnB>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37:08</a:t>
                      </a:r>
                    </a:p>
                  </a:txBody>
                  <a:tcPr marL="0" marR="0" marT="0" marB="0" anchor="ctr">
                    <a:lnL>
                      <a:noFill/>
                    </a:lnL>
                    <a:lnR>
                      <a:noFill/>
                    </a:lnR>
                    <a:lnT>
                      <a:noFill/>
                    </a:lnT>
                    <a:lnB>
                      <a:noFill/>
                    </a:lnB>
                  </a:tcPr>
                </a:tc>
              </a:tr>
              <a:tr h="225859">
                <a:tc>
                  <a:txBody>
                    <a:bodyPr/>
                    <a:lstStyle/>
                    <a:p>
                      <a:pPr algn="ctr" fontAlgn="b"/>
                      <a:r>
                        <a:rPr lang="es-EC" sz="1400" b="0" i="0" u="none" strike="noStrike" dirty="0" smtClean="0">
                          <a:solidFill>
                            <a:srgbClr val="000000"/>
                          </a:solidFill>
                          <a:latin typeface="Calibri Light" panose="020F0302020204030204" pitchFamily="34" charset="0"/>
                        </a:rPr>
                        <a:t>dic-14</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a:noFill/>
                    </a:lnT>
                    <a:lnB>
                      <a:noFill/>
                    </a:lnB>
                  </a:tcPr>
                </a:tc>
                <a:tc>
                  <a:txBody>
                    <a:bodyPr/>
                    <a:lstStyle/>
                    <a:p>
                      <a:pPr algn="ctr" fontAlgn="ctr"/>
                      <a:r>
                        <a:rPr lang="es-EC" sz="1400" b="0" i="0" u="none" strike="noStrike" kern="1200" dirty="0">
                          <a:solidFill>
                            <a:srgbClr val="000000"/>
                          </a:solidFill>
                          <a:latin typeface="Calibri Light" panose="020F0302020204030204" pitchFamily="34" charset="0"/>
                          <a:ea typeface="+mn-ea"/>
                          <a:cs typeface="+mn-cs"/>
                        </a:rPr>
                        <a:t>41:49</a:t>
                      </a:r>
                    </a:p>
                  </a:txBody>
                  <a:tcPr marL="0" marR="0" marT="0" marB="0" anchor="ctr">
                    <a:lnL>
                      <a:noFill/>
                    </a:lnL>
                    <a:lnR>
                      <a:noFill/>
                    </a:lnR>
                    <a:lnT>
                      <a:noFill/>
                    </a:lnT>
                    <a:lnB>
                      <a:noFill/>
                    </a:lnB>
                  </a:tcPr>
                </a:tc>
                <a:tc>
                  <a:txBody>
                    <a:bodyPr/>
                    <a:lstStyle/>
                    <a:p>
                      <a:pPr algn="ctr" fontAlgn="ctr"/>
                      <a:r>
                        <a:rPr lang="es-EC" sz="1400" b="0" i="0" u="none" strike="noStrike" kern="1200" dirty="0">
                          <a:solidFill>
                            <a:srgbClr val="000000"/>
                          </a:solidFill>
                          <a:latin typeface="Calibri Light" panose="020F0302020204030204" pitchFamily="34" charset="0"/>
                          <a:ea typeface="+mn-ea"/>
                          <a:cs typeface="+mn-cs"/>
                        </a:rPr>
                        <a:t>35:54</a:t>
                      </a:r>
                    </a:p>
                  </a:txBody>
                  <a:tcPr marL="0" marR="0" marT="0" marB="0" anchor="ctr">
                    <a:lnL>
                      <a:noFill/>
                    </a:lnL>
                    <a:lnR>
                      <a:noFill/>
                    </a:lnR>
                    <a:lnT>
                      <a:noFill/>
                    </a:lnT>
                    <a:lnB>
                      <a:noFill/>
                    </a:lnB>
                  </a:tcPr>
                </a:tc>
              </a:tr>
              <a:tr h="225859">
                <a:tc>
                  <a:txBody>
                    <a:bodyPr/>
                    <a:lstStyle/>
                    <a:p>
                      <a:pPr algn="ctr" fontAlgn="b"/>
                      <a:r>
                        <a:rPr lang="es-EC" sz="1400" b="0" i="0" u="none" strike="noStrike" dirty="0" smtClean="0">
                          <a:solidFill>
                            <a:srgbClr val="000000"/>
                          </a:solidFill>
                          <a:latin typeface="Calibri Light" panose="020F0302020204030204" pitchFamily="34" charset="0"/>
                        </a:rPr>
                        <a:t>dic-15</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a:noFill/>
                    </a:lnT>
                    <a:lnB>
                      <a:noFill/>
                    </a:lnB>
                  </a:tcPr>
                </a:tc>
                <a:tc>
                  <a:txBody>
                    <a:bodyPr/>
                    <a:lstStyle/>
                    <a:p>
                      <a:pPr marL="0" algn="ctr" defTabSz="570906" rtl="0" eaLnBrk="1" fontAlgn="ctr" latinLnBrk="0" hangingPunct="1"/>
                      <a:r>
                        <a:rPr lang="es-EC" sz="1400" b="0" i="0" u="none" strike="noStrike" kern="1200" dirty="0" smtClean="0">
                          <a:solidFill>
                            <a:srgbClr val="000000"/>
                          </a:solidFill>
                          <a:latin typeface="Calibri Light" panose="020F0302020204030204" pitchFamily="34" charset="0"/>
                          <a:ea typeface="+mn-ea"/>
                          <a:cs typeface="+mn-cs"/>
                        </a:rPr>
                        <a:t>41:27</a:t>
                      </a:r>
                      <a:endParaRPr lang="es-EC" sz="1400" b="0" i="0" u="none" strike="noStrike" kern="1200" dirty="0">
                        <a:solidFill>
                          <a:srgbClr val="000000"/>
                        </a:solidFill>
                        <a:latin typeface="Calibri Light" panose="020F0302020204030204" pitchFamily="34" charset="0"/>
                        <a:ea typeface="+mn-ea"/>
                        <a:cs typeface="+mn-cs"/>
                      </a:endParaRPr>
                    </a:p>
                  </a:txBody>
                  <a:tcPr marL="0" marR="0" marT="0" marB="0" anchor="ctr">
                    <a:lnL>
                      <a:noFill/>
                    </a:lnL>
                    <a:lnR>
                      <a:noFill/>
                    </a:lnR>
                    <a:lnT>
                      <a:noFill/>
                    </a:lnT>
                    <a:lnB>
                      <a:noFill/>
                    </a:lnB>
                  </a:tcPr>
                </a:tc>
                <a:tc>
                  <a:txBody>
                    <a:bodyPr/>
                    <a:lstStyle/>
                    <a:p>
                      <a:pPr marL="0" algn="ctr" defTabSz="570906" rtl="0" eaLnBrk="1" fontAlgn="ctr" latinLnBrk="0" hangingPunct="1"/>
                      <a:r>
                        <a:rPr lang="es-EC" sz="1400" b="0" i="0" u="none" strike="noStrike" kern="1200" dirty="0" smtClean="0">
                          <a:solidFill>
                            <a:srgbClr val="000000"/>
                          </a:solidFill>
                          <a:latin typeface="Calibri Light" panose="020F0302020204030204" pitchFamily="34" charset="0"/>
                          <a:ea typeface="+mn-ea"/>
                          <a:cs typeface="+mn-cs"/>
                        </a:rPr>
                        <a:t>35:12</a:t>
                      </a:r>
                      <a:endParaRPr lang="es-EC" sz="1400" b="0" i="0" u="none" strike="noStrike" kern="1200" dirty="0">
                        <a:solidFill>
                          <a:srgbClr val="000000"/>
                        </a:solidFill>
                        <a:latin typeface="Calibri Light" panose="020F0302020204030204" pitchFamily="34" charset="0"/>
                        <a:ea typeface="+mn-ea"/>
                        <a:cs typeface="+mn-cs"/>
                      </a:endParaRPr>
                    </a:p>
                  </a:txBody>
                  <a:tcPr marL="0" marR="0" marT="0" marB="0" anchor="ctr">
                    <a:lnL>
                      <a:noFill/>
                    </a:lnL>
                    <a:lnR>
                      <a:noFill/>
                    </a:lnR>
                    <a:lnT>
                      <a:noFill/>
                    </a:lnT>
                    <a:lnB>
                      <a:noFill/>
                    </a:lnB>
                  </a:tcPr>
                </a:tc>
              </a:tr>
              <a:tr h="225859">
                <a:tc>
                  <a:txBody>
                    <a:bodyPr/>
                    <a:lstStyle/>
                    <a:p>
                      <a:pPr algn="ctr" fontAlgn="b"/>
                      <a:r>
                        <a:rPr lang="es-EC" sz="1400" b="0" i="0" u="none" strike="noStrike" dirty="0" smtClean="0">
                          <a:solidFill>
                            <a:srgbClr val="000000"/>
                          </a:solidFill>
                          <a:latin typeface="Calibri Light" panose="020F0302020204030204" pitchFamily="34" charset="0"/>
                        </a:rPr>
                        <a:t>mar-16</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a:noFill/>
                    </a:lnT>
                    <a:lnB w="12700" cap="flat" cmpd="sng" algn="ctr">
                      <a:noFill/>
                      <a:prstDash val="solid"/>
                      <a:round/>
                      <a:headEnd type="none" w="med" len="med"/>
                      <a:tailEnd type="none" w="med" len="med"/>
                    </a:lnB>
                  </a:tcPr>
                </a:tc>
                <a:tc>
                  <a:txBody>
                    <a:bodyPr/>
                    <a:lstStyle/>
                    <a:p>
                      <a:pPr marL="0" algn="ctr" defTabSz="570906" rtl="0" eaLnBrk="1" fontAlgn="ctr" latinLnBrk="0" hangingPunct="1"/>
                      <a:r>
                        <a:rPr lang="es-EC" sz="1400" b="0" i="0" u="none" strike="noStrike" kern="1200" dirty="0" smtClean="0">
                          <a:solidFill>
                            <a:srgbClr val="000000"/>
                          </a:solidFill>
                          <a:latin typeface="Calibri Light" panose="020F0302020204030204" pitchFamily="34" charset="0"/>
                          <a:ea typeface="+mn-ea"/>
                          <a:cs typeface="+mn-cs"/>
                        </a:rPr>
                        <a:t>40:43</a:t>
                      </a:r>
                      <a:endParaRPr lang="es-EC" sz="1400" b="0" i="0" u="none" strike="noStrike" kern="1200" dirty="0">
                        <a:solidFill>
                          <a:srgbClr val="000000"/>
                        </a:solidFill>
                        <a:latin typeface="Calibri Light" panose="020F0302020204030204" pitchFamily="34" charset="0"/>
                        <a:ea typeface="+mn-ea"/>
                        <a:cs typeface="+mn-cs"/>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marR="0" indent="0" algn="ctr" defTabSz="570906" rtl="0" eaLnBrk="1" fontAlgn="ctr" latinLnBrk="0" hangingPunct="1">
                        <a:lnSpc>
                          <a:spcPct val="100000"/>
                        </a:lnSpc>
                        <a:spcBef>
                          <a:spcPts val="0"/>
                        </a:spcBef>
                        <a:spcAft>
                          <a:spcPts val="0"/>
                        </a:spcAft>
                        <a:buClrTx/>
                        <a:buSzTx/>
                        <a:buFontTx/>
                        <a:buNone/>
                        <a:tabLst/>
                        <a:defRPr/>
                      </a:pPr>
                      <a:r>
                        <a:rPr lang="es-EC" sz="1400" b="0" i="0" u="none" strike="noStrike" kern="1200" dirty="0" smtClean="0">
                          <a:solidFill>
                            <a:srgbClr val="000000"/>
                          </a:solidFill>
                          <a:latin typeface="Calibri Light" panose="020F0302020204030204" pitchFamily="34" charset="0"/>
                          <a:ea typeface="+mn-ea"/>
                          <a:cs typeface="+mn-cs"/>
                        </a:rPr>
                        <a:t>33:12</a:t>
                      </a:r>
                    </a:p>
                  </a:txBody>
                  <a:tcPr marL="9525" marR="9525" marT="9525" marB="0" anchor="ctr">
                    <a:lnL>
                      <a:noFill/>
                    </a:lnL>
                    <a:lnR>
                      <a:noFill/>
                    </a:lnR>
                    <a:lnT>
                      <a:noFill/>
                    </a:lnT>
                    <a:lnB w="12700" cap="flat" cmpd="sng" algn="ctr">
                      <a:noFill/>
                      <a:prstDash val="solid"/>
                      <a:round/>
                      <a:headEnd type="none" w="med" len="med"/>
                      <a:tailEnd type="none" w="med" len="med"/>
                    </a:lnB>
                  </a:tcPr>
                </a:tc>
              </a:tr>
              <a:tr h="225859">
                <a:tc>
                  <a:txBody>
                    <a:bodyPr/>
                    <a:lstStyle/>
                    <a:p>
                      <a:pPr algn="ctr" fontAlgn="b"/>
                      <a:r>
                        <a:rPr lang="es-EC" sz="1400" b="0" i="0" u="none" strike="noStrike" dirty="0" smtClean="0">
                          <a:solidFill>
                            <a:srgbClr val="000000"/>
                          </a:solidFill>
                          <a:latin typeface="Calibri Light" panose="020F0302020204030204" pitchFamily="34" charset="0"/>
                        </a:rPr>
                        <a:t>jun-16</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a:noFill/>
                    </a:lnT>
                    <a:lnB w="12700" cap="flat" cmpd="sng" algn="ctr">
                      <a:noFill/>
                      <a:prstDash val="solid"/>
                      <a:round/>
                      <a:headEnd type="none" w="med" len="med"/>
                      <a:tailEnd type="none" w="med" len="med"/>
                    </a:lnB>
                  </a:tcPr>
                </a:tc>
                <a:tc>
                  <a:txBody>
                    <a:bodyPr/>
                    <a:lstStyle/>
                    <a:p>
                      <a:pPr marL="0" algn="ctr" defTabSz="570906" rtl="0" eaLnBrk="1" fontAlgn="ctr" latinLnBrk="0" hangingPunct="1"/>
                      <a:r>
                        <a:rPr lang="es-EC" sz="1400" b="0" i="0" u="none" strike="noStrike" kern="1200" dirty="0" smtClean="0">
                          <a:solidFill>
                            <a:srgbClr val="000000"/>
                          </a:solidFill>
                          <a:latin typeface="Calibri Light" panose="020F0302020204030204" pitchFamily="34" charset="0"/>
                          <a:ea typeface="+mn-ea"/>
                          <a:cs typeface="+mn-cs"/>
                        </a:rPr>
                        <a:t>41:01</a:t>
                      </a:r>
                      <a:endParaRPr lang="es-EC" sz="1400" b="0" i="0" u="none" strike="noStrike" kern="1200" dirty="0">
                        <a:solidFill>
                          <a:srgbClr val="000000"/>
                        </a:solidFill>
                        <a:latin typeface="Calibri Light" panose="020F0302020204030204" pitchFamily="34" charset="0"/>
                        <a:ea typeface="+mn-ea"/>
                        <a:cs typeface="+mn-cs"/>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570906" rtl="0" eaLnBrk="1" fontAlgn="ctr" latinLnBrk="0" hangingPunct="1"/>
                      <a:r>
                        <a:rPr lang="es-EC" sz="1400" b="0" i="0" u="none" strike="noStrike" kern="1200" dirty="0" smtClean="0">
                          <a:solidFill>
                            <a:srgbClr val="000000"/>
                          </a:solidFill>
                          <a:latin typeface="Calibri Light" panose="020F0302020204030204" pitchFamily="34" charset="0"/>
                          <a:ea typeface="+mn-ea"/>
                          <a:cs typeface="+mn-cs"/>
                        </a:rPr>
                        <a:t>33:10</a:t>
                      </a:r>
                      <a:endParaRPr lang="es-EC" sz="1400" b="0" i="0" u="none" strike="noStrike" kern="1200" dirty="0">
                        <a:solidFill>
                          <a:srgbClr val="000000"/>
                        </a:solidFill>
                        <a:latin typeface="Calibri Light" panose="020F0302020204030204" pitchFamily="34" charset="0"/>
                        <a:ea typeface="+mn-ea"/>
                        <a:cs typeface="+mn-cs"/>
                      </a:endParaRPr>
                    </a:p>
                  </a:txBody>
                  <a:tcPr marL="9525" marR="9525" marT="9525" marB="0" anchor="ctr">
                    <a:lnL>
                      <a:noFill/>
                    </a:lnL>
                    <a:lnR>
                      <a:noFill/>
                    </a:lnR>
                    <a:lnT>
                      <a:noFill/>
                    </a:lnT>
                    <a:lnB w="12700" cap="flat" cmpd="sng" algn="ctr">
                      <a:noFill/>
                      <a:prstDash val="solid"/>
                      <a:round/>
                      <a:headEnd type="none" w="med" len="med"/>
                      <a:tailEnd type="none" w="med" len="med"/>
                    </a:lnB>
                  </a:tcPr>
                </a:tc>
              </a:tr>
              <a:tr h="225859">
                <a:tc>
                  <a:txBody>
                    <a:bodyPr/>
                    <a:lstStyle/>
                    <a:p>
                      <a:pPr algn="ctr" fontAlgn="b"/>
                      <a:r>
                        <a:rPr lang="es-EC" sz="1400" b="0" i="0" u="none" strike="noStrike" dirty="0" smtClean="0">
                          <a:solidFill>
                            <a:srgbClr val="000000"/>
                          </a:solidFill>
                          <a:latin typeface="Calibri Light" panose="020F0302020204030204" pitchFamily="34" charset="0"/>
                        </a:rPr>
                        <a:t>sep-16</a:t>
                      </a:r>
                      <a:endParaRPr lang="es-EC" sz="1400" b="0" i="0" u="none" strike="noStrike" dirty="0">
                        <a:solidFill>
                          <a:srgbClr val="000000"/>
                        </a:solidFill>
                        <a:latin typeface="Calibri Light" panose="020F0302020204030204" pitchFamily="34" charset="0"/>
                      </a:endParaRPr>
                    </a:p>
                  </a:txBody>
                  <a:tcPr marL="0" marR="0" marT="0" marB="0" anchor="ctr">
                    <a:lnL>
                      <a:noFill/>
                    </a:lnL>
                    <a:lnR>
                      <a:noFill/>
                    </a:lnR>
                    <a:lnT>
                      <a:noFill/>
                    </a:lnT>
                    <a:lnB w="12700" cap="flat" cmpd="sng" algn="ctr">
                      <a:noFill/>
                      <a:prstDash val="solid"/>
                      <a:round/>
                      <a:headEnd type="none" w="med" len="med"/>
                      <a:tailEnd type="none" w="med" len="med"/>
                    </a:lnB>
                  </a:tcPr>
                </a:tc>
                <a:tc>
                  <a:txBody>
                    <a:bodyPr/>
                    <a:lstStyle/>
                    <a:p>
                      <a:pPr marL="0" algn="ctr" defTabSz="570906" rtl="0" eaLnBrk="1" fontAlgn="ctr" latinLnBrk="0" hangingPunct="1"/>
                      <a:r>
                        <a:rPr lang="es-EC" sz="1400" b="0" i="0" u="none" strike="noStrike" kern="1200" dirty="0" smtClean="0">
                          <a:solidFill>
                            <a:srgbClr val="000000"/>
                          </a:solidFill>
                          <a:latin typeface="Calibri Light" panose="020F0302020204030204" pitchFamily="34" charset="0"/>
                          <a:ea typeface="+mn-ea"/>
                          <a:cs typeface="+mn-cs"/>
                        </a:rPr>
                        <a:t>40:07</a:t>
                      </a:r>
                      <a:endParaRPr lang="es-EC" sz="1400" b="0" i="0" u="none" strike="noStrike" kern="1200" dirty="0">
                        <a:solidFill>
                          <a:srgbClr val="000000"/>
                        </a:solidFill>
                        <a:latin typeface="Calibri Light" panose="020F0302020204030204" pitchFamily="34" charset="0"/>
                        <a:ea typeface="+mn-ea"/>
                        <a:cs typeface="+mn-cs"/>
                      </a:endParaRPr>
                    </a:p>
                  </a:txBody>
                  <a:tcPr marL="9525" marR="9525" marT="9525" marB="0" anchor="ctr">
                    <a:lnL>
                      <a:noFill/>
                    </a:lnL>
                    <a:lnR>
                      <a:noFill/>
                    </a:lnR>
                    <a:lnT>
                      <a:noFill/>
                    </a:lnT>
                    <a:lnB w="12700" cap="flat" cmpd="sng" algn="ctr">
                      <a:noFill/>
                      <a:prstDash val="solid"/>
                      <a:round/>
                      <a:headEnd type="none" w="med" len="med"/>
                      <a:tailEnd type="none" w="med" len="med"/>
                    </a:lnB>
                  </a:tcPr>
                </a:tc>
                <a:tc>
                  <a:txBody>
                    <a:bodyPr/>
                    <a:lstStyle/>
                    <a:p>
                      <a:pPr marL="0" algn="ctr" defTabSz="570906" rtl="0" eaLnBrk="1" fontAlgn="ctr" latinLnBrk="0" hangingPunct="1"/>
                      <a:r>
                        <a:rPr lang="es-EC" sz="1400" b="0" i="0" u="none" strike="noStrike" kern="1200" dirty="0" smtClean="0">
                          <a:solidFill>
                            <a:srgbClr val="000000"/>
                          </a:solidFill>
                          <a:latin typeface="Calibri Light" panose="020F0302020204030204" pitchFamily="34" charset="0"/>
                          <a:ea typeface="+mn-ea"/>
                          <a:cs typeface="+mn-cs"/>
                        </a:rPr>
                        <a:t>32:06</a:t>
                      </a:r>
                      <a:endParaRPr lang="es-EC" sz="1400" b="0" i="0" u="none" strike="noStrike" kern="1200" dirty="0">
                        <a:solidFill>
                          <a:srgbClr val="000000"/>
                        </a:solidFill>
                        <a:latin typeface="Calibri Light" panose="020F0302020204030204" pitchFamily="34" charset="0"/>
                        <a:ea typeface="+mn-ea"/>
                        <a:cs typeface="+mn-cs"/>
                      </a:endParaRPr>
                    </a:p>
                  </a:txBody>
                  <a:tcPr marL="9525" marR="9525" marT="9525" marB="0" anchor="ctr">
                    <a:lnL>
                      <a:noFill/>
                    </a:lnL>
                    <a:lnR>
                      <a:noFill/>
                    </a:lnR>
                    <a:lnT>
                      <a:noFill/>
                    </a:lnT>
                    <a:lnB w="12700" cap="flat" cmpd="sng" algn="ctr">
                      <a:noFill/>
                      <a:prstDash val="solid"/>
                      <a:round/>
                      <a:headEnd type="none" w="med" len="med"/>
                      <a:tailEnd type="none" w="med" len="med"/>
                    </a:lnB>
                  </a:tcPr>
                </a:tc>
              </a:tr>
              <a:tr h="225859">
                <a:tc>
                  <a:txBody>
                    <a:bodyPr/>
                    <a:lstStyle/>
                    <a:p>
                      <a:pPr marL="0" marR="0" indent="0" algn="ctr" defTabSz="570906" rtl="0" eaLnBrk="1" fontAlgn="ctr" latinLnBrk="0" hangingPunct="1">
                        <a:lnSpc>
                          <a:spcPct val="100000"/>
                        </a:lnSpc>
                        <a:spcBef>
                          <a:spcPts val="0"/>
                        </a:spcBef>
                        <a:spcAft>
                          <a:spcPts val="0"/>
                        </a:spcAft>
                        <a:buClrTx/>
                        <a:buSzTx/>
                        <a:buFontTx/>
                        <a:buNone/>
                        <a:tabLst/>
                        <a:defRPr/>
                      </a:pPr>
                      <a:r>
                        <a:rPr lang="es-EC" sz="1400" b="1" i="0" u="none" strike="noStrike" kern="1200" dirty="0" smtClean="0">
                          <a:solidFill>
                            <a:srgbClr val="000000"/>
                          </a:solidFill>
                          <a:latin typeface="Calibri Light" panose="020F0302020204030204" pitchFamily="34" charset="0"/>
                          <a:ea typeface="+mn-ea"/>
                          <a:cs typeface="+mn-cs"/>
                        </a:rPr>
                        <a:t>dic-16</a:t>
                      </a: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570906" rtl="0" eaLnBrk="1" fontAlgn="ctr" latinLnBrk="0" hangingPunct="1"/>
                      <a:r>
                        <a:rPr lang="es-EC" sz="1400" b="1" i="0" u="none" strike="noStrike" kern="1200" dirty="0">
                          <a:solidFill>
                            <a:srgbClr val="000000"/>
                          </a:solidFill>
                          <a:latin typeface="Calibri Light" panose="020F0302020204030204" pitchFamily="34" charset="0"/>
                          <a:ea typeface="+mn-ea"/>
                          <a:cs typeface="+mn-cs"/>
                        </a:rPr>
                        <a:t>40:47</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570906" rtl="0" eaLnBrk="1" fontAlgn="ctr" latinLnBrk="0" hangingPunct="1"/>
                      <a:r>
                        <a:rPr lang="es-EC" sz="1400" b="1" i="0" u="none" strike="noStrike" kern="1200" dirty="0">
                          <a:solidFill>
                            <a:srgbClr val="000000"/>
                          </a:solidFill>
                          <a:latin typeface="Calibri Light" panose="020F0302020204030204" pitchFamily="34" charset="0"/>
                          <a:ea typeface="+mn-ea"/>
                          <a:cs typeface="+mn-cs"/>
                        </a:rPr>
                        <a:t>33:50</a:t>
                      </a:r>
                    </a:p>
                  </a:txBody>
                  <a:tcPr marL="9525" marR="9525" marT="9525"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25859">
                <a:tc>
                  <a:txBody>
                    <a:bodyPr/>
                    <a:lstStyle/>
                    <a:p>
                      <a:pPr marL="0" marR="0" indent="0" algn="ctr" defTabSz="570906" rtl="0" eaLnBrk="1" fontAlgn="b" latinLnBrk="0" hangingPunct="1">
                        <a:lnSpc>
                          <a:spcPct val="100000"/>
                        </a:lnSpc>
                        <a:spcBef>
                          <a:spcPts val="0"/>
                        </a:spcBef>
                        <a:spcAft>
                          <a:spcPts val="0"/>
                        </a:spcAft>
                        <a:buClrTx/>
                        <a:buSzTx/>
                        <a:buFontTx/>
                        <a:buNone/>
                        <a:tabLst/>
                        <a:defRPr/>
                      </a:pPr>
                      <a:r>
                        <a:rPr lang="es-EC" sz="1400" b="0" i="0" u="none" strike="noStrike" dirty="0" smtClean="0">
                          <a:solidFill>
                            <a:srgbClr val="000000"/>
                          </a:solidFill>
                          <a:latin typeface="Calibri Light" panose="020F0302020204030204" pitchFamily="34" charset="0"/>
                        </a:rPr>
                        <a:t>mar-17</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39:49</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31:57</a:t>
                      </a: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225859">
                <a:tc>
                  <a:txBody>
                    <a:bodyPr/>
                    <a:lstStyle/>
                    <a:p>
                      <a:pPr marL="0" marR="0" indent="0" algn="ctr" defTabSz="570906" rtl="0" eaLnBrk="1" fontAlgn="b" latinLnBrk="0" hangingPunct="1">
                        <a:lnSpc>
                          <a:spcPct val="100000"/>
                        </a:lnSpc>
                        <a:spcBef>
                          <a:spcPts val="0"/>
                        </a:spcBef>
                        <a:spcAft>
                          <a:spcPts val="0"/>
                        </a:spcAft>
                        <a:buClrTx/>
                        <a:buSzTx/>
                        <a:buFontTx/>
                        <a:buNone/>
                        <a:tabLst/>
                        <a:defRPr/>
                      </a:pPr>
                      <a:r>
                        <a:rPr lang="es-EC" sz="1400" b="0" i="0" u="none" strike="noStrike" dirty="0" smtClean="0">
                          <a:solidFill>
                            <a:srgbClr val="000000"/>
                          </a:solidFill>
                          <a:latin typeface="Calibri Light" panose="020F0302020204030204" pitchFamily="34" charset="0"/>
                        </a:rPr>
                        <a:t>jun-17</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570906" rtl="0" eaLnBrk="1" fontAlgn="ctr" latinLnBrk="0" hangingPunct="1"/>
                      <a:r>
                        <a:rPr lang="es-EC" sz="1400" b="0" i="0" u="none" strike="noStrike" kern="1200" dirty="0" smtClean="0">
                          <a:solidFill>
                            <a:srgbClr val="000000"/>
                          </a:solidFill>
                          <a:latin typeface="Calibri Light" panose="020F0302020204030204" pitchFamily="34" charset="0"/>
                          <a:ea typeface="+mn-ea"/>
                          <a:cs typeface="+mn-cs"/>
                        </a:rPr>
                        <a:t>40:25</a:t>
                      </a:r>
                      <a:endParaRPr lang="es-EC" sz="1400" b="0" i="0" u="none" strike="noStrike" kern="1200" dirty="0">
                        <a:solidFill>
                          <a:srgbClr val="000000"/>
                        </a:solidFill>
                        <a:latin typeface="Calibri Light" panose="020F0302020204030204" pitchFamily="34" charset="0"/>
                        <a:ea typeface="+mn-ea"/>
                        <a:cs typeface="+mn-cs"/>
                      </a:endParaRP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570906" rtl="0" eaLnBrk="1" fontAlgn="ctr" latinLnBrk="0" hangingPunct="1"/>
                      <a:r>
                        <a:rPr lang="es-EC" sz="1400" b="0" i="0" u="none" strike="noStrike" kern="1200" dirty="0" smtClean="0">
                          <a:solidFill>
                            <a:srgbClr val="000000"/>
                          </a:solidFill>
                          <a:latin typeface="Calibri Light" panose="020F0302020204030204" pitchFamily="34" charset="0"/>
                          <a:ea typeface="+mn-ea"/>
                          <a:cs typeface="+mn-cs"/>
                        </a:rPr>
                        <a:t>32:40</a:t>
                      </a:r>
                      <a:endParaRPr lang="es-EC" sz="1400" b="0" i="0" u="none" strike="noStrike" kern="1200" dirty="0">
                        <a:solidFill>
                          <a:srgbClr val="000000"/>
                        </a:solidFill>
                        <a:latin typeface="Calibri Light" panose="020F0302020204030204" pitchFamily="34" charset="0"/>
                        <a:ea typeface="+mn-ea"/>
                        <a:cs typeface="+mn-cs"/>
                      </a:endParaRPr>
                    </a:p>
                  </a:txBody>
                  <a:tcPr marL="9525" marR="9525" marT="9525"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25859">
                <a:tc>
                  <a:txBody>
                    <a:bodyPr/>
                    <a:lstStyle/>
                    <a:p>
                      <a:pPr marL="0" marR="0" indent="0" algn="ctr" defTabSz="570906" rtl="0" eaLnBrk="1" fontAlgn="b" latinLnBrk="0" hangingPunct="1">
                        <a:lnSpc>
                          <a:spcPct val="100000"/>
                        </a:lnSpc>
                        <a:spcBef>
                          <a:spcPts val="0"/>
                        </a:spcBef>
                        <a:spcAft>
                          <a:spcPts val="0"/>
                        </a:spcAft>
                        <a:buClrTx/>
                        <a:buSzTx/>
                        <a:buFontTx/>
                        <a:buNone/>
                        <a:tabLst/>
                        <a:defRPr/>
                      </a:pPr>
                      <a:r>
                        <a:rPr lang="es-EC" sz="1400" b="0" i="0" u="none" strike="noStrike" dirty="0" smtClean="0">
                          <a:solidFill>
                            <a:srgbClr val="000000"/>
                          </a:solidFill>
                          <a:latin typeface="Calibri Light" panose="020F0302020204030204" pitchFamily="34" charset="0"/>
                        </a:rPr>
                        <a:t>sep-17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40:23</a:t>
                      </a:r>
                    </a:p>
                  </a:txBody>
                  <a:tcPr marL="9525" marR="9525" marT="9525"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570906" rtl="0" eaLnBrk="1" fontAlgn="ctr" latinLnBrk="0" hangingPunct="1"/>
                      <a:r>
                        <a:rPr lang="es-EC" sz="1400" b="0" i="0" u="none" strike="noStrike" kern="1200" dirty="0">
                          <a:solidFill>
                            <a:srgbClr val="000000"/>
                          </a:solidFill>
                          <a:latin typeface="Calibri Light" panose="020F0302020204030204" pitchFamily="34" charset="0"/>
                          <a:ea typeface="+mn-ea"/>
                          <a:cs typeface="+mn-cs"/>
                        </a:rPr>
                        <a:t>32:39</a:t>
                      </a:r>
                    </a:p>
                  </a:txBody>
                  <a:tcPr marL="9525" marR="9525" marT="9525" marB="0"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25859">
                <a:tc>
                  <a:txBody>
                    <a:bodyPr/>
                    <a:lstStyle/>
                    <a:p>
                      <a:pPr marL="0" marR="0" indent="0" algn="ctr" defTabSz="570906" rtl="0" eaLnBrk="1" fontAlgn="b" latinLnBrk="0" hangingPunct="1">
                        <a:lnSpc>
                          <a:spcPct val="100000"/>
                        </a:lnSpc>
                        <a:spcBef>
                          <a:spcPts val="0"/>
                        </a:spcBef>
                        <a:spcAft>
                          <a:spcPts val="0"/>
                        </a:spcAft>
                        <a:buClrTx/>
                        <a:buSzTx/>
                        <a:buFontTx/>
                        <a:buNone/>
                        <a:tabLst/>
                        <a:defRPr/>
                      </a:pPr>
                      <a:r>
                        <a:rPr lang="es-EC" sz="1400" b="1" i="0" u="none" strike="noStrike" dirty="0" smtClean="0">
                          <a:solidFill>
                            <a:srgbClr val="000000"/>
                          </a:solidFill>
                          <a:latin typeface="Calibri Light" panose="020F0302020204030204" pitchFamily="34" charset="0"/>
                        </a:rPr>
                        <a:t>dic-17</a:t>
                      </a:r>
                    </a:p>
                  </a:txBody>
                  <a:tcPr marL="0" marR="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570906" rtl="0" eaLnBrk="1" fontAlgn="ctr" latinLnBrk="0" hangingPunct="1"/>
                      <a:r>
                        <a:rPr lang="es-EC" sz="1400" b="1" i="0" u="none" strike="noStrike" kern="1200" dirty="0">
                          <a:solidFill>
                            <a:srgbClr val="000000"/>
                          </a:solidFill>
                          <a:latin typeface="Calibri Light" panose="020F0302020204030204" pitchFamily="34" charset="0"/>
                          <a:ea typeface="+mn-ea"/>
                          <a:cs typeface="+mn-cs"/>
                        </a:rPr>
                        <a:t>40:57</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570906" rtl="0" eaLnBrk="1" fontAlgn="ctr" latinLnBrk="0" hangingPunct="1"/>
                      <a:r>
                        <a:rPr lang="es-EC" sz="1400" b="1" i="0" u="none" strike="noStrike" kern="1200" dirty="0">
                          <a:solidFill>
                            <a:srgbClr val="000000"/>
                          </a:solidFill>
                          <a:latin typeface="Calibri Light" panose="020F0302020204030204" pitchFamily="34" charset="0"/>
                          <a:ea typeface="+mn-ea"/>
                          <a:cs typeface="+mn-cs"/>
                        </a:rPr>
                        <a:t>33:53</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1 CuadroTexto"/>
          <p:cNvSpPr txBox="1">
            <a:spLocks noChangeArrowheads="1"/>
          </p:cNvSpPr>
          <p:nvPr/>
        </p:nvSpPr>
        <p:spPr bwMode="auto">
          <a:xfrm>
            <a:off x="1386235" y="723464"/>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Horas de trabajo a la semana: </a:t>
            </a:r>
            <a:r>
              <a:rPr lang="es-EC" sz="3200" dirty="0" smtClean="0">
                <a:solidFill>
                  <a:prstClr val="white">
                    <a:lumMod val="50000"/>
                  </a:prstClr>
                </a:solidFill>
                <a:latin typeface="Arial Rounded MT Bold" pitchFamily="34" charset="0"/>
                <a:cs typeface="Arial" pitchFamily="34" charset="0"/>
              </a:rPr>
              <a:t>Total nacional</a:t>
            </a:r>
          </a:p>
        </p:txBody>
      </p:sp>
      <p:sp>
        <p:nvSpPr>
          <p:cNvPr id="8" name="7 Rectángulo"/>
          <p:cNvSpPr/>
          <p:nvPr/>
        </p:nvSpPr>
        <p:spPr>
          <a:xfrm>
            <a:off x="594147" y="1907951"/>
            <a:ext cx="10369152" cy="769441"/>
          </a:xfrm>
          <a:prstGeom prst="rect">
            <a:avLst/>
          </a:prstGeom>
        </p:spPr>
        <p:txBody>
          <a:bodyPr wrap="square">
            <a:spAutoFit/>
          </a:bodyPr>
          <a:lstStyle/>
          <a:p>
            <a:pPr algn="just"/>
            <a:r>
              <a:rPr lang="es-EC" sz="2200" dirty="0" smtClean="0">
                <a:solidFill>
                  <a:prstClr val="black"/>
                </a:solidFill>
              </a:rPr>
              <a:t>Para diciembre 2017, se registra aproximadamente </a:t>
            </a:r>
            <a:r>
              <a:rPr lang="es-EC" sz="2200" b="1" dirty="0" smtClean="0">
                <a:solidFill>
                  <a:prstClr val="black"/>
                </a:solidFill>
              </a:rPr>
              <a:t>41</a:t>
            </a:r>
            <a:r>
              <a:rPr lang="es-EC" sz="2200" dirty="0" smtClean="0">
                <a:solidFill>
                  <a:prstClr val="black"/>
                </a:solidFill>
              </a:rPr>
              <a:t> horas promedio de trabajo a la semana para los hombres, mientras que </a:t>
            </a:r>
            <a:r>
              <a:rPr lang="es-EC" sz="2200" b="1" dirty="0" smtClean="0">
                <a:solidFill>
                  <a:prstClr val="black"/>
                </a:solidFill>
              </a:rPr>
              <a:t>34 </a:t>
            </a:r>
            <a:r>
              <a:rPr lang="es-EC" sz="2200" dirty="0" smtClean="0">
                <a:solidFill>
                  <a:prstClr val="black"/>
                </a:solidFill>
              </a:rPr>
              <a:t>horas a la semana para las mujeres.</a:t>
            </a:r>
            <a:endParaRPr lang="es-EC" sz="2200" dirty="0">
              <a:solidFill>
                <a:prstClr val="black"/>
              </a:solidFill>
            </a:endParaRPr>
          </a:p>
        </p:txBody>
      </p:sp>
      <p:sp>
        <p:nvSpPr>
          <p:cNvPr id="9" name="20 CuadroTexto"/>
          <p:cNvSpPr txBox="1">
            <a:spLocks noChangeArrowheads="1"/>
          </p:cNvSpPr>
          <p:nvPr/>
        </p:nvSpPr>
        <p:spPr bwMode="auto">
          <a:xfrm>
            <a:off x="810171" y="7659881"/>
            <a:ext cx="10153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Calibri" pitchFamily="34" charset="0"/>
                <a:cs typeface="Arial" pitchFamily="34" charset="0"/>
              </a:defRPr>
            </a:lvl1pPr>
            <a:lvl2pPr marL="742950" indent="-285750" eaLnBrk="0" hangingPunct="0">
              <a:defRPr sz="1500">
                <a:solidFill>
                  <a:schemeClr val="tx1"/>
                </a:solidFill>
                <a:latin typeface="Calibri" pitchFamily="34" charset="0"/>
                <a:cs typeface="Arial" pitchFamily="34" charset="0"/>
              </a:defRPr>
            </a:lvl2pPr>
            <a:lvl3pPr marL="1143000" indent="-228600" eaLnBrk="0" hangingPunct="0">
              <a:defRPr sz="1500">
                <a:solidFill>
                  <a:schemeClr val="tx1"/>
                </a:solidFill>
                <a:latin typeface="Calibri" pitchFamily="34" charset="0"/>
                <a:cs typeface="Arial" pitchFamily="34" charset="0"/>
              </a:defRPr>
            </a:lvl3pPr>
            <a:lvl4pPr marL="1600200" indent="-228600" eaLnBrk="0" hangingPunct="0">
              <a:defRPr sz="1500">
                <a:solidFill>
                  <a:schemeClr val="tx1"/>
                </a:solidFill>
                <a:latin typeface="Calibri" pitchFamily="34" charset="0"/>
                <a:cs typeface="Arial" pitchFamily="34" charset="0"/>
              </a:defRPr>
            </a:lvl4pPr>
            <a:lvl5pPr marL="2057400" indent="-228600" eaLnBrk="0" hangingPunct="0">
              <a:defRPr sz="1500">
                <a:solidFill>
                  <a:schemeClr val="tx1"/>
                </a:solidFill>
                <a:latin typeface="Calibri" pitchFamily="34" charset="0"/>
                <a:cs typeface="Arial" pitchFamily="34" charset="0"/>
              </a:defRPr>
            </a:lvl5pPr>
            <a:lvl6pPr marL="2514600" indent="-228600" defTabSz="763588" eaLnBrk="0" fontAlgn="base" hangingPunct="0">
              <a:spcBef>
                <a:spcPct val="0"/>
              </a:spcBef>
              <a:spcAft>
                <a:spcPct val="0"/>
              </a:spcAft>
              <a:defRPr sz="1500">
                <a:solidFill>
                  <a:schemeClr val="tx1"/>
                </a:solidFill>
                <a:latin typeface="Calibri" pitchFamily="34" charset="0"/>
                <a:cs typeface="Arial" pitchFamily="34" charset="0"/>
              </a:defRPr>
            </a:lvl6pPr>
            <a:lvl7pPr marL="2971800" indent="-228600" defTabSz="763588" eaLnBrk="0" fontAlgn="base" hangingPunct="0">
              <a:spcBef>
                <a:spcPct val="0"/>
              </a:spcBef>
              <a:spcAft>
                <a:spcPct val="0"/>
              </a:spcAft>
              <a:defRPr sz="1500">
                <a:solidFill>
                  <a:schemeClr val="tx1"/>
                </a:solidFill>
                <a:latin typeface="Calibri" pitchFamily="34" charset="0"/>
                <a:cs typeface="Arial" pitchFamily="34" charset="0"/>
              </a:defRPr>
            </a:lvl7pPr>
            <a:lvl8pPr marL="3429000" indent="-228600" defTabSz="763588" eaLnBrk="0" fontAlgn="base" hangingPunct="0">
              <a:spcBef>
                <a:spcPct val="0"/>
              </a:spcBef>
              <a:spcAft>
                <a:spcPct val="0"/>
              </a:spcAft>
              <a:defRPr sz="1500">
                <a:solidFill>
                  <a:schemeClr val="tx1"/>
                </a:solidFill>
                <a:latin typeface="Calibri" pitchFamily="34" charset="0"/>
                <a:cs typeface="Arial" pitchFamily="34" charset="0"/>
              </a:defRPr>
            </a:lvl8pPr>
            <a:lvl9pPr marL="3886200" indent="-228600" defTabSz="763588" eaLnBrk="0" fontAlgn="base" hangingPunct="0">
              <a:spcBef>
                <a:spcPct val="0"/>
              </a:spcBef>
              <a:spcAft>
                <a:spcPct val="0"/>
              </a:spcAft>
              <a:defRPr sz="1500">
                <a:solidFill>
                  <a:schemeClr val="tx1"/>
                </a:solidFill>
                <a:latin typeface="Calibri" pitchFamily="34" charset="0"/>
                <a:cs typeface="Arial" pitchFamily="34" charset="0"/>
              </a:defRPr>
            </a:lvl9pPr>
          </a:lstStyle>
          <a:p>
            <a:pPr eaLnBrk="1" hangingPunct="1"/>
            <a:r>
              <a:rPr lang="es-EC" sz="1600" b="1" dirty="0" smtClean="0">
                <a:solidFill>
                  <a:prstClr val="black">
                    <a:lumMod val="85000"/>
                    <a:lumOff val="15000"/>
                  </a:prstClr>
                </a:solidFill>
              </a:rPr>
              <a:t>Nota: </a:t>
            </a:r>
            <a:r>
              <a:rPr lang="es-EC" sz="1600" dirty="0">
                <a:solidFill>
                  <a:prstClr val="black">
                    <a:lumMod val="85000"/>
                    <a:lumOff val="15000"/>
                  </a:prstClr>
                </a:solidFill>
              </a:rPr>
              <a:t>Se realiza </a:t>
            </a:r>
            <a:r>
              <a:rPr lang="es-EC" sz="1600" dirty="0" smtClean="0">
                <a:solidFill>
                  <a:prstClr val="black">
                    <a:lumMod val="85000"/>
                    <a:lumOff val="15000"/>
                  </a:prstClr>
                </a:solidFill>
              </a:rPr>
              <a:t>el análisis para el total de empleados mayores de 15 años. Se consideran las horas efectivas, que corresponden a las horas efectivamente trabajadas en la semana de referencia.</a:t>
            </a:r>
            <a:endParaRPr lang="es-EC" sz="1600" dirty="0">
              <a:solidFill>
                <a:prstClr val="black">
                  <a:lumMod val="85000"/>
                  <a:lumOff val="15000"/>
                </a:prstClr>
              </a:solidFill>
            </a:endParaRPr>
          </a:p>
        </p:txBody>
      </p:sp>
    </p:spTree>
    <p:extLst>
      <p:ext uri="{BB962C8B-B14F-4D97-AF65-F5344CB8AC3E}">
        <p14:creationId xmlns:p14="http://schemas.microsoft.com/office/powerpoint/2010/main" val="1632886990"/>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Gráfico"/>
          <p:cNvGraphicFramePr/>
          <p:nvPr>
            <p:extLst>
              <p:ext uri="{D42A27DB-BD31-4B8C-83A1-F6EECF244321}">
                <p14:modId xmlns:p14="http://schemas.microsoft.com/office/powerpoint/2010/main" val="831864"/>
              </p:ext>
            </p:extLst>
          </p:nvPr>
        </p:nvGraphicFramePr>
        <p:xfrm>
          <a:off x="522139" y="2844056"/>
          <a:ext cx="10900756" cy="4248000"/>
        </p:xfrm>
        <a:graphic>
          <a:graphicData uri="http://schemas.openxmlformats.org/drawingml/2006/chart">
            <c:chart xmlns:c="http://schemas.openxmlformats.org/drawingml/2006/chart" xmlns:r="http://schemas.openxmlformats.org/officeDocument/2006/relationships" r:id="rId3"/>
          </a:graphicData>
        </a:graphic>
      </p:graphicFrame>
      <p:sp>
        <p:nvSpPr>
          <p:cNvPr id="5" name="1 CuadroTexto"/>
          <p:cNvSpPr txBox="1">
            <a:spLocks noChangeArrowheads="1"/>
          </p:cNvSpPr>
          <p:nvPr/>
        </p:nvSpPr>
        <p:spPr bwMode="auto">
          <a:xfrm>
            <a:off x="1242219" y="1251169"/>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Empleo en el sector informal: </a:t>
            </a:r>
            <a:r>
              <a:rPr lang="es-EC" sz="3200" dirty="0" smtClean="0">
                <a:solidFill>
                  <a:prstClr val="white">
                    <a:lumMod val="50000"/>
                  </a:prstClr>
                </a:solidFill>
                <a:latin typeface="Arial Rounded MT Bold" pitchFamily="34" charset="0"/>
                <a:cs typeface="Arial" pitchFamily="34" charset="0"/>
              </a:rPr>
              <a:t>Total nacional</a:t>
            </a:r>
          </a:p>
        </p:txBody>
      </p:sp>
      <p:sp>
        <p:nvSpPr>
          <p:cNvPr id="7" name="6 Rectángulo"/>
          <p:cNvSpPr/>
          <p:nvPr/>
        </p:nvSpPr>
        <p:spPr>
          <a:xfrm>
            <a:off x="522139" y="1979960"/>
            <a:ext cx="10729192" cy="769441"/>
          </a:xfrm>
          <a:prstGeom prst="rect">
            <a:avLst/>
          </a:prstGeom>
        </p:spPr>
        <p:txBody>
          <a:bodyPr wrap="square">
            <a:spAutoFit/>
          </a:bodyPr>
          <a:lstStyle/>
          <a:p>
            <a:pPr algn="just"/>
            <a:r>
              <a:rPr lang="es-EC" sz="2200" dirty="0" smtClean="0">
                <a:solidFill>
                  <a:prstClr val="black"/>
                </a:solidFill>
              </a:rPr>
              <a:t>Para diciembre 2017, el </a:t>
            </a:r>
            <a:r>
              <a:rPr lang="es-EC" sz="2200" b="1" dirty="0" smtClean="0">
                <a:solidFill>
                  <a:prstClr val="black"/>
                </a:solidFill>
              </a:rPr>
              <a:t>44,1</a:t>
            </a:r>
            <a:r>
              <a:rPr lang="es-EC" sz="2200" dirty="0" smtClean="0">
                <a:solidFill>
                  <a:prstClr val="black"/>
                </a:solidFill>
              </a:rPr>
              <a:t>% de personas con empleo se encuentran en el sector informal de la economía.</a:t>
            </a:r>
            <a:endParaRPr lang="es-EC" sz="2200" dirty="0">
              <a:solidFill>
                <a:prstClr val="black"/>
              </a:solidFill>
            </a:endParaRPr>
          </a:p>
        </p:txBody>
      </p:sp>
      <p:sp>
        <p:nvSpPr>
          <p:cNvPr id="10" name="9 Rectángulo"/>
          <p:cNvSpPr/>
          <p:nvPr/>
        </p:nvSpPr>
        <p:spPr>
          <a:xfrm>
            <a:off x="738163" y="7164536"/>
            <a:ext cx="10081120" cy="830997"/>
          </a:xfrm>
          <a:prstGeom prst="rect">
            <a:avLst/>
          </a:prstGeom>
        </p:spPr>
        <p:txBody>
          <a:bodyPr wrap="square">
            <a:spAutoFit/>
          </a:bodyPr>
          <a:lstStyle/>
          <a:p>
            <a:pPr algn="just"/>
            <a:r>
              <a:rPr lang="es-EC" sz="1600" b="1" dirty="0">
                <a:solidFill>
                  <a:prstClr val="black"/>
                </a:solidFill>
              </a:rPr>
              <a:t>Nota: </a:t>
            </a:r>
            <a:r>
              <a:rPr lang="es-EC" sz="1600" dirty="0">
                <a:solidFill>
                  <a:prstClr val="black"/>
                </a:solidFill>
                <a:latin typeface="Arial Narrow" pitchFamily="34" charset="0"/>
              </a:rPr>
              <a:t>Personas con empleo que trabajan en empresas  (unidad encargada de la producción de bienes y servicios) que </a:t>
            </a:r>
            <a:r>
              <a:rPr lang="es-EC" sz="1600" b="1" dirty="0">
                <a:solidFill>
                  <a:prstClr val="black"/>
                </a:solidFill>
                <a:latin typeface="Arial Narrow" pitchFamily="34" charset="0"/>
              </a:rPr>
              <a:t>no </a:t>
            </a:r>
            <a:r>
              <a:rPr lang="es-EC" sz="1600" dirty="0">
                <a:solidFill>
                  <a:prstClr val="black"/>
                </a:solidFill>
                <a:latin typeface="Arial Narrow" pitchFamily="34" charset="0"/>
              </a:rPr>
              <a:t> tienen Registro Único de Contribuyentes.</a:t>
            </a:r>
          </a:p>
          <a:p>
            <a:pPr algn="just"/>
            <a:endParaRPr lang="es-EC" sz="1600" dirty="0">
              <a:solidFill>
                <a:prstClr val="black"/>
              </a:solidFill>
            </a:endParaRPr>
          </a:p>
        </p:txBody>
      </p:sp>
    </p:spTree>
    <p:extLst>
      <p:ext uri="{BB962C8B-B14F-4D97-AF65-F5344CB8AC3E}">
        <p14:creationId xmlns:p14="http://schemas.microsoft.com/office/powerpoint/2010/main" val="3528203550"/>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sp>
        <p:nvSpPr>
          <p:cNvPr id="3" name="2 Marcador de contenido"/>
          <p:cNvSpPr>
            <a:spLocks noGrp="1"/>
          </p:cNvSpPr>
          <p:nvPr>
            <p:ph idx="1"/>
          </p:nvPr>
        </p:nvSpPr>
        <p:spPr/>
        <p:txBody>
          <a:bodyPr/>
          <a:lstStyle/>
          <a:p>
            <a:endParaRPr lang="es-EC"/>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1701463" cy="8280400"/>
          </a:xfrm>
          <a:prstGeom prst="rect">
            <a:avLst/>
          </a:prstGeom>
        </p:spPr>
      </p:pic>
    </p:spTree>
    <p:extLst>
      <p:ext uri="{BB962C8B-B14F-4D97-AF65-F5344CB8AC3E}">
        <p14:creationId xmlns:p14="http://schemas.microsoft.com/office/powerpoint/2010/main" val="730253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a:spLocks noChangeArrowheads="1"/>
          </p:cNvSpPr>
          <p:nvPr/>
        </p:nvSpPr>
        <p:spPr bwMode="auto">
          <a:xfrm>
            <a:off x="1602259" y="963137"/>
            <a:ext cx="9865543" cy="584775"/>
          </a:xfrm>
          <a:prstGeom prst="rect">
            <a:avLst/>
          </a:prstGeom>
          <a:noFill/>
          <a:ln w="9525">
            <a:noFill/>
            <a:miter lim="800000"/>
            <a:headEnd/>
            <a:tailEnd/>
          </a:ln>
        </p:spPr>
        <p:txBody>
          <a:bodyPr wrap="square">
            <a:spAutoFit/>
          </a:bodyPr>
          <a:lstStyle/>
          <a:p>
            <a:pPr algn="r"/>
            <a:r>
              <a:rPr lang="es-EC" sz="3200" b="1" dirty="0" smtClean="0">
                <a:latin typeface="Arial" panose="020B0604020202020204" pitchFamily="34" charset="0"/>
                <a:cs typeface="Arial" panose="020B0604020202020204" pitchFamily="34" charset="0"/>
              </a:rPr>
              <a:t>Definiciones</a:t>
            </a:r>
          </a:p>
        </p:txBody>
      </p:sp>
      <p:graphicFrame>
        <p:nvGraphicFramePr>
          <p:cNvPr id="6" name="5 Tabla"/>
          <p:cNvGraphicFramePr>
            <a:graphicFrameLocks noGrp="1"/>
          </p:cNvGraphicFramePr>
          <p:nvPr>
            <p:extLst>
              <p:ext uri="{D42A27DB-BD31-4B8C-83A1-F6EECF244321}">
                <p14:modId xmlns:p14="http://schemas.microsoft.com/office/powerpoint/2010/main" val="2081189349"/>
              </p:ext>
            </p:extLst>
          </p:nvPr>
        </p:nvGraphicFramePr>
        <p:xfrm>
          <a:off x="0" y="1691928"/>
          <a:ext cx="11701463" cy="6465513"/>
        </p:xfrm>
        <a:graphic>
          <a:graphicData uri="http://schemas.openxmlformats.org/drawingml/2006/table">
            <a:tbl>
              <a:tblPr/>
              <a:tblGrid>
                <a:gridCol w="5897281"/>
                <a:gridCol w="5804182"/>
              </a:tblGrid>
              <a:tr h="1933344">
                <a:tc>
                  <a:txBody>
                    <a:bodyPr/>
                    <a:lstStyle/>
                    <a:p>
                      <a:pPr algn="just" rtl="0" fontAlgn="ctr"/>
                      <a:r>
                        <a:rPr lang="es-EC" sz="1500" b="1" i="0" u="none" strike="noStrike" dirty="0">
                          <a:solidFill>
                            <a:srgbClr val="005BA3"/>
                          </a:solidFill>
                          <a:latin typeface="Calibri"/>
                        </a:rPr>
                        <a:t>Población en edad de trabajar (PET): </a:t>
                      </a:r>
                      <a:r>
                        <a:rPr lang="es-EC" sz="1500" b="0" i="0" u="none" strike="noStrike" dirty="0">
                          <a:solidFill>
                            <a:schemeClr val="tx1"/>
                          </a:solidFill>
                          <a:latin typeface="Calibri"/>
                        </a:rPr>
                        <a:t>Comprende a todas las personas de 15 años y </a:t>
                      </a:r>
                      <a:r>
                        <a:rPr lang="es-EC" sz="1500" b="0" i="0" u="none" strike="noStrike" dirty="0" smtClean="0">
                          <a:solidFill>
                            <a:schemeClr val="tx1"/>
                          </a:solidFill>
                          <a:latin typeface="Calibri"/>
                        </a:rPr>
                        <a:t>más.</a:t>
                      </a:r>
                    </a:p>
                    <a:p>
                      <a:pPr algn="just" rtl="0" fontAlgn="ctr"/>
                      <a:r>
                        <a:rPr lang="es-EC" sz="1500" b="0" i="0" u="none" strike="noStrike" dirty="0">
                          <a:solidFill>
                            <a:srgbClr val="005BA3"/>
                          </a:solidFill>
                          <a:latin typeface="Calibri"/>
                        </a:rPr>
                        <a:t/>
                      </a:r>
                      <a:br>
                        <a:rPr lang="es-EC" sz="1500" b="0" i="0" u="none" strike="noStrike" dirty="0">
                          <a:solidFill>
                            <a:srgbClr val="005BA3"/>
                          </a:solidFill>
                          <a:latin typeface="Calibri"/>
                        </a:rPr>
                      </a:br>
                      <a:r>
                        <a:rPr lang="es-EC" sz="1500" b="1" i="0" u="none" strike="noStrike" dirty="0">
                          <a:solidFill>
                            <a:srgbClr val="005BA3"/>
                          </a:solidFill>
                          <a:latin typeface="Calibri"/>
                        </a:rPr>
                        <a:t>Población </a:t>
                      </a:r>
                      <a:r>
                        <a:rPr lang="es-EC" sz="1500" b="1" i="0" u="none" strike="noStrike" dirty="0" smtClean="0">
                          <a:solidFill>
                            <a:srgbClr val="005BA3"/>
                          </a:solidFill>
                          <a:latin typeface="Calibri"/>
                        </a:rPr>
                        <a:t>económicamente </a:t>
                      </a:r>
                      <a:r>
                        <a:rPr lang="es-EC" sz="1500" b="1" i="0" u="none" strike="noStrike" dirty="0">
                          <a:solidFill>
                            <a:srgbClr val="005BA3"/>
                          </a:solidFill>
                          <a:latin typeface="Calibri"/>
                        </a:rPr>
                        <a:t>i</a:t>
                      </a:r>
                      <a:r>
                        <a:rPr lang="es-EC" sz="1500" b="1" i="0" u="none" strike="noStrike" dirty="0" smtClean="0">
                          <a:solidFill>
                            <a:srgbClr val="005BA3"/>
                          </a:solidFill>
                          <a:latin typeface="Calibri"/>
                        </a:rPr>
                        <a:t>nactiva </a:t>
                      </a:r>
                      <a:r>
                        <a:rPr lang="es-EC" sz="1500" b="1" i="0" u="none" strike="noStrike" dirty="0">
                          <a:solidFill>
                            <a:srgbClr val="005BA3"/>
                          </a:solidFill>
                          <a:latin typeface="Calibri"/>
                        </a:rPr>
                        <a:t>(PEI)</a:t>
                      </a:r>
                      <a:r>
                        <a:rPr lang="es-EC" sz="1500" b="0" i="0" u="none" strike="noStrike" dirty="0">
                          <a:solidFill>
                            <a:srgbClr val="005BA3"/>
                          </a:solidFill>
                          <a:latin typeface="Calibri"/>
                        </a:rPr>
                        <a:t>: </a:t>
                      </a:r>
                      <a:r>
                        <a:rPr lang="es-EC" sz="1500" b="0" i="0" u="none" strike="noStrike" dirty="0">
                          <a:solidFill>
                            <a:schemeClr val="tx1"/>
                          </a:solidFill>
                          <a:latin typeface="Calibri"/>
                        </a:rPr>
                        <a:t>Son todas aquellas personas de 15 años y más que no están </a:t>
                      </a:r>
                      <a:r>
                        <a:rPr lang="es-EC" sz="1500" b="0" i="0" u="none" strike="noStrike" dirty="0" smtClean="0">
                          <a:solidFill>
                            <a:schemeClr val="tx1"/>
                          </a:solidFill>
                          <a:latin typeface="Calibri"/>
                        </a:rPr>
                        <a:t>empleadas, </a:t>
                      </a:r>
                      <a:r>
                        <a:rPr lang="es-EC" sz="1500" b="0" i="0" u="none" strike="noStrike" dirty="0">
                          <a:solidFill>
                            <a:schemeClr val="tx1"/>
                          </a:solidFill>
                          <a:latin typeface="Calibri"/>
                        </a:rPr>
                        <a:t>tampoco buscan trabajo y no estaban disponibles para </a:t>
                      </a:r>
                      <a:r>
                        <a:rPr lang="es-EC" sz="1500" b="0" i="0" u="none" strike="noStrike" dirty="0" smtClean="0">
                          <a:solidFill>
                            <a:schemeClr val="tx1"/>
                          </a:solidFill>
                          <a:latin typeface="Calibri"/>
                        </a:rPr>
                        <a:t>trabajar. </a:t>
                      </a:r>
                      <a:r>
                        <a:rPr lang="es-EC" sz="1500" b="0" i="0" u="none" strike="noStrike" dirty="0">
                          <a:solidFill>
                            <a:schemeClr val="tx1"/>
                          </a:solidFill>
                          <a:latin typeface="Calibri"/>
                        </a:rPr>
                        <a:t>Típicamente las categorías de inactividad son</a:t>
                      </a:r>
                      <a:r>
                        <a:rPr lang="es-EC" sz="1500" b="0" i="0" u="none" strike="noStrike" dirty="0" smtClean="0">
                          <a:solidFill>
                            <a:schemeClr val="tx1"/>
                          </a:solidFill>
                          <a:latin typeface="Calibri"/>
                        </a:rPr>
                        <a:t>: rentista, jubilados, estudiantes, amas</a:t>
                      </a:r>
                      <a:r>
                        <a:rPr lang="es-EC" sz="1500" b="0" i="0" u="none" strike="noStrike" baseline="0" dirty="0" smtClean="0">
                          <a:solidFill>
                            <a:schemeClr val="tx1"/>
                          </a:solidFill>
                          <a:latin typeface="Calibri"/>
                        </a:rPr>
                        <a:t> de casa, entre otros.</a:t>
                      </a:r>
                      <a:r>
                        <a:rPr lang="es-EC" sz="1500" b="0" i="0" u="none" strike="noStrike" dirty="0" smtClean="0">
                          <a:solidFill>
                            <a:schemeClr val="tx1"/>
                          </a:solidFill>
                          <a:latin typeface="Calibri"/>
                        </a:rPr>
                        <a:t> </a:t>
                      </a:r>
                      <a:endParaRPr lang="es-EC" sz="1500" b="1" i="0" u="none" strike="noStrike" dirty="0">
                        <a:solidFill>
                          <a:schemeClr val="tx1"/>
                        </a:solidFill>
                        <a:latin typeface="Calibri"/>
                      </a:endParaRPr>
                    </a:p>
                  </a:txBody>
                  <a:tcPr marL="180000" marR="180000" marT="4753" marB="0" anchor="ctr">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c>
                  <a:txBody>
                    <a:bodyPr/>
                    <a:lstStyle/>
                    <a:p>
                      <a:pPr algn="just" rtl="0" fontAlgn="t"/>
                      <a:r>
                        <a:rPr lang="es-EC" sz="1500" b="1" i="0" u="none" strike="noStrike" dirty="0" smtClean="0">
                          <a:solidFill>
                            <a:srgbClr val="005BA3"/>
                          </a:solidFill>
                          <a:latin typeface="Calibri"/>
                        </a:rPr>
                        <a:t> </a:t>
                      </a:r>
                    </a:p>
                    <a:p>
                      <a:pPr algn="just" rtl="0" fontAlgn="t"/>
                      <a:endParaRPr lang="es-EC" sz="1500" b="1" i="0" u="none" strike="noStrike" dirty="0" smtClean="0">
                        <a:solidFill>
                          <a:srgbClr val="005BA3"/>
                        </a:solidFill>
                        <a:latin typeface="Calibri"/>
                      </a:endParaRPr>
                    </a:p>
                    <a:p>
                      <a:pPr marL="0" marR="0" indent="0" algn="just" defTabSz="457200" rtl="0" eaLnBrk="1" fontAlgn="t" latinLnBrk="0" hangingPunct="1">
                        <a:lnSpc>
                          <a:spcPct val="100000"/>
                        </a:lnSpc>
                        <a:spcBef>
                          <a:spcPts val="0"/>
                        </a:spcBef>
                        <a:spcAft>
                          <a:spcPts val="0"/>
                        </a:spcAft>
                        <a:buClrTx/>
                        <a:buSzTx/>
                        <a:buFontTx/>
                        <a:buNone/>
                        <a:tabLst/>
                        <a:defRPr/>
                      </a:pPr>
                      <a:r>
                        <a:rPr lang="es-EC" sz="1500" b="1" i="0" u="none" strike="noStrike" dirty="0" smtClean="0">
                          <a:solidFill>
                            <a:srgbClr val="005BA3"/>
                          </a:solidFill>
                          <a:latin typeface="+mn-lt"/>
                        </a:rPr>
                        <a:t> 2.2. Subempleados</a:t>
                      </a:r>
                      <a:r>
                        <a:rPr lang="es-EC" sz="1500" b="0" i="0" u="none" strike="noStrike" dirty="0" smtClean="0">
                          <a:solidFill>
                            <a:srgbClr val="005BA3"/>
                          </a:solidFill>
                          <a:latin typeface="+mn-lt"/>
                        </a:rPr>
                        <a:t>: </a:t>
                      </a:r>
                      <a:r>
                        <a:rPr lang="es-EC" sz="1500" b="0" i="0" u="none" strike="noStrike" dirty="0" smtClean="0">
                          <a:solidFill>
                            <a:srgbClr val="000000"/>
                          </a:solidFill>
                          <a:latin typeface="+mn-lt"/>
                        </a:rPr>
                        <a:t>Personas</a:t>
                      </a:r>
                      <a:r>
                        <a:rPr lang="es-EC" sz="1500" b="0" i="0" u="none" strike="noStrike" baseline="0" dirty="0" smtClean="0">
                          <a:solidFill>
                            <a:srgbClr val="000000"/>
                          </a:solidFill>
                          <a:latin typeface="+mn-lt"/>
                        </a:rPr>
                        <a:t> con empleo </a:t>
                      </a:r>
                      <a:r>
                        <a:rPr lang="es-EC" sz="1500" b="0" i="0" u="none" strike="noStrike" dirty="0" smtClean="0">
                          <a:solidFill>
                            <a:srgbClr val="000000"/>
                          </a:solidFill>
                          <a:latin typeface="+mn-lt"/>
                        </a:rPr>
                        <a:t>que, durante la semana de  referencia, percibieron ingresos inferiores al salario mínimo y/o trabajaron menos de la jornada legal y tienen el deseo y disponibilidad de trabajar horas adicionales. Es la sumatoria del subempleo por insuficiencia de tiempo de trabajo y por insuficiencia de ingresos.</a:t>
                      </a:r>
                    </a:p>
                    <a:p>
                      <a:pPr algn="just" rtl="0" fontAlgn="t"/>
                      <a:endParaRPr lang="es-EC" sz="1500" b="1" i="0" u="none" strike="noStrike" dirty="0">
                        <a:solidFill>
                          <a:srgbClr val="005BA3"/>
                        </a:solidFill>
                        <a:latin typeface="Calibri"/>
                      </a:endParaRPr>
                    </a:p>
                  </a:txBody>
                  <a:tcPr marL="180000" marR="180000" marT="4753" marB="0">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r>
              <a:tr h="1307007">
                <a:tc>
                  <a:txBody>
                    <a:bodyPr/>
                    <a:lstStyle/>
                    <a:p>
                      <a:pPr algn="just" rtl="0" fontAlgn="ctr"/>
                      <a:r>
                        <a:rPr lang="es-EC" sz="1500" b="1" i="0" u="none" strike="noStrike" dirty="0" smtClean="0">
                          <a:solidFill>
                            <a:srgbClr val="005BA3"/>
                          </a:solidFill>
                          <a:latin typeface="Calibri"/>
                        </a:rPr>
                        <a:t>1. </a:t>
                      </a:r>
                      <a:r>
                        <a:rPr lang="es-EC" sz="1500" b="1" i="0" u="none" strike="noStrike" dirty="0">
                          <a:solidFill>
                            <a:srgbClr val="005BA3"/>
                          </a:solidFill>
                          <a:latin typeface="Calibri"/>
                        </a:rPr>
                        <a:t>Población </a:t>
                      </a:r>
                      <a:r>
                        <a:rPr lang="es-EC" sz="1500" b="1" i="0" u="none" strike="noStrike" dirty="0" smtClean="0">
                          <a:solidFill>
                            <a:srgbClr val="005BA3"/>
                          </a:solidFill>
                          <a:latin typeface="Calibri"/>
                        </a:rPr>
                        <a:t>económicamente activa (PEA)</a:t>
                      </a:r>
                      <a:r>
                        <a:rPr lang="es-EC" sz="1500" b="0" i="0" u="none" strike="noStrike" dirty="0" smtClean="0">
                          <a:solidFill>
                            <a:srgbClr val="000000"/>
                          </a:solidFill>
                          <a:latin typeface="Calibri"/>
                        </a:rPr>
                        <a:t>: </a:t>
                      </a:r>
                      <a:r>
                        <a:rPr lang="es-EC" sz="1500" b="0" i="0" u="none" strike="noStrike" dirty="0">
                          <a:solidFill>
                            <a:srgbClr val="000000"/>
                          </a:solidFill>
                          <a:latin typeface="Calibri"/>
                        </a:rPr>
                        <a:t>Personas de 15 años y más que trabajaron al menos 1 hora en la semana de referencia o aunque no trabajaron, tuvieron trabajo </a:t>
                      </a:r>
                      <a:r>
                        <a:rPr lang="es-EC" sz="1500" b="0" i="0" u="none" strike="noStrike" dirty="0" smtClean="0">
                          <a:solidFill>
                            <a:srgbClr val="000000"/>
                          </a:solidFill>
                          <a:latin typeface="Calibri"/>
                        </a:rPr>
                        <a:t>(empleados); </a:t>
                      </a:r>
                      <a:r>
                        <a:rPr lang="es-EC" sz="1500" b="0" i="0" u="none" strike="noStrike" dirty="0">
                          <a:solidFill>
                            <a:srgbClr val="000000"/>
                          </a:solidFill>
                          <a:latin typeface="Calibri"/>
                        </a:rPr>
                        <a:t>y personas que no tenían empleo pero estaban disponibles para trabajar y buscan empleo (</a:t>
                      </a:r>
                      <a:r>
                        <a:rPr lang="es-EC" sz="1500" b="0" i="0" u="none" strike="noStrike" dirty="0" smtClean="0">
                          <a:solidFill>
                            <a:srgbClr val="000000"/>
                          </a:solidFill>
                          <a:latin typeface="Calibri"/>
                        </a:rPr>
                        <a:t>desempleados).  </a:t>
                      </a:r>
                      <a:endParaRPr lang="es-EC" sz="1500" b="1" i="0" u="none" strike="noStrike" dirty="0">
                        <a:solidFill>
                          <a:srgbClr val="005BA3"/>
                        </a:solidFill>
                        <a:latin typeface="Calibri"/>
                      </a:endParaRPr>
                    </a:p>
                  </a:txBody>
                  <a:tcPr marL="180000" marR="180000" marT="4753" marB="0" anchor="ctr">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c rowSpan="2">
                  <a:txBody>
                    <a:bodyPr/>
                    <a:lstStyle/>
                    <a:p>
                      <a:pPr algn="just" rtl="0" fontAlgn="t"/>
                      <a:endParaRPr lang="es-EC" sz="1500" b="1" i="0" u="none" strike="noStrike" dirty="0" smtClean="0">
                        <a:solidFill>
                          <a:srgbClr val="005BA3"/>
                        </a:solidFill>
                        <a:latin typeface="Calibri"/>
                      </a:endParaRPr>
                    </a:p>
                    <a:p>
                      <a:pPr marL="176213" marR="0" indent="0" algn="just" defTabSz="914400" rtl="0" eaLnBrk="1" fontAlgn="t" latinLnBrk="0" hangingPunct="1">
                        <a:lnSpc>
                          <a:spcPct val="100000"/>
                        </a:lnSpc>
                        <a:spcBef>
                          <a:spcPts val="0"/>
                        </a:spcBef>
                        <a:spcAft>
                          <a:spcPts val="0"/>
                        </a:spcAft>
                        <a:buClrTx/>
                        <a:buSzTx/>
                        <a:buFontTx/>
                        <a:buNone/>
                        <a:tabLst/>
                        <a:defRPr/>
                      </a:pPr>
                      <a:r>
                        <a:rPr lang="es-EC" sz="1500" b="0" i="0" u="none" strike="noStrike" dirty="0" smtClean="0">
                          <a:solidFill>
                            <a:srgbClr val="005BA3"/>
                          </a:solidFill>
                          <a:latin typeface="Calibri"/>
                        </a:rPr>
                        <a:t/>
                      </a:r>
                      <a:br>
                        <a:rPr lang="es-EC" sz="1500" b="0" i="0" u="none" strike="noStrike" dirty="0" smtClean="0">
                          <a:solidFill>
                            <a:srgbClr val="005BA3"/>
                          </a:solidFill>
                          <a:latin typeface="Calibri"/>
                        </a:rPr>
                      </a:br>
                      <a:r>
                        <a:rPr lang="es-EC" sz="1500" b="1" i="0" u="none" strike="noStrike" kern="1200" dirty="0" smtClean="0">
                          <a:solidFill>
                            <a:srgbClr val="005BA3"/>
                          </a:solidFill>
                          <a:latin typeface="Calibri"/>
                          <a:ea typeface="+mn-ea"/>
                          <a:cs typeface="+mn-cs"/>
                        </a:rPr>
                        <a:t>Subempleo por insuficiencia de tiempo de trabajo: </a:t>
                      </a:r>
                      <a:r>
                        <a:rPr lang="es-EC" sz="1500" b="0" i="0" u="none" strike="noStrike" dirty="0" smtClean="0">
                          <a:solidFill>
                            <a:schemeClr val="tx1"/>
                          </a:solidFill>
                          <a:latin typeface="Calibri"/>
                        </a:rPr>
                        <a:t>Son personas con</a:t>
                      </a:r>
                      <a:r>
                        <a:rPr lang="es-EC" sz="1500" b="0" i="0" u="none" strike="noStrike" baseline="0" dirty="0" smtClean="0">
                          <a:solidFill>
                            <a:schemeClr val="tx1"/>
                          </a:solidFill>
                          <a:latin typeface="Calibri"/>
                        </a:rPr>
                        <a:t> empleo</a:t>
                      </a:r>
                      <a:r>
                        <a:rPr lang="es-EC" sz="1500" b="0" i="0" u="none" strike="noStrike" dirty="0" smtClean="0">
                          <a:solidFill>
                            <a:schemeClr val="tx1"/>
                          </a:solidFill>
                          <a:latin typeface="Calibri"/>
                        </a:rPr>
                        <a:t> que, durante la semana de referencia, trabajan menos de 40 horas efectivas a la semana, y perciben ingresos laborales iguales,</a:t>
                      </a:r>
                      <a:r>
                        <a:rPr lang="es-EC" sz="1500" b="0" i="0" u="none" strike="noStrike" baseline="0" dirty="0" smtClean="0">
                          <a:solidFill>
                            <a:schemeClr val="tx1"/>
                          </a:solidFill>
                          <a:latin typeface="Calibri"/>
                        </a:rPr>
                        <a:t> </a:t>
                      </a:r>
                      <a:r>
                        <a:rPr lang="es-EC" sz="1500" b="0" i="0" u="none" strike="noStrike" dirty="0" smtClean="0">
                          <a:solidFill>
                            <a:schemeClr val="tx1"/>
                          </a:solidFill>
                          <a:latin typeface="Calibri"/>
                        </a:rPr>
                        <a:t>superiores o inferiores</a:t>
                      </a:r>
                      <a:r>
                        <a:rPr lang="es-EC" sz="1500" b="0" i="0" u="none" strike="noStrike" baseline="0" dirty="0" smtClean="0">
                          <a:solidFill>
                            <a:schemeClr val="tx1"/>
                          </a:solidFill>
                          <a:latin typeface="Calibri"/>
                        </a:rPr>
                        <a:t> </a:t>
                      </a:r>
                      <a:r>
                        <a:rPr lang="es-EC" sz="1500" b="0" i="0" u="none" strike="noStrike" dirty="0" smtClean="0">
                          <a:solidFill>
                            <a:schemeClr val="tx1"/>
                          </a:solidFill>
                          <a:latin typeface="Calibri"/>
                        </a:rPr>
                        <a:t>al salario mínimo y desean y están disponibles para trabajar horas</a:t>
                      </a:r>
                      <a:r>
                        <a:rPr lang="es-EC" sz="1500" b="0" i="0" u="none" strike="noStrike" baseline="0" dirty="0" smtClean="0">
                          <a:solidFill>
                            <a:schemeClr val="tx1"/>
                          </a:solidFill>
                          <a:latin typeface="Calibri"/>
                        </a:rPr>
                        <a:t> </a:t>
                      </a:r>
                      <a:r>
                        <a:rPr lang="es-EC" sz="1500" b="0" i="0" u="none" strike="noStrike" dirty="0" smtClean="0">
                          <a:solidFill>
                            <a:schemeClr val="tx1"/>
                          </a:solidFill>
                          <a:latin typeface="Calibri"/>
                        </a:rPr>
                        <a:t>adicionales</a:t>
                      </a:r>
                      <a:r>
                        <a:rPr lang="es-EC" sz="1600" b="0" i="0" u="none" strike="noStrike" dirty="0" smtClean="0">
                          <a:solidFill>
                            <a:schemeClr val="tx1"/>
                          </a:solidFill>
                          <a:latin typeface="+mn-lt"/>
                        </a:rPr>
                        <a:t>.</a:t>
                      </a:r>
                    </a:p>
                    <a:p>
                      <a:pPr marL="176213" marR="0" indent="0" algn="just" defTabSz="914400" rtl="0" eaLnBrk="1" fontAlgn="t" latinLnBrk="0" hangingPunct="1">
                        <a:lnSpc>
                          <a:spcPct val="100000"/>
                        </a:lnSpc>
                        <a:spcBef>
                          <a:spcPts val="0"/>
                        </a:spcBef>
                        <a:spcAft>
                          <a:spcPts val="0"/>
                        </a:spcAft>
                        <a:buClrTx/>
                        <a:buSzTx/>
                        <a:buFontTx/>
                        <a:buNone/>
                        <a:tabLst/>
                        <a:defRPr/>
                      </a:pPr>
                      <a:r>
                        <a:rPr lang="es-EC" sz="1500" b="0" i="0" u="none" strike="noStrike" dirty="0" smtClean="0">
                          <a:solidFill>
                            <a:srgbClr val="000000"/>
                          </a:solidFill>
                          <a:latin typeface="Calibri"/>
                        </a:rPr>
                        <a:t/>
                      </a:r>
                      <a:br>
                        <a:rPr lang="es-EC" sz="1500" b="0" i="0" u="none" strike="noStrike" dirty="0" smtClean="0">
                          <a:solidFill>
                            <a:srgbClr val="000000"/>
                          </a:solidFill>
                          <a:latin typeface="Calibri"/>
                        </a:rPr>
                      </a:br>
                      <a:r>
                        <a:rPr lang="es-EC" sz="1500" b="1" i="0" u="none" strike="noStrike" kern="1200" dirty="0" smtClean="0">
                          <a:solidFill>
                            <a:srgbClr val="005BA3"/>
                          </a:solidFill>
                          <a:latin typeface="Calibri"/>
                          <a:ea typeface="+mn-ea"/>
                          <a:cs typeface="+mn-cs"/>
                        </a:rPr>
                        <a:t>Subempleo por insuficiencia de ingresos:</a:t>
                      </a:r>
                      <a:r>
                        <a:rPr lang="es-EC" sz="1500" b="0" i="0" u="none" strike="noStrike" dirty="0" smtClean="0">
                          <a:solidFill>
                            <a:schemeClr val="accent1">
                              <a:lumMod val="75000"/>
                            </a:schemeClr>
                          </a:solidFill>
                          <a:latin typeface="Calibri"/>
                        </a:rPr>
                        <a:t> </a:t>
                      </a:r>
                      <a:r>
                        <a:rPr lang="es-EC" sz="1500" b="0" i="0" u="none" strike="noStrike" dirty="0" smtClean="0">
                          <a:solidFill>
                            <a:srgbClr val="000000"/>
                          </a:solidFill>
                          <a:latin typeface="Calibri"/>
                        </a:rPr>
                        <a:t>Son personas con empleo que, durante la semana de referencia, perciben ingresos laborales inferiores al salario mínimo, trabajan igual o más de 40 horas, y desean y están disponibles para trabajar horas adicionales.</a:t>
                      </a:r>
                      <a:endParaRPr lang="es-EC" sz="1500" b="1" i="0" u="none" strike="noStrike" dirty="0">
                        <a:solidFill>
                          <a:srgbClr val="005BA3"/>
                        </a:solidFill>
                        <a:latin typeface="Calibri"/>
                      </a:endParaRPr>
                    </a:p>
                  </a:txBody>
                  <a:tcPr marL="180000" marR="180000" marT="4753" marB="0">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r>
              <a:tr h="3096353">
                <a:tc>
                  <a:txBody>
                    <a:bodyPr/>
                    <a:lstStyle/>
                    <a:p>
                      <a:pPr algn="just" rtl="0" fontAlgn="ctr"/>
                      <a:r>
                        <a:rPr lang="es-EC" sz="1500" b="1" i="0" u="none" strike="noStrike" dirty="0" smtClean="0">
                          <a:solidFill>
                            <a:srgbClr val="005BA3"/>
                          </a:solidFill>
                          <a:latin typeface="Calibri"/>
                        </a:rPr>
                        <a:t>2. Población</a:t>
                      </a:r>
                      <a:r>
                        <a:rPr lang="es-EC" sz="1500" b="1" i="0" u="none" strike="noStrike" baseline="0" dirty="0" smtClean="0">
                          <a:solidFill>
                            <a:srgbClr val="005BA3"/>
                          </a:solidFill>
                          <a:latin typeface="Calibri"/>
                        </a:rPr>
                        <a:t> con empleo</a:t>
                      </a:r>
                      <a:r>
                        <a:rPr lang="es-EC" sz="1500" b="1" i="0" u="none" strike="noStrike" dirty="0" smtClean="0">
                          <a:solidFill>
                            <a:srgbClr val="005BA3"/>
                          </a:solidFill>
                          <a:latin typeface="Calibri"/>
                        </a:rPr>
                        <a:t>:</a:t>
                      </a:r>
                      <a:r>
                        <a:rPr lang="es-EC" sz="1500" b="0" i="0" u="none" strike="noStrike" dirty="0" smtClean="0">
                          <a:solidFill>
                            <a:srgbClr val="000000"/>
                          </a:solidFill>
                          <a:latin typeface="Calibri"/>
                        </a:rPr>
                        <a:t> </a:t>
                      </a:r>
                      <a:r>
                        <a:rPr lang="es-EC" sz="1500" b="0" i="0" u="none" strike="noStrike" dirty="0">
                          <a:solidFill>
                            <a:srgbClr val="000000"/>
                          </a:solidFill>
                          <a:latin typeface="Calibri"/>
                        </a:rPr>
                        <a:t>Personas de 15 años y más que, durante la semana de referencia, se dedicaban a alguna actividad para producir bienes o prestar servicios a cambio de remuneración o </a:t>
                      </a:r>
                      <a:r>
                        <a:rPr lang="es-EC" sz="1500" b="0" i="0" u="none" strike="noStrike" dirty="0" smtClean="0">
                          <a:solidFill>
                            <a:srgbClr val="000000"/>
                          </a:solidFill>
                          <a:latin typeface="Calibri"/>
                        </a:rPr>
                        <a:t>beneficios.</a:t>
                      </a:r>
                    </a:p>
                    <a:p>
                      <a:pPr algn="just" rtl="0" fontAlgn="ctr"/>
                      <a:endParaRPr lang="es-EC" sz="1500" b="1" i="0" u="none" strike="noStrike" dirty="0" smtClean="0">
                        <a:solidFill>
                          <a:srgbClr val="005BA3"/>
                        </a:solidFill>
                        <a:latin typeface="Calibri"/>
                      </a:endParaRPr>
                    </a:p>
                    <a:p>
                      <a:pPr algn="just" rtl="0" fontAlgn="ctr"/>
                      <a:r>
                        <a:rPr lang="es-EC" sz="1500" b="1" i="0" u="none" strike="noStrike" dirty="0" smtClean="0">
                          <a:solidFill>
                            <a:srgbClr val="005BA3"/>
                          </a:solidFill>
                          <a:latin typeface="Calibri"/>
                        </a:rPr>
                        <a:t>2.1 Empleo adecuado/Pleno: </a:t>
                      </a:r>
                      <a:r>
                        <a:rPr lang="es-EC" sz="1500" b="0" i="0" u="none" strike="noStrike" dirty="0">
                          <a:solidFill>
                            <a:srgbClr val="000000"/>
                          </a:solidFill>
                          <a:latin typeface="Calibri"/>
                        </a:rPr>
                        <a:t>Personas </a:t>
                      </a:r>
                      <a:r>
                        <a:rPr lang="es-EC" sz="1500" b="0" i="0" u="none" strike="noStrike" dirty="0" smtClean="0">
                          <a:solidFill>
                            <a:srgbClr val="000000"/>
                          </a:solidFill>
                          <a:latin typeface="Calibri"/>
                        </a:rPr>
                        <a:t>con empleo</a:t>
                      </a:r>
                      <a:r>
                        <a:rPr lang="es-EC" sz="1500" b="0" i="0" u="none" strike="noStrike" baseline="0" dirty="0" smtClean="0">
                          <a:solidFill>
                            <a:srgbClr val="000000"/>
                          </a:solidFill>
                          <a:latin typeface="Calibri"/>
                        </a:rPr>
                        <a:t> </a:t>
                      </a:r>
                      <a:r>
                        <a:rPr lang="es-EC" sz="1500" b="0" i="0" u="none" strike="noStrike" dirty="0" smtClean="0">
                          <a:solidFill>
                            <a:srgbClr val="000000"/>
                          </a:solidFill>
                          <a:latin typeface="Calibri"/>
                        </a:rPr>
                        <a:t>que</a:t>
                      </a:r>
                      <a:r>
                        <a:rPr lang="es-EC" sz="1500" b="0" i="0" u="none" strike="noStrike" dirty="0">
                          <a:solidFill>
                            <a:srgbClr val="000000"/>
                          </a:solidFill>
                          <a:latin typeface="Calibri"/>
                        </a:rPr>
                        <a:t>, durante la semana de referencia, perciben ingresos laborales iguales o superiores al salario mínimo, trabajan igual o más de 40 horas a la semana, independientemente del deseo y disponibilidad de trabajar horas </a:t>
                      </a:r>
                      <a:r>
                        <a:rPr lang="es-EC" sz="1500" b="0" i="0" u="none" strike="noStrike" dirty="0" smtClean="0">
                          <a:solidFill>
                            <a:srgbClr val="000000"/>
                          </a:solidFill>
                          <a:latin typeface="Calibri"/>
                        </a:rPr>
                        <a:t>adicionales. </a:t>
                      </a:r>
                      <a:r>
                        <a:rPr lang="es-EC" sz="1500" b="0" i="0" u="none" strike="noStrike" dirty="0">
                          <a:solidFill>
                            <a:srgbClr val="000000"/>
                          </a:solidFill>
                          <a:latin typeface="Calibri"/>
                        </a:rPr>
                        <a:t>También forman parte de esta categoría, las personas </a:t>
                      </a:r>
                      <a:r>
                        <a:rPr lang="es-EC" sz="1500" b="0" i="0" u="none" strike="noStrike" dirty="0" smtClean="0">
                          <a:solidFill>
                            <a:srgbClr val="000000"/>
                          </a:solidFill>
                          <a:latin typeface="Calibri"/>
                        </a:rPr>
                        <a:t>con</a:t>
                      </a:r>
                      <a:r>
                        <a:rPr lang="es-EC" sz="1500" b="0" i="0" u="none" strike="noStrike" baseline="0" dirty="0" smtClean="0">
                          <a:solidFill>
                            <a:srgbClr val="000000"/>
                          </a:solidFill>
                          <a:latin typeface="Calibri"/>
                        </a:rPr>
                        <a:t> empleo</a:t>
                      </a:r>
                      <a:r>
                        <a:rPr lang="es-EC" sz="1500" b="0" i="0" u="none" strike="noStrike" dirty="0" smtClean="0">
                          <a:solidFill>
                            <a:srgbClr val="000000"/>
                          </a:solidFill>
                          <a:latin typeface="Calibri"/>
                        </a:rPr>
                        <a:t> </a:t>
                      </a:r>
                      <a:r>
                        <a:rPr lang="es-EC" sz="1500" b="0" i="0" u="none" strike="noStrike" dirty="0">
                          <a:solidFill>
                            <a:srgbClr val="000000"/>
                          </a:solidFill>
                          <a:latin typeface="Calibri"/>
                        </a:rPr>
                        <a:t>que, durante la semana de referencia, perciben ingresos laborales iguales o superiores al salario mínimo, trabajan menos de 40 horas, pero no desean trabajar horas </a:t>
                      </a:r>
                      <a:r>
                        <a:rPr lang="es-EC" sz="1500" b="0" i="0" u="none" strike="noStrike" dirty="0" smtClean="0">
                          <a:solidFill>
                            <a:srgbClr val="000000"/>
                          </a:solidFill>
                          <a:latin typeface="Calibri"/>
                        </a:rPr>
                        <a:t>adicionales. </a:t>
                      </a:r>
                      <a:endParaRPr lang="es-EC" sz="1500" b="1" i="0" u="none" strike="noStrike" dirty="0">
                        <a:solidFill>
                          <a:srgbClr val="005BA3"/>
                        </a:solidFill>
                        <a:latin typeface="Calibri"/>
                      </a:endParaRPr>
                    </a:p>
                  </a:txBody>
                  <a:tcPr marL="180000" marR="180000" marT="4753" marB="0" anchor="ctr">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c vMerge="1">
                  <a:txBody>
                    <a:bodyPr/>
                    <a:lstStyle/>
                    <a:p>
                      <a:endParaRPr lang="es-EC"/>
                    </a:p>
                  </a:txBody>
                  <a:tcPr/>
                </a:tc>
              </a:tr>
            </a:tbl>
          </a:graphicData>
        </a:graphic>
      </p:graphicFrame>
    </p:spTree>
    <p:extLst>
      <p:ext uri="{BB962C8B-B14F-4D97-AF65-F5344CB8AC3E}">
        <p14:creationId xmlns:p14="http://schemas.microsoft.com/office/powerpoint/2010/main" val="1756174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a:spLocks noChangeArrowheads="1"/>
          </p:cNvSpPr>
          <p:nvPr/>
        </p:nvSpPr>
        <p:spPr bwMode="auto">
          <a:xfrm>
            <a:off x="1602259" y="963137"/>
            <a:ext cx="9865543" cy="584775"/>
          </a:xfrm>
          <a:prstGeom prst="rect">
            <a:avLst/>
          </a:prstGeom>
          <a:noFill/>
          <a:ln w="9525">
            <a:noFill/>
            <a:miter lim="800000"/>
            <a:headEnd/>
            <a:tailEnd/>
          </a:ln>
        </p:spPr>
        <p:txBody>
          <a:bodyPr wrap="square">
            <a:spAutoFit/>
          </a:bodyPr>
          <a:lstStyle/>
          <a:p>
            <a:pPr algn="r"/>
            <a:r>
              <a:rPr lang="es-EC" sz="3200" b="1" dirty="0" smtClean="0">
                <a:latin typeface="Arial" panose="020B0604020202020204" pitchFamily="34" charset="0"/>
                <a:cs typeface="Arial" panose="020B0604020202020204" pitchFamily="34" charset="0"/>
              </a:rPr>
              <a:t>Definiciones</a:t>
            </a:r>
          </a:p>
        </p:txBody>
      </p:sp>
      <p:graphicFrame>
        <p:nvGraphicFramePr>
          <p:cNvPr id="5" name="4 Tabla"/>
          <p:cNvGraphicFramePr>
            <a:graphicFrameLocks noGrp="1"/>
          </p:cNvGraphicFramePr>
          <p:nvPr>
            <p:extLst>
              <p:ext uri="{D42A27DB-BD31-4B8C-83A1-F6EECF244321}">
                <p14:modId xmlns:p14="http://schemas.microsoft.com/office/powerpoint/2010/main" val="2448697008"/>
              </p:ext>
            </p:extLst>
          </p:nvPr>
        </p:nvGraphicFramePr>
        <p:xfrm>
          <a:off x="1" y="1691928"/>
          <a:ext cx="11701462" cy="6264696"/>
        </p:xfrm>
        <a:graphic>
          <a:graphicData uri="http://schemas.openxmlformats.org/drawingml/2006/table">
            <a:tbl>
              <a:tblPr/>
              <a:tblGrid>
                <a:gridCol w="5641395"/>
                <a:gridCol w="6060067"/>
              </a:tblGrid>
              <a:tr h="1656184">
                <a:tc>
                  <a:txBody>
                    <a:bodyPr/>
                    <a:lstStyle/>
                    <a:p>
                      <a:pPr marL="0" marR="0" indent="0" algn="just" defTabSz="457200" rtl="0" eaLnBrk="1" fontAlgn="ctr" latinLnBrk="0" hangingPunct="1">
                        <a:lnSpc>
                          <a:spcPct val="100000"/>
                        </a:lnSpc>
                        <a:spcBef>
                          <a:spcPts val="0"/>
                        </a:spcBef>
                        <a:spcAft>
                          <a:spcPts val="0"/>
                        </a:spcAft>
                        <a:buClrTx/>
                        <a:buSzTx/>
                        <a:buFontTx/>
                        <a:buNone/>
                        <a:tabLst/>
                        <a:defRPr/>
                      </a:pPr>
                      <a:endParaRPr lang="es-EC" sz="1500" b="1" i="0" u="none" strike="noStrike" dirty="0" smtClean="0">
                        <a:solidFill>
                          <a:srgbClr val="005BA3"/>
                        </a:solidFill>
                        <a:latin typeface="+mj-lt"/>
                      </a:endParaRPr>
                    </a:p>
                    <a:p>
                      <a:pPr marL="0" marR="0" indent="0" algn="just" defTabSz="457200" rtl="0" eaLnBrk="1" fontAlgn="ctr" latinLnBrk="0" hangingPunct="1">
                        <a:lnSpc>
                          <a:spcPct val="100000"/>
                        </a:lnSpc>
                        <a:spcBef>
                          <a:spcPts val="0"/>
                        </a:spcBef>
                        <a:spcAft>
                          <a:spcPts val="0"/>
                        </a:spcAft>
                        <a:buClrTx/>
                        <a:buSzTx/>
                        <a:buFontTx/>
                        <a:buNone/>
                        <a:tabLst/>
                        <a:defRPr/>
                      </a:pPr>
                      <a:r>
                        <a:rPr lang="es-EC" sz="1500" b="1" i="0" u="none" strike="noStrike" dirty="0" smtClean="0">
                          <a:solidFill>
                            <a:srgbClr val="005BA3"/>
                          </a:solidFill>
                          <a:latin typeface="+mj-lt"/>
                        </a:rPr>
                        <a:t>2.3 Empleo no remunerado: </a:t>
                      </a:r>
                      <a:r>
                        <a:rPr lang="es-EC" sz="1500" b="0" i="0" u="none" strike="noStrike" dirty="0" smtClean="0">
                          <a:solidFill>
                            <a:schemeClr val="tx1"/>
                          </a:solidFill>
                          <a:latin typeface="+mj-lt"/>
                        </a:rPr>
                        <a:t>Lo conforman aquellas personas con empleo que, durante la semana de referencia, no perciben ingresos laborales. En esta categoría están los trabajadores no remunerados del hogar, trabajadores no remunerados en otro hogar y ayudantes no remunerados de asalariados/jornaleros.</a:t>
                      </a:r>
                      <a:endParaRPr lang="es-EC" sz="1500" b="1" i="0" u="none" strike="noStrike" dirty="0" smtClean="0">
                        <a:solidFill>
                          <a:schemeClr val="tx1"/>
                        </a:solidFill>
                        <a:latin typeface="+mj-lt"/>
                      </a:endParaRPr>
                    </a:p>
                    <a:p>
                      <a:pPr algn="just" rtl="0" fontAlgn="ctr"/>
                      <a:endParaRPr lang="es-EC" sz="1500" b="0" i="0" u="none" strike="noStrike" dirty="0" smtClean="0">
                        <a:solidFill>
                          <a:schemeClr val="tx1"/>
                        </a:solidFill>
                        <a:latin typeface="+mj-lt"/>
                      </a:endParaRPr>
                    </a:p>
                  </a:txBody>
                  <a:tcPr marL="144000" marR="180000" marT="3832" marB="0" anchor="ctr">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c rowSpan="3">
                  <a:txBody>
                    <a:bodyPr/>
                    <a:lstStyle/>
                    <a:p>
                      <a:pPr algn="just" rtl="0" fontAlgn="ctr"/>
                      <a:r>
                        <a:rPr lang="es-EC" sz="1500" b="1" i="0" u="none" strike="noStrike" dirty="0" smtClean="0">
                          <a:solidFill>
                            <a:srgbClr val="005BA3"/>
                          </a:solidFill>
                          <a:latin typeface="+mj-lt"/>
                        </a:rPr>
                        <a:t>3. </a:t>
                      </a:r>
                      <a:r>
                        <a:rPr lang="es-EC" sz="1500" b="1" i="0" u="none" strike="noStrike" dirty="0">
                          <a:solidFill>
                            <a:srgbClr val="005BA3"/>
                          </a:solidFill>
                          <a:latin typeface="+mj-lt"/>
                        </a:rPr>
                        <a:t>Desempleados: </a:t>
                      </a:r>
                      <a:r>
                        <a:rPr lang="es-EC" sz="1500" b="0" i="0" u="none" strike="noStrike" dirty="0">
                          <a:solidFill>
                            <a:schemeClr val="tx1"/>
                          </a:solidFill>
                          <a:latin typeface="+mj-lt"/>
                        </a:rPr>
                        <a:t>Personas de 15 años y más que, en el período de referencia, no estuvieron </a:t>
                      </a:r>
                      <a:r>
                        <a:rPr lang="es-EC" sz="1500" b="0" i="0" u="none" strike="noStrike" dirty="0" smtClean="0">
                          <a:solidFill>
                            <a:schemeClr val="tx1"/>
                          </a:solidFill>
                          <a:latin typeface="+mj-lt"/>
                        </a:rPr>
                        <a:t>Empleados </a:t>
                      </a:r>
                      <a:r>
                        <a:rPr lang="es-EC" sz="1500" b="0" i="0" u="none" strike="noStrike" dirty="0">
                          <a:solidFill>
                            <a:schemeClr val="tx1"/>
                          </a:solidFill>
                          <a:latin typeface="+mj-lt"/>
                        </a:rPr>
                        <a:t>y </a:t>
                      </a:r>
                      <a:r>
                        <a:rPr lang="es-EC" sz="1500" b="0" i="0" u="none" strike="noStrike" dirty="0" smtClean="0">
                          <a:solidFill>
                            <a:schemeClr val="tx1"/>
                          </a:solidFill>
                          <a:latin typeface="+mj-lt"/>
                        </a:rPr>
                        <a:t>presentan </a:t>
                      </a:r>
                      <a:r>
                        <a:rPr lang="es-EC" sz="1500" b="0" i="0" u="none" strike="noStrike" dirty="0">
                          <a:solidFill>
                            <a:schemeClr val="tx1"/>
                          </a:solidFill>
                          <a:latin typeface="+mj-lt"/>
                        </a:rPr>
                        <a:t>ciertas </a:t>
                      </a:r>
                      <a:r>
                        <a:rPr lang="es-EC" sz="1500" b="0" i="0" u="none" strike="noStrike" dirty="0" smtClean="0">
                          <a:solidFill>
                            <a:schemeClr val="tx1"/>
                          </a:solidFill>
                          <a:latin typeface="+mj-lt"/>
                        </a:rPr>
                        <a:t>características: </a:t>
                      </a:r>
                      <a:r>
                        <a:rPr lang="es-EC" sz="1500" b="0" i="0" u="none" strike="noStrike" dirty="0">
                          <a:solidFill>
                            <a:schemeClr val="tx1"/>
                          </a:solidFill>
                          <a:latin typeface="+mj-lt"/>
                        </a:rPr>
                        <a:t>i) No tuvieron empleo, no estuvieron </a:t>
                      </a:r>
                      <a:r>
                        <a:rPr lang="es-EC" sz="1500" b="0" i="0" u="none" strike="noStrike" dirty="0" smtClean="0">
                          <a:solidFill>
                            <a:schemeClr val="tx1"/>
                          </a:solidFill>
                          <a:latin typeface="+mj-lt"/>
                        </a:rPr>
                        <a:t>empleados </a:t>
                      </a:r>
                      <a:r>
                        <a:rPr lang="es-EC" sz="1500" b="0" i="0" u="none" strike="noStrike" dirty="0">
                          <a:solidFill>
                            <a:schemeClr val="tx1"/>
                          </a:solidFill>
                          <a:latin typeface="+mj-lt"/>
                        </a:rPr>
                        <a:t>la semana pasada y están disponibles para </a:t>
                      </a:r>
                      <a:r>
                        <a:rPr lang="es-EC" sz="1500" b="0" i="0" u="none" strike="noStrike" dirty="0" smtClean="0">
                          <a:solidFill>
                            <a:schemeClr val="tx1"/>
                          </a:solidFill>
                          <a:latin typeface="+mj-lt"/>
                        </a:rPr>
                        <a:t>trabajar;</a:t>
                      </a:r>
                      <a:r>
                        <a:rPr lang="es-EC" sz="1500" b="0" i="0" u="none" strike="noStrike" baseline="0" dirty="0" smtClean="0">
                          <a:solidFill>
                            <a:schemeClr val="tx1"/>
                          </a:solidFill>
                          <a:latin typeface="+mj-lt"/>
                        </a:rPr>
                        <a:t> </a:t>
                      </a:r>
                      <a:r>
                        <a:rPr lang="es-EC" sz="1500" b="0" i="0" u="none" strike="noStrike" dirty="0" smtClean="0">
                          <a:solidFill>
                            <a:schemeClr val="tx1"/>
                          </a:solidFill>
                          <a:latin typeface="+mj-lt"/>
                        </a:rPr>
                        <a:t>ii</a:t>
                      </a:r>
                      <a:r>
                        <a:rPr lang="es-EC" sz="1500" b="0" i="0" u="none" strike="noStrike" dirty="0">
                          <a:solidFill>
                            <a:schemeClr val="tx1"/>
                          </a:solidFill>
                          <a:latin typeface="+mj-lt"/>
                        </a:rPr>
                        <a:t>) </a:t>
                      </a:r>
                      <a:r>
                        <a:rPr lang="es-EC" sz="1500" b="0" i="0" u="none" strike="noStrike" dirty="0" smtClean="0">
                          <a:solidFill>
                            <a:schemeClr val="tx1"/>
                          </a:solidFill>
                          <a:latin typeface="+mj-lt"/>
                        </a:rPr>
                        <a:t>buscaron trabajo</a:t>
                      </a:r>
                      <a:r>
                        <a:rPr lang="es-EC" sz="1500" b="0" i="0" u="none" strike="noStrike" baseline="0" dirty="0" smtClean="0">
                          <a:solidFill>
                            <a:schemeClr val="tx1"/>
                          </a:solidFill>
                          <a:latin typeface="+mj-lt"/>
                        </a:rPr>
                        <a:t> </a:t>
                      </a:r>
                      <a:r>
                        <a:rPr lang="es-EC" sz="1500" b="0" i="0" u="none" strike="noStrike" dirty="0" smtClean="0">
                          <a:solidFill>
                            <a:schemeClr val="tx1"/>
                          </a:solidFill>
                          <a:latin typeface="+mj-lt"/>
                        </a:rPr>
                        <a:t> </a:t>
                      </a:r>
                      <a:r>
                        <a:rPr lang="es-EC" sz="1500" b="0" i="0" u="none" strike="noStrike" dirty="0">
                          <a:solidFill>
                            <a:schemeClr val="tx1"/>
                          </a:solidFill>
                          <a:latin typeface="+mj-lt"/>
                        </a:rPr>
                        <a:t>o realizaron gestiones concretas para conseguir empleo o para establecer algún negocio en las cuatro semanas </a:t>
                      </a:r>
                      <a:r>
                        <a:rPr lang="es-EC" sz="1500" b="0" i="0" u="none" strike="noStrike" dirty="0" smtClean="0">
                          <a:solidFill>
                            <a:schemeClr val="tx1"/>
                          </a:solidFill>
                          <a:latin typeface="+mj-lt"/>
                        </a:rPr>
                        <a:t>anteriores. </a:t>
                      </a:r>
                      <a:r>
                        <a:rPr lang="es-EC" sz="1500" b="0" i="0" u="none" strike="noStrike" dirty="0">
                          <a:solidFill>
                            <a:schemeClr val="tx1"/>
                          </a:solidFill>
                          <a:latin typeface="+mj-lt"/>
                        </a:rPr>
                        <a:t>Se distinguen dos tipos de desempleo: abierto y </a:t>
                      </a:r>
                      <a:r>
                        <a:rPr lang="es-EC" sz="1500" b="0" i="0" u="none" strike="noStrike" dirty="0" smtClean="0">
                          <a:solidFill>
                            <a:schemeClr val="tx1"/>
                          </a:solidFill>
                          <a:latin typeface="+mj-lt"/>
                        </a:rPr>
                        <a:t>oculto</a:t>
                      </a:r>
                    </a:p>
                    <a:p>
                      <a:pPr algn="just" rtl="0" fontAlgn="ctr"/>
                      <a:endParaRPr lang="es-EC" sz="1500" b="1" i="0" u="none" strike="noStrike" dirty="0" smtClean="0">
                        <a:solidFill>
                          <a:srgbClr val="005BA3"/>
                        </a:solidFill>
                        <a:latin typeface="+mj-lt"/>
                      </a:endParaRPr>
                    </a:p>
                    <a:p>
                      <a:pPr marL="352425" indent="-352425" algn="just" rtl="0" fontAlgn="ctr"/>
                      <a:r>
                        <a:rPr lang="es-EC" sz="1500" b="1" i="0" u="none" strike="noStrike" dirty="0" smtClean="0">
                          <a:solidFill>
                            <a:srgbClr val="005BA3"/>
                          </a:solidFill>
                          <a:latin typeface="+mj-lt"/>
                        </a:rPr>
                        <a:t>3.1 </a:t>
                      </a:r>
                      <a:r>
                        <a:rPr lang="es-EC" sz="1500" b="1" i="0" u="none" strike="noStrike" dirty="0">
                          <a:solidFill>
                            <a:srgbClr val="005BA3"/>
                          </a:solidFill>
                          <a:latin typeface="+mj-lt"/>
                        </a:rPr>
                        <a:t>Desempleo abierto:</a:t>
                      </a:r>
                      <a:r>
                        <a:rPr lang="es-EC" sz="1500" b="0" i="0" u="none" strike="noStrike" dirty="0">
                          <a:solidFill>
                            <a:srgbClr val="005BA3"/>
                          </a:solidFill>
                          <a:latin typeface="+mj-lt"/>
                        </a:rPr>
                        <a:t> </a:t>
                      </a:r>
                      <a:r>
                        <a:rPr lang="es-EC" sz="1500" b="0" i="0" u="none" strike="noStrike" dirty="0">
                          <a:solidFill>
                            <a:schemeClr val="tx1"/>
                          </a:solidFill>
                          <a:latin typeface="+mj-lt"/>
                        </a:rPr>
                        <a:t>Personas sin empleo, que no estuvieron </a:t>
                      </a:r>
                      <a:r>
                        <a:rPr lang="es-EC" sz="1500" b="0" i="0" u="none" strike="noStrike" dirty="0" smtClean="0">
                          <a:solidFill>
                            <a:schemeClr val="tx1"/>
                          </a:solidFill>
                          <a:latin typeface="+mj-lt"/>
                        </a:rPr>
                        <a:t>empleados </a:t>
                      </a:r>
                      <a:r>
                        <a:rPr lang="es-EC" sz="1500" b="0" i="0" u="none" strike="noStrike" dirty="0">
                          <a:solidFill>
                            <a:schemeClr val="tx1"/>
                          </a:solidFill>
                          <a:latin typeface="+mj-lt"/>
                        </a:rPr>
                        <a:t>en la semana pasada </a:t>
                      </a:r>
                      <a:r>
                        <a:rPr lang="es-EC" sz="1500" b="0" i="0" u="none" strike="noStrike" dirty="0" smtClean="0">
                          <a:solidFill>
                            <a:schemeClr val="tx1"/>
                          </a:solidFill>
                          <a:latin typeface="+mj-lt"/>
                        </a:rPr>
                        <a:t>y que </a:t>
                      </a:r>
                      <a:r>
                        <a:rPr lang="es-EC" sz="1500" b="0" i="0" u="none" strike="noStrike" dirty="0">
                          <a:solidFill>
                            <a:schemeClr val="tx1"/>
                          </a:solidFill>
                          <a:latin typeface="+mj-lt"/>
                        </a:rPr>
                        <a:t>buscaron trabajo e hicieron gestiones concretas para conseguir empleo o para establecer algún negocio en las cuatro semanas anteriores a la </a:t>
                      </a:r>
                      <a:r>
                        <a:rPr lang="es-EC" sz="1500" b="0" i="0" u="none" strike="noStrike" dirty="0" smtClean="0">
                          <a:solidFill>
                            <a:schemeClr val="tx1"/>
                          </a:solidFill>
                          <a:latin typeface="+mj-lt"/>
                        </a:rPr>
                        <a:t>entrevista</a:t>
                      </a:r>
                    </a:p>
                    <a:p>
                      <a:pPr marL="352425" indent="-352425" algn="just" rtl="0" fontAlgn="ctr"/>
                      <a:endParaRPr lang="es-EC" sz="1500" b="1" i="0" u="none" strike="noStrike" dirty="0" smtClean="0">
                        <a:solidFill>
                          <a:srgbClr val="005BA3"/>
                        </a:solidFill>
                        <a:latin typeface="+mj-lt"/>
                      </a:endParaRPr>
                    </a:p>
                    <a:p>
                      <a:pPr marL="352425" indent="-352425" algn="just" rtl="0" fontAlgn="ctr"/>
                      <a:r>
                        <a:rPr lang="es-EC" sz="1500" b="1" i="0" u="none" strike="noStrike" dirty="0" smtClean="0">
                          <a:solidFill>
                            <a:srgbClr val="005BA3"/>
                          </a:solidFill>
                          <a:latin typeface="+mj-lt"/>
                        </a:rPr>
                        <a:t>3.2 </a:t>
                      </a:r>
                      <a:r>
                        <a:rPr lang="es-EC" sz="1500" b="1" i="0" u="none" strike="noStrike" dirty="0">
                          <a:solidFill>
                            <a:srgbClr val="005BA3"/>
                          </a:solidFill>
                          <a:latin typeface="+mj-lt"/>
                        </a:rPr>
                        <a:t>Desempleo oculto:</a:t>
                      </a:r>
                      <a:r>
                        <a:rPr lang="es-EC" sz="1500" b="0" i="0" u="none" strike="noStrike" dirty="0">
                          <a:solidFill>
                            <a:srgbClr val="005BA3"/>
                          </a:solidFill>
                          <a:latin typeface="+mj-lt"/>
                        </a:rPr>
                        <a:t> </a:t>
                      </a:r>
                      <a:r>
                        <a:rPr lang="es-EC" sz="1500" b="0" i="0" u="none" strike="noStrike" dirty="0">
                          <a:solidFill>
                            <a:schemeClr val="tx1"/>
                          </a:solidFill>
                          <a:latin typeface="+mj-lt"/>
                        </a:rPr>
                        <a:t>Personas sin empleo, que no estuvieron </a:t>
                      </a:r>
                      <a:r>
                        <a:rPr lang="es-EC" sz="1500" b="0" i="0" u="none" strike="noStrike" dirty="0" smtClean="0">
                          <a:solidFill>
                            <a:schemeClr val="tx1"/>
                          </a:solidFill>
                          <a:latin typeface="+mj-lt"/>
                        </a:rPr>
                        <a:t>empleados la </a:t>
                      </a:r>
                      <a:r>
                        <a:rPr lang="es-EC" sz="1500" b="0" i="0" u="none" strike="noStrike" dirty="0">
                          <a:solidFill>
                            <a:schemeClr val="tx1"/>
                          </a:solidFill>
                          <a:latin typeface="+mj-lt"/>
                        </a:rPr>
                        <a:t>semana pasada, </a:t>
                      </a:r>
                      <a:r>
                        <a:rPr lang="es-EC" sz="1500" b="0" i="0" u="none" strike="noStrike" dirty="0" smtClean="0">
                          <a:solidFill>
                            <a:schemeClr val="tx1"/>
                          </a:solidFill>
                          <a:latin typeface="+mj-lt"/>
                        </a:rPr>
                        <a:t>que no </a:t>
                      </a:r>
                      <a:r>
                        <a:rPr lang="es-EC" sz="1500" b="0" i="0" u="none" strike="noStrike" dirty="0">
                          <a:solidFill>
                            <a:schemeClr val="tx1"/>
                          </a:solidFill>
                          <a:latin typeface="+mj-lt"/>
                        </a:rPr>
                        <a:t>buscaron trabajo y no hicieron gestiones concretas para conseguir empleo o para establecer algún negocio en las cuatro semanas por alguna de las siguientes razones: tiene un trabajo esporádico u ocasional; tiene un trabajo para empezar inmediatamente; espera respuesta por una gestión en una empresa o negocio propio; espera respuesta de un empleador o de otras gestiones efectuadas para conseguir empleo; espera cosecha o temporada de trabajo o piensa que no le darán trabajo o se cansó de </a:t>
                      </a:r>
                      <a:r>
                        <a:rPr lang="es-EC" sz="1500" b="0" i="0" u="none" strike="noStrike" dirty="0" smtClean="0">
                          <a:solidFill>
                            <a:schemeClr val="tx1"/>
                          </a:solidFill>
                          <a:latin typeface="+mj-lt"/>
                        </a:rPr>
                        <a:t>buscar.</a:t>
                      </a:r>
                    </a:p>
                  </a:txBody>
                  <a:tcPr marL="144000" marR="180000" marT="3832" marB="0" anchor="ctr">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r>
              <a:tr h="2232248">
                <a:tc>
                  <a:txBody>
                    <a:bodyPr/>
                    <a:lstStyle/>
                    <a:p>
                      <a:pPr algn="just" rtl="0" fontAlgn="ctr"/>
                      <a:r>
                        <a:rPr lang="es-EC" sz="1500" b="1" i="0" u="none" strike="noStrike" kern="1200" dirty="0" smtClean="0">
                          <a:solidFill>
                            <a:srgbClr val="005BA3"/>
                          </a:solidFill>
                          <a:latin typeface="+mj-lt"/>
                          <a:ea typeface="+mn-ea"/>
                          <a:cs typeface="+mn-cs"/>
                        </a:rPr>
                        <a:t>2.4 Otro empleo no</a:t>
                      </a:r>
                      <a:r>
                        <a:rPr lang="es-EC" sz="1500" b="1" i="0" u="none" strike="noStrike" kern="1200" baseline="0" dirty="0" smtClean="0">
                          <a:solidFill>
                            <a:srgbClr val="005BA3"/>
                          </a:solidFill>
                          <a:latin typeface="+mj-lt"/>
                          <a:ea typeface="+mn-ea"/>
                          <a:cs typeface="+mn-cs"/>
                        </a:rPr>
                        <a:t> pleno</a:t>
                      </a:r>
                      <a:r>
                        <a:rPr lang="es-EC" sz="1500" b="1" i="0" u="none" strike="noStrike" kern="1200" dirty="0" smtClean="0">
                          <a:solidFill>
                            <a:srgbClr val="005BA3"/>
                          </a:solidFill>
                          <a:latin typeface="+mj-lt"/>
                          <a:ea typeface="+mn-ea"/>
                          <a:cs typeface="+mn-cs"/>
                        </a:rPr>
                        <a:t> : </a:t>
                      </a:r>
                      <a:r>
                        <a:rPr lang="es-EC" sz="1500" b="0" i="0" u="none" strike="noStrike" dirty="0" smtClean="0">
                          <a:solidFill>
                            <a:schemeClr val="tx1"/>
                          </a:solidFill>
                          <a:latin typeface="+mj-lt"/>
                        </a:rPr>
                        <a:t>Son personas con</a:t>
                      </a:r>
                      <a:r>
                        <a:rPr lang="es-EC" sz="1500" b="0" i="0" u="none" strike="noStrike" baseline="0" dirty="0" smtClean="0">
                          <a:solidFill>
                            <a:schemeClr val="tx1"/>
                          </a:solidFill>
                          <a:latin typeface="+mj-lt"/>
                        </a:rPr>
                        <a:t> </a:t>
                      </a:r>
                      <a:r>
                        <a:rPr lang="es-EC" sz="1500" b="0" i="0" u="none" strike="noStrike" dirty="0" smtClean="0">
                          <a:solidFill>
                            <a:schemeClr val="tx1"/>
                          </a:solidFill>
                          <a:latin typeface="+mj-lt"/>
                        </a:rPr>
                        <a:t>empleo </a:t>
                      </a:r>
                      <a:r>
                        <a:rPr lang="es-EC" sz="1500" b="0" i="0" u="none" strike="noStrike" dirty="0" err="1" smtClean="0">
                          <a:solidFill>
                            <a:schemeClr val="tx1"/>
                          </a:solidFill>
                          <a:latin typeface="+mj-lt"/>
                        </a:rPr>
                        <a:t>qu</a:t>
                      </a:r>
                      <a:r>
                        <a:rPr lang="es-ES" sz="1500" b="0" i="0" u="none" strike="noStrike" kern="1200" dirty="0" smtClean="0">
                          <a:solidFill>
                            <a:schemeClr val="tx1"/>
                          </a:solidFill>
                          <a:effectLst/>
                          <a:latin typeface="+mj-lt"/>
                          <a:ea typeface="+mn-ea"/>
                          <a:cs typeface="+mn-cs"/>
                        </a:rPr>
                        <a:t>e</a:t>
                      </a:r>
                      <a:r>
                        <a:rPr lang="es-ES" sz="1500" kern="1200" dirty="0" smtClean="0">
                          <a:solidFill>
                            <a:schemeClr val="tx1"/>
                          </a:solidFill>
                          <a:effectLst/>
                          <a:latin typeface="+mj-lt"/>
                          <a:ea typeface="+mn-ea"/>
                          <a:cs typeface="+mn-cs"/>
                        </a:rPr>
                        <a:t>, durante la semana de referencia, percibieron ingresos inferiores al salario mínimo y/o trabajaron menos de la jornada legal y no tienen el deseo y disponibilidad de trabajar horas adicionales</a:t>
                      </a:r>
                      <a:r>
                        <a:rPr lang="es-EC" sz="1500" b="0" i="0" u="none" strike="noStrike" kern="1200" dirty="0" smtClean="0">
                          <a:solidFill>
                            <a:schemeClr val="tx1"/>
                          </a:solidFill>
                          <a:effectLst/>
                          <a:latin typeface="+mj-lt"/>
                          <a:ea typeface="+mn-ea"/>
                          <a:cs typeface="+mn-cs"/>
                        </a:rPr>
                        <a:t>.</a:t>
                      </a:r>
                    </a:p>
                  </a:txBody>
                  <a:tcPr marL="144000" marR="180000" marT="3832" marB="0" anchor="ctr">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c vMerge="1">
                  <a:txBody>
                    <a:bodyPr/>
                    <a:lstStyle/>
                    <a:p>
                      <a:endParaRPr lang="es-EC"/>
                    </a:p>
                  </a:txBody>
                  <a:tcPr/>
                </a:tc>
              </a:tr>
              <a:tr h="2376264">
                <a:tc>
                  <a:txBody>
                    <a:bodyPr/>
                    <a:lstStyle/>
                    <a:p>
                      <a:pPr marL="0" marR="0" indent="0" algn="just" defTabSz="914400" rtl="0" eaLnBrk="1" fontAlgn="ctr" latinLnBrk="0" hangingPunct="1">
                        <a:lnSpc>
                          <a:spcPct val="100000"/>
                        </a:lnSpc>
                        <a:spcBef>
                          <a:spcPts val="0"/>
                        </a:spcBef>
                        <a:spcAft>
                          <a:spcPts val="0"/>
                        </a:spcAft>
                        <a:buClrTx/>
                        <a:buSzTx/>
                        <a:buFontTx/>
                        <a:buNone/>
                        <a:tabLst/>
                        <a:defRPr/>
                      </a:pPr>
                      <a:r>
                        <a:rPr lang="es-EC" sz="1500" b="1" i="0" u="none" strike="noStrike" dirty="0" smtClean="0">
                          <a:solidFill>
                            <a:srgbClr val="005BA3"/>
                          </a:solidFill>
                          <a:latin typeface="+mj-lt"/>
                        </a:rPr>
                        <a:t>2.5 Empleo no clasificado: </a:t>
                      </a:r>
                      <a:r>
                        <a:rPr lang="es-EC" sz="1500" b="0" i="0" u="none" strike="noStrike" dirty="0" smtClean="0">
                          <a:solidFill>
                            <a:schemeClr val="tx1"/>
                          </a:solidFill>
                          <a:latin typeface="+mj-lt"/>
                        </a:rPr>
                        <a:t>Son aquellas personas empleadas que no se pueden clasificar como empleados adecuados, inadecuados, o no remunerados por falta de información en los factores determinantes. Se construye como residuo del resto de categorías.</a:t>
                      </a:r>
                      <a:endParaRPr lang="es-EC" sz="1500" b="1" i="0" u="none" strike="noStrike" dirty="0" smtClean="0">
                        <a:solidFill>
                          <a:schemeClr val="tx1"/>
                        </a:solidFill>
                        <a:latin typeface="+mj-lt"/>
                      </a:endParaRPr>
                    </a:p>
                  </a:txBody>
                  <a:tcPr marL="144000" marR="180000" marT="3832" marB="0" anchor="ctr">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c vMerge="1">
                  <a:txBody>
                    <a:bodyPr/>
                    <a:lstStyle/>
                    <a:p>
                      <a:pPr algn="just" rtl="0" fontAlgn="ctr"/>
                      <a:endParaRPr lang="es-EC" sz="1400" b="0" i="0" u="none" strike="noStrike" dirty="0" smtClean="0">
                        <a:solidFill>
                          <a:schemeClr val="tx1"/>
                        </a:solidFill>
                        <a:latin typeface="Calibri"/>
                      </a:endParaRPr>
                    </a:p>
                  </a:txBody>
                  <a:tcPr marL="144000" marR="180000" marT="3832" marB="0" anchor="ctr">
                    <a:lnL w="12700" cap="flat" cmpd="sng" algn="ctr">
                      <a:solidFill>
                        <a:srgbClr val="005BA3"/>
                      </a:solidFill>
                      <a:prstDash val="solid"/>
                      <a:round/>
                      <a:headEnd type="none" w="med" len="med"/>
                      <a:tailEnd type="none" w="med" len="med"/>
                    </a:lnL>
                    <a:lnR w="12700" cap="flat" cmpd="sng" algn="ctr">
                      <a:solidFill>
                        <a:srgbClr val="005BA3"/>
                      </a:solidFill>
                      <a:prstDash val="solid"/>
                      <a:round/>
                      <a:headEnd type="none" w="med" len="med"/>
                      <a:tailEnd type="none" w="med" len="med"/>
                    </a:lnR>
                    <a:lnT w="12700" cap="flat" cmpd="sng" algn="ctr">
                      <a:solidFill>
                        <a:srgbClr val="005BA3"/>
                      </a:solidFill>
                      <a:prstDash val="solid"/>
                      <a:round/>
                      <a:headEnd type="none" w="med" len="med"/>
                      <a:tailEnd type="none" w="med" len="med"/>
                    </a:lnT>
                    <a:lnB w="12700" cap="flat" cmpd="sng" algn="ctr">
                      <a:solidFill>
                        <a:srgbClr val="005BA3"/>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74515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a:xfrm>
            <a:off x="3762499" y="1619920"/>
            <a:ext cx="7200900" cy="69691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765170">
              <a:defRPr/>
            </a:pPr>
            <a:r>
              <a:rPr lang="es-AR" sz="3200" dirty="0" smtClean="0">
                <a:latin typeface="Arial Rounded MT Bold" pitchFamily="34" charset="0"/>
              </a:rPr>
              <a:t> Contenido</a:t>
            </a:r>
            <a:endParaRPr lang="es-AR" sz="3200" dirty="0">
              <a:latin typeface="Arial Rounded MT Bold" pitchFamily="34" charset="0"/>
            </a:endParaRPr>
          </a:p>
        </p:txBody>
      </p:sp>
      <p:sp>
        <p:nvSpPr>
          <p:cNvPr id="7" name="6 Rectángulo"/>
          <p:cNvSpPr/>
          <p:nvPr/>
        </p:nvSpPr>
        <p:spPr>
          <a:xfrm>
            <a:off x="1026195" y="2640221"/>
            <a:ext cx="9721080" cy="4524315"/>
          </a:xfrm>
          <a:prstGeom prst="rect">
            <a:avLst/>
          </a:prstGeom>
        </p:spPr>
        <p:txBody>
          <a:bodyPr wrap="square">
            <a:spAutoFit/>
          </a:bodyPr>
          <a:lstStyle/>
          <a:p>
            <a:pPr marL="849313" lvl="1" indent="-514350" defTabSz="765170">
              <a:buFont typeface="+mj-lt"/>
              <a:buAutoNum type="arabicPeriod"/>
              <a:defRPr/>
            </a:pPr>
            <a:r>
              <a:rPr lang="es-EC" sz="2400" dirty="0" smtClean="0">
                <a:solidFill>
                  <a:schemeClr val="accent1">
                    <a:lumMod val="20000"/>
                    <a:lumOff val="80000"/>
                  </a:schemeClr>
                </a:solidFill>
              </a:rPr>
              <a:t>Aspectos Metodológicos</a:t>
            </a:r>
          </a:p>
          <a:p>
            <a:pPr marL="849313" lvl="1" indent="-514350" defTabSz="765170">
              <a:buFont typeface="+mj-lt"/>
              <a:buAutoNum type="arabicPeriod"/>
              <a:defRPr/>
            </a:pPr>
            <a:r>
              <a:rPr lang="es-EC" sz="2400" b="1" dirty="0" smtClean="0">
                <a:solidFill>
                  <a:schemeClr val="tx2"/>
                </a:solidFill>
              </a:rPr>
              <a:t>Población y Empleo:</a:t>
            </a:r>
          </a:p>
          <a:p>
            <a:pPr marL="1249363" lvl="3" defTabSz="765170">
              <a:defRPr/>
            </a:pPr>
            <a:r>
              <a:rPr lang="es-EC" sz="2400" b="1" dirty="0" smtClean="0">
                <a:solidFill>
                  <a:schemeClr val="tx2"/>
                </a:solidFill>
              </a:rPr>
              <a:t>2.1.   Nacional</a:t>
            </a:r>
          </a:p>
          <a:p>
            <a:pPr marL="1249363" lvl="3" defTabSz="765170">
              <a:defRPr/>
            </a:pPr>
            <a:r>
              <a:rPr lang="es-EC" sz="2400" dirty="0" smtClean="0">
                <a:solidFill>
                  <a:schemeClr val="accent1">
                    <a:lumMod val="20000"/>
                    <a:lumOff val="80000"/>
                  </a:schemeClr>
                </a:solidFill>
              </a:rPr>
              <a:t>2.2.   Urbano</a:t>
            </a:r>
          </a:p>
          <a:p>
            <a:pPr marL="1249363" lvl="3" defTabSz="765170">
              <a:defRPr/>
            </a:pPr>
            <a:r>
              <a:rPr lang="es-EC" sz="2400" dirty="0" smtClean="0">
                <a:solidFill>
                  <a:schemeClr val="accent1">
                    <a:lumMod val="20000"/>
                    <a:lumOff val="80000"/>
                  </a:schemeClr>
                </a:solidFill>
              </a:rPr>
              <a:t>2.3.   Rural</a:t>
            </a:r>
          </a:p>
          <a:p>
            <a:pPr marL="849313" lvl="1" indent="-514350" defTabSz="765170">
              <a:buFont typeface="+mj-lt"/>
              <a:buAutoNum type="arabicPeriod"/>
              <a:defRPr/>
            </a:pPr>
            <a:r>
              <a:rPr lang="es-EC" sz="2400" dirty="0">
                <a:solidFill>
                  <a:schemeClr val="accent1">
                    <a:lumMod val="20000"/>
                    <a:lumOff val="80000"/>
                  </a:schemeClr>
                </a:solidFill>
              </a:rPr>
              <a:t>Caracterización de la Condición de </a:t>
            </a:r>
            <a:r>
              <a:rPr lang="es-EC" sz="2400" dirty="0" smtClean="0">
                <a:solidFill>
                  <a:schemeClr val="accent1">
                    <a:lumMod val="20000"/>
                    <a:lumOff val="80000"/>
                  </a:schemeClr>
                </a:solidFill>
              </a:rPr>
              <a:t>Actividad Nacional</a:t>
            </a:r>
          </a:p>
          <a:p>
            <a:pPr marL="1249363" lvl="3" defTabSz="765170">
              <a:defRPr/>
            </a:pPr>
            <a:r>
              <a:rPr lang="es-EC" sz="2400" dirty="0" smtClean="0">
                <a:solidFill>
                  <a:schemeClr val="accent1">
                    <a:lumMod val="20000"/>
                    <a:lumOff val="80000"/>
                  </a:schemeClr>
                </a:solidFill>
              </a:rPr>
              <a:t>3.1</a:t>
            </a:r>
            <a:r>
              <a:rPr lang="es-EC" sz="2400" dirty="0">
                <a:solidFill>
                  <a:schemeClr val="accent1">
                    <a:lumMod val="20000"/>
                    <a:lumOff val="80000"/>
                  </a:schemeClr>
                </a:solidFill>
              </a:rPr>
              <a:t>.   </a:t>
            </a:r>
            <a:r>
              <a:rPr lang="es-EC" sz="2400" dirty="0" smtClean="0">
                <a:solidFill>
                  <a:schemeClr val="accent1">
                    <a:lumMod val="20000"/>
                    <a:lumOff val="80000"/>
                  </a:schemeClr>
                </a:solidFill>
              </a:rPr>
              <a:t>Empleo</a:t>
            </a:r>
            <a:endParaRPr lang="es-EC" sz="2400" dirty="0">
              <a:solidFill>
                <a:schemeClr val="accent1">
                  <a:lumMod val="20000"/>
                  <a:lumOff val="80000"/>
                </a:schemeClr>
              </a:solidFill>
            </a:endParaRPr>
          </a:p>
          <a:p>
            <a:pPr marL="1249363" lvl="3" defTabSz="765170">
              <a:defRPr/>
            </a:pPr>
            <a:r>
              <a:rPr lang="es-EC" sz="2400" dirty="0" smtClean="0">
                <a:solidFill>
                  <a:schemeClr val="accent1">
                    <a:lumMod val="20000"/>
                    <a:lumOff val="80000"/>
                  </a:schemeClr>
                </a:solidFill>
              </a:rPr>
              <a:t>3.1.1.   Empleo Adecuado/Pleno</a:t>
            </a:r>
            <a:endParaRPr lang="es-EC" sz="2400" dirty="0">
              <a:solidFill>
                <a:schemeClr val="accent1">
                  <a:lumMod val="20000"/>
                  <a:lumOff val="80000"/>
                </a:schemeClr>
              </a:solidFill>
            </a:endParaRPr>
          </a:p>
          <a:p>
            <a:pPr marL="1249363" lvl="3" defTabSz="765170">
              <a:defRPr/>
            </a:pPr>
            <a:r>
              <a:rPr lang="es-EC" sz="2400" dirty="0" smtClean="0">
                <a:solidFill>
                  <a:schemeClr val="accent1">
                    <a:lumMod val="20000"/>
                    <a:lumOff val="80000"/>
                  </a:schemeClr>
                </a:solidFill>
              </a:rPr>
              <a:t>3.1.2.   Subempleo</a:t>
            </a:r>
            <a:endParaRPr lang="es-EC" sz="2400" dirty="0">
              <a:solidFill>
                <a:schemeClr val="accent1">
                  <a:lumMod val="20000"/>
                  <a:lumOff val="80000"/>
                </a:schemeClr>
              </a:solidFill>
            </a:endParaRPr>
          </a:p>
          <a:p>
            <a:pPr marL="1249363" lvl="3" defTabSz="765170">
              <a:defRPr/>
            </a:pPr>
            <a:r>
              <a:rPr lang="es-EC" sz="2400" dirty="0" smtClean="0">
                <a:solidFill>
                  <a:schemeClr val="accent1">
                    <a:lumMod val="20000"/>
                    <a:lumOff val="80000"/>
                  </a:schemeClr>
                </a:solidFill>
              </a:rPr>
              <a:t>3.2.   </a:t>
            </a:r>
            <a:r>
              <a:rPr lang="es-EC" sz="2400" dirty="0">
                <a:solidFill>
                  <a:schemeClr val="accent1">
                    <a:lumMod val="20000"/>
                    <a:lumOff val="80000"/>
                  </a:schemeClr>
                </a:solidFill>
              </a:rPr>
              <a:t>Desempleo</a:t>
            </a:r>
          </a:p>
          <a:p>
            <a:pPr marL="849313" lvl="1" indent="-514350" defTabSz="765170">
              <a:buFont typeface="+mj-lt"/>
              <a:buAutoNum type="arabicPeriod" startAt="4"/>
              <a:defRPr/>
            </a:pPr>
            <a:r>
              <a:rPr lang="es-EC" sz="2400" dirty="0" smtClean="0">
                <a:solidFill>
                  <a:schemeClr val="accent1">
                    <a:lumMod val="20000"/>
                    <a:lumOff val="80000"/>
                  </a:schemeClr>
                </a:solidFill>
              </a:rPr>
              <a:t>Condiciones del Empleo</a:t>
            </a:r>
            <a:endParaRPr lang="es-EC" sz="2400" dirty="0">
              <a:solidFill>
                <a:schemeClr val="accent1">
                  <a:lumMod val="20000"/>
                  <a:lumOff val="80000"/>
                </a:schemeClr>
              </a:solidFill>
            </a:endParaRPr>
          </a:p>
          <a:p>
            <a:pPr marL="849313" lvl="1" indent="-514350" defTabSz="765170">
              <a:buFont typeface="+mj-lt"/>
              <a:buAutoNum type="arabicPeriod"/>
              <a:defRPr/>
            </a:pPr>
            <a:endParaRPr lang="es-EC" sz="2400" dirty="0"/>
          </a:p>
        </p:txBody>
      </p:sp>
    </p:spTree>
    <p:extLst>
      <p:ext uri="{BB962C8B-B14F-4D97-AF65-F5344CB8AC3E}">
        <p14:creationId xmlns:p14="http://schemas.microsoft.com/office/powerpoint/2010/main" val="3460125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22 Gráfico"/>
          <p:cNvGraphicFramePr/>
          <p:nvPr>
            <p:extLst>
              <p:ext uri="{D42A27DB-BD31-4B8C-83A1-F6EECF244321}">
                <p14:modId xmlns:p14="http://schemas.microsoft.com/office/powerpoint/2010/main" val="1117472967"/>
              </p:ext>
            </p:extLst>
          </p:nvPr>
        </p:nvGraphicFramePr>
        <p:xfrm>
          <a:off x="7650931" y="4572248"/>
          <a:ext cx="3826800" cy="2829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1" name="20 Gráfico"/>
          <p:cNvGraphicFramePr/>
          <p:nvPr>
            <p:extLst>
              <p:ext uri="{D42A27DB-BD31-4B8C-83A1-F6EECF244321}">
                <p14:modId xmlns:p14="http://schemas.microsoft.com/office/powerpoint/2010/main" val="2847274818"/>
              </p:ext>
            </p:extLst>
          </p:nvPr>
        </p:nvGraphicFramePr>
        <p:xfrm>
          <a:off x="3906515" y="4428232"/>
          <a:ext cx="3744000" cy="3060000"/>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3"/>
          <p:cNvSpPr>
            <a:spLocks noChangeArrowheads="1"/>
          </p:cNvSpPr>
          <p:nvPr/>
        </p:nvSpPr>
        <p:spPr bwMode="auto">
          <a:xfrm>
            <a:off x="378123" y="2172027"/>
            <a:ext cx="10513168" cy="14927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s-ES" sz="2200" dirty="0" smtClean="0">
                <a:solidFill>
                  <a:prstClr val="black"/>
                </a:solidFill>
                <a:latin typeface="Calibri"/>
                <a:ea typeface="Times New Roman" pitchFamily="18" charset="0"/>
                <a:cs typeface="Calibri" pitchFamily="34" charset="0"/>
              </a:rPr>
              <a:t>Durante diciembre 2017</a:t>
            </a:r>
            <a:r>
              <a:rPr lang="es-ES" sz="2200" dirty="0" smtClean="0">
                <a:solidFill>
                  <a:prstClr val="black"/>
                </a:solidFill>
                <a:ea typeface="Times New Roman" pitchFamily="18" charset="0"/>
                <a:cs typeface="Calibri" pitchFamily="34" charset="0"/>
              </a:rPr>
              <a:t> </a:t>
            </a:r>
            <a:r>
              <a:rPr lang="es-ES" sz="2200" dirty="0" smtClean="0">
                <a:solidFill>
                  <a:prstClr val="black"/>
                </a:solidFill>
                <a:latin typeface="Calibri"/>
                <a:ea typeface="Times New Roman" pitchFamily="18" charset="0"/>
                <a:cs typeface="Calibri" pitchFamily="34" charset="0"/>
              </a:rPr>
              <a:t>a nivel nacional se tiene:</a:t>
            </a:r>
          </a:p>
          <a:p>
            <a:pPr lvl="1" algn="just">
              <a:buFont typeface="Arial" pitchFamily="34" charset="0"/>
              <a:buChar char="•"/>
            </a:pPr>
            <a:r>
              <a:rPr lang="es-ES" sz="2200" dirty="0" smtClean="0">
                <a:solidFill>
                  <a:prstClr val="black"/>
                </a:solidFill>
                <a:ea typeface="Times New Roman" pitchFamily="18" charset="0"/>
                <a:cs typeface="Calibri" pitchFamily="34" charset="0"/>
              </a:rPr>
              <a:t>De la población total el </a:t>
            </a:r>
            <a:r>
              <a:rPr lang="es-ES" sz="2200" b="1" dirty="0" smtClean="0">
                <a:solidFill>
                  <a:prstClr val="black"/>
                </a:solidFill>
                <a:ea typeface="Times New Roman" pitchFamily="18" charset="0"/>
                <a:cs typeface="Calibri" pitchFamily="34" charset="0"/>
              </a:rPr>
              <a:t>70,4</a:t>
            </a:r>
            <a:r>
              <a:rPr lang="es-ES" sz="2300" b="1" dirty="0" smtClean="0">
                <a:solidFill>
                  <a:prstClr val="black"/>
                </a:solidFill>
                <a:ea typeface="Times New Roman" pitchFamily="18" charset="0"/>
                <a:cs typeface="Calibri" pitchFamily="34" charset="0"/>
              </a:rPr>
              <a:t>% </a:t>
            </a:r>
            <a:r>
              <a:rPr lang="es-ES" sz="2200" dirty="0" smtClean="0">
                <a:solidFill>
                  <a:prstClr val="black"/>
                </a:solidFill>
                <a:ea typeface="Times New Roman" pitchFamily="18" charset="0"/>
                <a:cs typeface="Calibri" pitchFamily="34" charset="0"/>
              </a:rPr>
              <a:t>está en edad de trabajar.</a:t>
            </a:r>
          </a:p>
          <a:p>
            <a:pPr lvl="1" algn="just">
              <a:buFont typeface="Arial" pitchFamily="34" charset="0"/>
              <a:buChar char="•"/>
            </a:pPr>
            <a:r>
              <a:rPr lang="es-ES" sz="2200" dirty="0" smtClean="0">
                <a:solidFill>
                  <a:prstClr val="black"/>
                </a:solidFill>
                <a:ea typeface="Times New Roman" pitchFamily="18" charset="0"/>
                <a:cs typeface="Calibri" pitchFamily="34" charset="0"/>
              </a:rPr>
              <a:t>El </a:t>
            </a:r>
            <a:r>
              <a:rPr lang="es-ES" sz="2300" b="1" dirty="0" smtClean="0">
                <a:solidFill>
                  <a:prstClr val="black"/>
                </a:solidFill>
                <a:ea typeface="Times New Roman" pitchFamily="18" charset="0"/>
                <a:cs typeface="Calibri" pitchFamily="34" charset="0"/>
              </a:rPr>
              <a:t>67,7% </a:t>
            </a:r>
            <a:r>
              <a:rPr lang="es-ES" sz="2200" dirty="0" smtClean="0">
                <a:solidFill>
                  <a:prstClr val="black"/>
                </a:solidFill>
                <a:ea typeface="Times New Roman" pitchFamily="18" charset="0"/>
                <a:cs typeface="Calibri" pitchFamily="34" charset="0"/>
              </a:rPr>
              <a:t>de la población en edad de trabajar se encuentra económicamente activa.</a:t>
            </a:r>
          </a:p>
          <a:p>
            <a:pPr lvl="1" algn="just">
              <a:buFont typeface="Arial" pitchFamily="34" charset="0"/>
              <a:buChar char="•"/>
            </a:pPr>
            <a:r>
              <a:rPr lang="es-ES" sz="2200" dirty="0" smtClean="0">
                <a:solidFill>
                  <a:prstClr val="black"/>
                </a:solidFill>
                <a:ea typeface="Times New Roman" pitchFamily="18" charset="0"/>
                <a:cs typeface="Calibri" pitchFamily="34" charset="0"/>
              </a:rPr>
              <a:t>De la población económicamente activa, el </a:t>
            </a:r>
            <a:r>
              <a:rPr lang="es-ES" sz="2300" b="1" dirty="0" smtClean="0">
                <a:solidFill>
                  <a:prstClr val="black"/>
                </a:solidFill>
                <a:ea typeface="Times New Roman" pitchFamily="18" charset="0"/>
                <a:cs typeface="Calibri" pitchFamily="34" charset="0"/>
              </a:rPr>
              <a:t>95,4% </a:t>
            </a:r>
            <a:r>
              <a:rPr lang="es-ES" sz="2200" dirty="0" smtClean="0">
                <a:solidFill>
                  <a:prstClr val="black"/>
                </a:solidFill>
                <a:ea typeface="Times New Roman" pitchFamily="18" charset="0"/>
                <a:cs typeface="Calibri" pitchFamily="34" charset="0"/>
              </a:rPr>
              <a:t>son personas con empleo*.</a:t>
            </a:r>
            <a:endParaRPr lang="es-ES" sz="2200" dirty="0" smtClean="0">
              <a:solidFill>
                <a:prstClr val="black"/>
              </a:solidFill>
              <a:cs typeface="Arial" pitchFamily="34" charset="0"/>
            </a:endParaRPr>
          </a:p>
        </p:txBody>
      </p:sp>
      <p:graphicFrame>
        <p:nvGraphicFramePr>
          <p:cNvPr id="18" name="17 Gráfico"/>
          <p:cNvGraphicFramePr/>
          <p:nvPr>
            <p:extLst>
              <p:ext uri="{D42A27DB-BD31-4B8C-83A1-F6EECF244321}">
                <p14:modId xmlns:p14="http://schemas.microsoft.com/office/powerpoint/2010/main" val="3628137272"/>
              </p:ext>
            </p:extLst>
          </p:nvPr>
        </p:nvGraphicFramePr>
        <p:xfrm>
          <a:off x="522139" y="4500240"/>
          <a:ext cx="3384376" cy="2960365"/>
        </p:xfrm>
        <a:graphic>
          <a:graphicData uri="http://schemas.openxmlformats.org/drawingml/2006/chart">
            <c:chart xmlns:c="http://schemas.openxmlformats.org/drawingml/2006/chart" xmlns:r="http://schemas.openxmlformats.org/officeDocument/2006/relationships" r:id="rId4"/>
          </a:graphicData>
        </a:graphic>
      </p:graphicFrame>
      <p:sp>
        <p:nvSpPr>
          <p:cNvPr id="4" name="3 Rectángulo"/>
          <p:cNvSpPr/>
          <p:nvPr/>
        </p:nvSpPr>
        <p:spPr>
          <a:xfrm>
            <a:off x="522139" y="4068192"/>
            <a:ext cx="10873208" cy="3384376"/>
          </a:xfrm>
          <a:prstGeom prst="rect">
            <a:avLst/>
          </a:prstGeom>
          <a:noFill/>
          <a:ln>
            <a:solidFill>
              <a:srgbClr val="005B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C" sz="2000" dirty="0">
              <a:solidFill>
                <a:prstClr val="black"/>
              </a:solidFill>
            </a:endParaRPr>
          </a:p>
        </p:txBody>
      </p:sp>
      <p:sp>
        <p:nvSpPr>
          <p:cNvPr id="5" name="4 Rectángulo"/>
          <p:cNvSpPr/>
          <p:nvPr/>
        </p:nvSpPr>
        <p:spPr>
          <a:xfrm>
            <a:off x="522139" y="4068192"/>
            <a:ext cx="10873208" cy="576064"/>
          </a:xfrm>
          <a:prstGeom prst="rect">
            <a:avLst/>
          </a:prstGeom>
          <a:solidFill>
            <a:srgbClr val="005BA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endParaRPr>
          </a:p>
        </p:txBody>
      </p:sp>
      <p:sp>
        <p:nvSpPr>
          <p:cNvPr id="6" name="1 CuadroTexto"/>
          <p:cNvSpPr txBox="1">
            <a:spLocks noChangeArrowheads="1"/>
          </p:cNvSpPr>
          <p:nvPr/>
        </p:nvSpPr>
        <p:spPr bwMode="auto">
          <a:xfrm>
            <a:off x="1386235" y="1187872"/>
            <a:ext cx="9865543" cy="584775"/>
          </a:xfrm>
          <a:prstGeom prst="rect">
            <a:avLst/>
          </a:prstGeom>
          <a:noFill/>
          <a:ln w="9525">
            <a:noFill/>
            <a:miter lim="800000"/>
            <a:headEnd/>
            <a:tailEnd/>
          </a:ln>
        </p:spPr>
        <p:txBody>
          <a:bodyPr wrap="square">
            <a:spAutoFit/>
          </a:bodyPr>
          <a:lstStyle/>
          <a:p>
            <a:pPr algn="r"/>
            <a:r>
              <a:rPr lang="es-EC" sz="3200" dirty="0" smtClean="0">
                <a:solidFill>
                  <a:prstClr val="black"/>
                </a:solidFill>
                <a:latin typeface="Arial Rounded MT Bold" pitchFamily="34" charset="0"/>
                <a:cs typeface="Arial" pitchFamily="34" charset="0"/>
              </a:rPr>
              <a:t>Composición de la población: </a:t>
            </a:r>
            <a:r>
              <a:rPr lang="es-EC" sz="3200" dirty="0" smtClean="0">
                <a:solidFill>
                  <a:prstClr val="white">
                    <a:lumMod val="50000"/>
                  </a:prstClr>
                </a:solidFill>
                <a:latin typeface="Arial Rounded MT Bold" pitchFamily="34" charset="0"/>
                <a:cs typeface="Arial" pitchFamily="34" charset="0"/>
              </a:rPr>
              <a:t>Total </a:t>
            </a:r>
            <a:r>
              <a:rPr lang="es-EC" sz="3200" dirty="0">
                <a:solidFill>
                  <a:prstClr val="white">
                    <a:lumMod val="50000"/>
                  </a:prstClr>
                </a:solidFill>
                <a:latin typeface="Arial Rounded MT Bold" pitchFamily="34" charset="0"/>
                <a:cs typeface="Arial" pitchFamily="34" charset="0"/>
              </a:rPr>
              <a:t>n</a:t>
            </a:r>
            <a:r>
              <a:rPr lang="es-EC" sz="3200" dirty="0" smtClean="0">
                <a:solidFill>
                  <a:prstClr val="white">
                    <a:lumMod val="50000"/>
                  </a:prstClr>
                </a:solidFill>
                <a:latin typeface="Arial Rounded MT Bold" pitchFamily="34" charset="0"/>
                <a:cs typeface="Arial" pitchFamily="34" charset="0"/>
              </a:rPr>
              <a:t>acional </a:t>
            </a:r>
          </a:p>
        </p:txBody>
      </p:sp>
      <p:sp>
        <p:nvSpPr>
          <p:cNvPr id="8" name="7 CuadroTexto"/>
          <p:cNvSpPr txBox="1"/>
          <p:nvPr/>
        </p:nvSpPr>
        <p:spPr>
          <a:xfrm>
            <a:off x="594147" y="4068192"/>
            <a:ext cx="3240360" cy="646331"/>
          </a:xfrm>
          <a:prstGeom prst="rect">
            <a:avLst/>
          </a:prstGeom>
          <a:noFill/>
        </p:spPr>
        <p:txBody>
          <a:bodyPr wrap="square" rtlCol="0">
            <a:spAutoFit/>
          </a:bodyPr>
          <a:lstStyle/>
          <a:p>
            <a:pPr algn="ctr"/>
            <a:r>
              <a:rPr lang="es-EC" b="1" dirty="0" smtClean="0">
                <a:solidFill>
                  <a:prstClr val="white"/>
                </a:solidFill>
              </a:rPr>
              <a:t>Composición Población Total (dic-17)</a:t>
            </a:r>
            <a:endParaRPr lang="es-EC" b="1" dirty="0">
              <a:solidFill>
                <a:prstClr val="white"/>
              </a:solidFill>
            </a:endParaRPr>
          </a:p>
        </p:txBody>
      </p:sp>
      <p:sp>
        <p:nvSpPr>
          <p:cNvPr id="9" name="8 CuadroTexto"/>
          <p:cNvSpPr txBox="1"/>
          <p:nvPr/>
        </p:nvSpPr>
        <p:spPr>
          <a:xfrm>
            <a:off x="4194547" y="4068192"/>
            <a:ext cx="3240360" cy="646331"/>
          </a:xfrm>
          <a:prstGeom prst="rect">
            <a:avLst/>
          </a:prstGeom>
          <a:noFill/>
        </p:spPr>
        <p:txBody>
          <a:bodyPr wrap="square" rtlCol="0">
            <a:spAutoFit/>
          </a:bodyPr>
          <a:lstStyle/>
          <a:p>
            <a:pPr algn="ctr"/>
            <a:r>
              <a:rPr lang="es-EC" b="1" dirty="0" smtClean="0">
                <a:solidFill>
                  <a:prstClr val="white"/>
                </a:solidFill>
              </a:rPr>
              <a:t>Composición PET</a:t>
            </a:r>
          </a:p>
          <a:p>
            <a:pPr algn="ctr"/>
            <a:r>
              <a:rPr lang="es-EC" b="1" dirty="0" smtClean="0">
                <a:solidFill>
                  <a:prstClr val="white"/>
                </a:solidFill>
              </a:rPr>
              <a:t> (dic-17)</a:t>
            </a:r>
            <a:endParaRPr lang="es-EC" b="1" dirty="0">
              <a:solidFill>
                <a:prstClr val="white"/>
              </a:solidFill>
            </a:endParaRPr>
          </a:p>
        </p:txBody>
      </p:sp>
      <p:sp>
        <p:nvSpPr>
          <p:cNvPr id="10" name="9 CuadroTexto"/>
          <p:cNvSpPr txBox="1"/>
          <p:nvPr/>
        </p:nvSpPr>
        <p:spPr>
          <a:xfrm>
            <a:off x="7650931" y="4068192"/>
            <a:ext cx="3744416" cy="646331"/>
          </a:xfrm>
          <a:prstGeom prst="rect">
            <a:avLst/>
          </a:prstGeom>
          <a:noFill/>
        </p:spPr>
        <p:txBody>
          <a:bodyPr wrap="square" rtlCol="0">
            <a:spAutoFit/>
          </a:bodyPr>
          <a:lstStyle/>
          <a:p>
            <a:pPr algn="ctr"/>
            <a:r>
              <a:rPr lang="es-EC" b="1" dirty="0" smtClean="0">
                <a:solidFill>
                  <a:prstClr val="white"/>
                </a:solidFill>
              </a:rPr>
              <a:t>Composición PEA</a:t>
            </a:r>
          </a:p>
          <a:p>
            <a:pPr algn="ctr"/>
            <a:r>
              <a:rPr lang="es-EC" b="1" dirty="0" smtClean="0">
                <a:solidFill>
                  <a:prstClr val="white"/>
                </a:solidFill>
              </a:rPr>
              <a:t> (dic-17)</a:t>
            </a:r>
            <a:endParaRPr lang="es-EC" b="1" dirty="0">
              <a:solidFill>
                <a:prstClr val="white"/>
              </a:solidFill>
            </a:endParaRPr>
          </a:p>
        </p:txBody>
      </p:sp>
      <p:cxnSp>
        <p:nvCxnSpPr>
          <p:cNvPr id="11" name="10 Conector recto"/>
          <p:cNvCxnSpPr/>
          <p:nvPr/>
        </p:nvCxnSpPr>
        <p:spPr>
          <a:xfrm>
            <a:off x="3906515" y="4068192"/>
            <a:ext cx="0" cy="3420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11 Conector recto"/>
          <p:cNvCxnSpPr/>
          <p:nvPr/>
        </p:nvCxnSpPr>
        <p:spPr>
          <a:xfrm>
            <a:off x="7650931" y="4068192"/>
            <a:ext cx="0" cy="3384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21 CuadroTexto"/>
          <p:cNvSpPr txBox="1"/>
          <p:nvPr/>
        </p:nvSpPr>
        <p:spPr>
          <a:xfrm>
            <a:off x="522139" y="7602681"/>
            <a:ext cx="10873208" cy="353943"/>
          </a:xfrm>
          <a:prstGeom prst="rect">
            <a:avLst/>
          </a:prstGeom>
          <a:noFill/>
        </p:spPr>
        <p:txBody>
          <a:bodyPr wrap="square" rtlCol="0">
            <a:spAutoFit/>
          </a:bodyPr>
          <a:lstStyle/>
          <a:p>
            <a:r>
              <a:rPr lang="es-EC" sz="1700" dirty="0" smtClean="0">
                <a:solidFill>
                  <a:prstClr val="black"/>
                </a:solidFill>
              </a:rPr>
              <a:t>PET= Población en edad de trabajar, PEA= Población económicamente activa, PEI= Población económicamente inactiva.</a:t>
            </a:r>
            <a:endParaRPr lang="es-EC" sz="1700" dirty="0">
              <a:solidFill>
                <a:prstClr val="black"/>
              </a:solidFill>
            </a:endParaRPr>
          </a:p>
        </p:txBody>
      </p:sp>
      <p:sp>
        <p:nvSpPr>
          <p:cNvPr id="14" name="13 Rectángulo"/>
          <p:cNvSpPr/>
          <p:nvPr/>
        </p:nvSpPr>
        <p:spPr>
          <a:xfrm>
            <a:off x="11476620" y="3924176"/>
            <a:ext cx="224843" cy="37773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prstClr val="white"/>
              </a:solidFill>
            </a:endParaRPr>
          </a:p>
        </p:txBody>
      </p:sp>
      <p:sp>
        <p:nvSpPr>
          <p:cNvPr id="2" name="Rectángulo 1"/>
          <p:cNvSpPr/>
          <p:nvPr/>
        </p:nvSpPr>
        <p:spPr>
          <a:xfrm>
            <a:off x="461316" y="7895649"/>
            <a:ext cx="7621663" cy="276999"/>
          </a:xfrm>
          <a:prstGeom prst="rect">
            <a:avLst/>
          </a:prstGeom>
        </p:spPr>
        <p:txBody>
          <a:bodyPr wrap="square">
            <a:spAutoFit/>
          </a:bodyPr>
          <a:lstStyle/>
          <a:p>
            <a:r>
              <a:rPr lang="es-EC" sz="1200" b="1" dirty="0">
                <a:solidFill>
                  <a:prstClr val="black"/>
                </a:solidFill>
              </a:rPr>
              <a:t>*</a:t>
            </a:r>
            <a:r>
              <a:rPr lang="es-EC" sz="1200" dirty="0">
                <a:solidFill>
                  <a:prstClr val="black"/>
                </a:solidFill>
              </a:rPr>
              <a:t>La categoría de empleo incluye a los asalariados e independientes</a:t>
            </a:r>
            <a:endParaRPr lang="es-EC" sz="1200" dirty="0"/>
          </a:p>
        </p:txBody>
      </p:sp>
    </p:spTree>
    <p:extLst>
      <p:ext uri="{BB962C8B-B14F-4D97-AF65-F5344CB8AC3E}">
        <p14:creationId xmlns:p14="http://schemas.microsoft.com/office/powerpoint/2010/main" val="3992051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ineccccc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nec 201666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27414</TotalTime>
  <Words>6175</Words>
  <Application>Microsoft Office PowerPoint</Application>
  <PresentationFormat>Personalizado</PresentationFormat>
  <Paragraphs>1893</Paragraphs>
  <Slides>52</Slides>
  <Notes>33</Notes>
  <HiddenSlides>0</HiddenSlides>
  <MMClips>0</MMClips>
  <ScaleCrop>false</ScaleCrop>
  <HeadingPairs>
    <vt:vector size="4" baseType="variant">
      <vt:variant>
        <vt:lpstr>Tema</vt:lpstr>
      </vt:variant>
      <vt:variant>
        <vt:i4>2</vt:i4>
      </vt:variant>
      <vt:variant>
        <vt:lpstr>Títulos de diapositiva</vt:lpstr>
      </vt:variant>
      <vt:variant>
        <vt:i4>52</vt:i4>
      </vt:variant>
    </vt:vector>
  </HeadingPairs>
  <TitlesOfParts>
    <vt:vector size="54" baseType="lpstr">
      <vt:lpstr>inecccccc</vt:lpstr>
      <vt:lpstr>inec 2016666</vt:lpstr>
      <vt:lpstr>TTITULO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Adriana Urcuango</dc:creator>
  <cp:lastModifiedBy>INEC Damian Rivadeneira</cp:lastModifiedBy>
  <cp:revision>2970</cp:revision>
  <cp:lastPrinted>2015-07-02T13:03:12Z</cp:lastPrinted>
  <dcterms:created xsi:type="dcterms:W3CDTF">2014-03-10T13:27:25Z</dcterms:created>
  <dcterms:modified xsi:type="dcterms:W3CDTF">2018-01-15T20:41:58Z</dcterms:modified>
</cp:coreProperties>
</file>